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66" r:id="rId2"/>
    <p:sldId id="282" r:id="rId3"/>
    <p:sldId id="274" r:id="rId4"/>
    <p:sldId id="272" r:id="rId5"/>
    <p:sldId id="273" r:id="rId6"/>
    <p:sldId id="275" r:id="rId7"/>
    <p:sldId id="268" r:id="rId8"/>
    <p:sldId id="269" r:id="rId9"/>
    <p:sldId id="283" r:id="rId10"/>
    <p:sldId id="280" r:id="rId11"/>
    <p:sldId id="279" r:id="rId12"/>
    <p:sldId id="286" r:id="rId13"/>
    <p:sldId id="284" r:id="rId14"/>
    <p:sldId id="270" r:id="rId15"/>
    <p:sldId id="276" r:id="rId16"/>
    <p:sldId id="277" r:id="rId17"/>
    <p:sldId id="278" r:id="rId18"/>
    <p:sldId id="285" r:id="rId19"/>
    <p:sldId id="281" r:id="rId20"/>
    <p:sldId id="267" r:id="rId21"/>
    <p:sldId id="259" r:id="rId22"/>
    <p:sldId id="271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349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2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kuvi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-laskentataulukko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-laskentataulukko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-laskentataulukko4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kuvio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-laskentataulukko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kuvio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kuvio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kuvi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Liisa\KuviotLiis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kuvio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-laskentataulukko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ltion.fi\Yhteiset%20tiedostot\TEM\analyysi%20Ennuste\2021%20kev&#228;t\Minna\Taulukot%20julkaisua%20vart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-laskentataulukko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'Kuvio 2.4'!$B$1</c:f>
              <c:strCache>
                <c:ptCount val="1"/>
                <c:pt idx="0">
                  <c:v>Alkutuotanto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2.4'!$B$2:$B$17</c:f>
              <c:numCache>
                <c:formatCode>0</c:formatCode>
                <c:ptCount val="16"/>
                <c:pt idx="0">
                  <c:v>101.01522842639594</c:v>
                </c:pt>
                <c:pt idx="1">
                  <c:v>98.984771573604064</c:v>
                </c:pt>
                <c:pt idx="2">
                  <c:v>98.73096446700508</c:v>
                </c:pt>
                <c:pt idx="3">
                  <c:v>100</c:v>
                </c:pt>
                <c:pt idx="4">
                  <c:v>100</c:v>
                </c:pt>
                <c:pt idx="5">
                  <c:v>100.76142131979695</c:v>
                </c:pt>
                <c:pt idx="6">
                  <c:v>101.5228426395939</c:v>
                </c:pt>
                <c:pt idx="7">
                  <c:v>102.03045685279187</c:v>
                </c:pt>
                <c:pt idx="8">
                  <c:v>103.80710659898477</c:v>
                </c:pt>
                <c:pt idx="9">
                  <c:v>104.31472081218274</c:v>
                </c:pt>
                <c:pt idx="10">
                  <c:v>104.56852791878173</c:v>
                </c:pt>
                <c:pt idx="11">
                  <c:v>106.09137055837563</c:v>
                </c:pt>
                <c:pt idx="12">
                  <c:v>104.82233502538071</c:v>
                </c:pt>
                <c:pt idx="13">
                  <c:v>102.53807106598985</c:v>
                </c:pt>
                <c:pt idx="14">
                  <c:v>101.01522842639594</c:v>
                </c:pt>
                <c:pt idx="1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BF-49FE-B4C0-5F92B6405C95}"/>
            </c:ext>
          </c:extLst>
        </c:ser>
        <c:ser>
          <c:idx val="1"/>
          <c:order val="1"/>
          <c:tx>
            <c:strRef>
              <c:f>'Kuvio 2.4'!$C$1</c:f>
              <c:strCache>
                <c:ptCount val="1"/>
                <c:pt idx="0">
                  <c:v>Teollisuus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2.4'!$C$2:$C$17</c:f>
              <c:numCache>
                <c:formatCode>0</c:formatCode>
                <c:ptCount val="16"/>
                <c:pt idx="0">
                  <c:v>98.885017421602782</c:v>
                </c:pt>
                <c:pt idx="1">
                  <c:v>98.606271777003485</c:v>
                </c:pt>
                <c:pt idx="2">
                  <c:v>99.233449477351911</c:v>
                </c:pt>
                <c:pt idx="3">
                  <c:v>98.815331010452965</c:v>
                </c:pt>
                <c:pt idx="4">
                  <c:v>100</c:v>
                </c:pt>
                <c:pt idx="5">
                  <c:v>100.48780487804878</c:v>
                </c:pt>
                <c:pt idx="6">
                  <c:v>100.41811846689896</c:v>
                </c:pt>
                <c:pt idx="7">
                  <c:v>100.69686411149826</c:v>
                </c:pt>
                <c:pt idx="8">
                  <c:v>99.58188153310104</c:v>
                </c:pt>
                <c:pt idx="9">
                  <c:v>99.79094076655052</c:v>
                </c:pt>
                <c:pt idx="10">
                  <c:v>99.303135888501743</c:v>
                </c:pt>
                <c:pt idx="11">
                  <c:v>98.397212543554005</c:v>
                </c:pt>
                <c:pt idx="12">
                  <c:v>99.442508710801391</c:v>
                </c:pt>
                <c:pt idx="13">
                  <c:v>99.233449477351911</c:v>
                </c:pt>
                <c:pt idx="14">
                  <c:v>99.163763066202094</c:v>
                </c:pt>
                <c:pt idx="15">
                  <c:v>100.06968641114983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BF-49FE-B4C0-5F92B6405C95}"/>
            </c:ext>
          </c:extLst>
        </c:ser>
        <c:ser>
          <c:idx val="2"/>
          <c:order val="2"/>
          <c:tx>
            <c:strRef>
              <c:f>'Kuvio 2.4'!$D$1</c:f>
              <c:strCache>
                <c:ptCount val="1"/>
                <c:pt idx="0">
                  <c:v>Rakentaminen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2.4'!$D$2:$D$17</c:f>
              <c:numCache>
                <c:formatCode>0</c:formatCode>
                <c:ptCount val="16"/>
                <c:pt idx="0">
                  <c:v>94.488188976377955</c:v>
                </c:pt>
                <c:pt idx="1">
                  <c:v>95.40682414698162</c:v>
                </c:pt>
                <c:pt idx="2">
                  <c:v>97.112860892388454</c:v>
                </c:pt>
                <c:pt idx="3">
                  <c:v>98.162729658792657</c:v>
                </c:pt>
                <c:pt idx="4">
                  <c:v>100</c:v>
                </c:pt>
                <c:pt idx="5">
                  <c:v>100.91863517060368</c:v>
                </c:pt>
                <c:pt idx="6">
                  <c:v>102.6246719160105</c:v>
                </c:pt>
                <c:pt idx="7">
                  <c:v>103.80577427821522</c:v>
                </c:pt>
                <c:pt idx="8">
                  <c:v>103.6745406824147</c:v>
                </c:pt>
                <c:pt idx="9">
                  <c:v>104.33070866141732</c:v>
                </c:pt>
                <c:pt idx="10">
                  <c:v>103.01837270341207</c:v>
                </c:pt>
                <c:pt idx="11">
                  <c:v>101.0498687664042</c:v>
                </c:pt>
                <c:pt idx="12">
                  <c:v>100.13123359580052</c:v>
                </c:pt>
                <c:pt idx="13">
                  <c:v>99.081364829396321</c:v>
                </c:pt>
                <c:pt idx="14">
                  <c:v>98.818897637795274</c:v>
                </c:pt>
                <c:pt idx="15">
                  <c:v>98.818897637795274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BF-49FE-B4C0-5F92B6405C95}"/>
            </c:ext>
          </c:extLst>
        </c:ser>
        <c:ser>
          <c:idx val="3"/>
          <c:order val="3"/>
          <c:tx>
            <c:strRef>
              <c:f>'Kuvio 2.4'!$E$1</c:f>
              <c:strCache>
                <c:ptCount val="1"/>
                <c:pt idx="0">
                  <c:v>Kauppa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2.4'!$E$2:$E$17</c:f>
              <c:numCache>
                <c:formatCode>0</c:formatCode>
                <c:ptCount val="16"/>
                <c:pt idx="0">
                  <c:v>102.22437990996556</c:v>
                </c:pt>
                <c:pt idx="1">
                  <c:v>101.66828493247417</c:v>
                </c:pt>
                <c:pt idx="2">
                  <c:v>100.11474975726013</c:v>
                </c:pt>
                <c:pt idx="3">
                  <c:v>99.52334716215023</c:v>
                </c:pt>
                <c:pt idx="4">
                  <c:v>100</c:v>
                </c:pt>
                <c:pt idx="5">
                  <c:v>100.8032483008209</c:v>
                </c:pt>
                <c:pt idx="6">
                  <c:v>102.64807132138759</c:v>
                </c:pt>
                <c:pt idx="7">
                  <c:v>103.18651249006973</c:v>
                </c:pt>
                <c:pt idx="8">
                  <c:v>102.92170535793096</c:v>
                </c:pt>
                <c:pt idx="9">
                  <c:v>102.92170535793096</c:v>
                </c:pt>
                <c:pt idx="10">
                  <c:v>101.50940065319092</c:v>
                </c:pt>
                <c:pt idx="11">
                  <c:v>101.15632447700591</c:v>
                </c:pt>
                <c:pt idx="12">
                  <c:v>100.62671021272838</c:v>
                </c:pt>
                <c:pt idx="13">
                  <c:v>97.537293671109538</c:v>
                </c:pt>
                <c:pt idx="14">
                  <c:v>96.036719922323229</c:v>
                </c:pt>
                <c:pt idx="15">
                  <c:v>95.330567569953203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BF-49FE-B4C0-5F92B6405C95}"/>
            </c:ext>
          </c:extLst>
        </c:ser>
        <c:ser>
          <c:idx val="4"/>
          <c:order val="4"/>
          <c:tx>
            <c:strRef>
              <c:f>'Kuvio 2.4'!$F$1</c:f>
              <c:strCache>
                <c:ptCount val="1"/>
                <c:pt idx="0">
                  <c:v>Kuljetus, varastointi ja tietoliikenne           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2.4'!$F$2:$F$17</c:f>
              <c:numCache>
                <c:formatCode>0</c:formatCode>
                <c:ptCount val="16"/>
                <c:pt idx="0">
                  <c:v>99.659620207810804</c:v>
                </c:pt>
                <c:pt idx="1">
                  <c:v>98.530992475815111</c:v>
                </c:pt>
                <c:pt idx="2">
                  <c:v>98.996775349337156</c:v>
                </c:pt>
                <c:pt idx="3">
                  <c:v>99.964170548190609</c:v>
                </c:pt>
                <c:pt idx="4">
                  <c:v>100</c:v>
                </c:pt>
                <c:pt idx="5">
                  <c:v>101.66606950913651</c:v>
                </c:pt>
                <c:pt idx="6">
                  <c:v>102.04227875313508</c:v>
                </c:pt>
                <c:pt idx="7">
                  <c:v>102.11393765675385</c:v>
                </c:pt>
                <c:pt idx="8">
                  <c:v>102.83052669294159</c:v>
                </c:pt>
                <c:pt idx="9">
                  <c:v>102.47223217484772</c:v>
                </c:pt>
                <c:pt idx="10">
                  <c:v>103.00967395198853</c:v>
                </c:pt>
                <c:pt idx="11">
                  <c:v>102.83052669294159</c:v>
                </c:pt>
                <c:pt idx="12">
                  <c:v>102.83052669294159</c:v>
                </c:pt>
                <c:pt idx="13">
                  <c:v>100.50161232533141</c:v>
                </c:pt>
                <c:pt idx="14">
                  <c:v>97.81440343962737</c:v>
                </c:pt>
                <c:pt idx="15">
                  <c:v>95.843783590111059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BF-49FE-B4C0-5F92B6405C95}"/>
            </c:ext>
          </c:extLst>
        </c:ser>
        <c:ser>
          <c:idx val="5"/>
          <c:order val="5"/>
          <c:tx>
            <c:strRef>
              <c:f>'Kuvio 2.4'!$G$1</c:f>
              <c:strCache>
                <c:ptCount val="1"/>
                <c:pt idx="0">
                  <c:v>Majoitus- ja ravitsemistoiminta                   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2.4'!$G$2:$G$17</c:f>
              <c:numCache>
                <c:formatCode>0</c:formatCode>
                <c:ptCount val="16"/>
                <c:pt idx="0">
                  <c:v>101.3075780089153</c:v>
                </c:pt>
                <c:pt idx="1">
                  <c:v>100.77265973254087</c:v>
                </c:pt>
                <c:pt idx="2">
                  <c:v>99.465081723625573</c:v>
                </c:pt>
                <c:pt idx="3">
                  <c:v>100.71322436849925</c:v>
                </c:pt>
                <c:pt idx="4">
                  <c:v>100</c:v>
                </c:pt>
                <c:pt idx="5">
                  <c:v>100.83209509658246</c:v>
                </c:pt>
                <c:pt idx="6">
                  <c:v>100.71322436849925</c:v>
                </c:pt>
                <c:pt idx="7">
                  <c:v>102.52600297176821</c:v>
                </c:pt>
                <c:pt idx="8">
                  <c:v>107.57800891530461</c:v>
                </c:pt>
                <c:pt idx="9">
                  <c:v>110.25260029717683</c:v>
                </c:pt>
                <c:pt idx="10">
                  <c:v>113.22436849925705</c:v>
                </c:pt>
                <c:pt idx="11">
                  <c:v>115.89895988112927</c:v>
                </c:pt>
                <c:pt idx="12">
                  <c:v>113.8187221396731</c:v>
                </c:pt>
                <c:pt idx="13">
                  <c:v>106.09212481426448</c:v>
                </c:pt>
                <c:pt idx="14">
                  <c:v>101.04011887072808</c:v>
                </c:pt>
                <c:pt idx="15">
                  <c:v>92.719167904903415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BF-49FE-B4C0-5F92B6405C95}"/>
            </c:ext>
          </c:extLst>
        </c:ser>
        <c:ser>
          <c:idx val="6"/>
          <c:order val="6"/>
          <c:tx>
            <c:strRef>
              <c:f>'Kuvio 2.4'!$H$1</c:f>
              <c:strCache>
                <c:ptCount val="1"/>
                <c:pt idx="0">
                  <c:v>Informaatio ja viestintä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2.4'!$H$2:$H$17</c:f>
              <c:numCache>
                <c:formatCode>0</c:formatCode>
                <c:ptCount val="16"/>
                <c:pt idx="0">
                  <c:v>96.462264150943398</c:v>
                </c:pt>
                <c:pt idx="1">
                  <c:v>98.113207547169807</c:v>
                </c:pt>
                <c:pt idx="2">
                  <c:v>98.584905660377359</c:v>
                </c:pt>
                <c:pt idx="3">
                  <c:v>99.528301886792448</c:v>
                </c:pt>
                <c:pt idx="4">
                  <c:v>100</c:v>
                </c:pt>
                <c:pt idx="5">
                  <c:v>101.41509433962264</c:v>
                </c:pt>
                <c:pt idx="6">
                  <c:v>105.18867924528303</c:v>
                </c:pt>
                <c:pt idx="7">
                  <c:v>108.01886792452831</c:v>
                </c:pt>
                <c:pt idx="8">
                  <c:v>109.66981132075472</c:v>
                </c:pt>
                <c:pt idx="9">
                  <c:v>112.26415094339623</c:v>
                </c:pt>
                <c:pt idx="10">
                  <c:v>114.38679245283019</c:v>
                </c:pt>
                <c:pt idx="11">
                  <c:v>116.27358490566039</c:v>
                </c:pt>
                <c:pt idx="12">
                  <c:v>119.10377358490567</c:v>
                </c:pt>
                <c:pt idx="13">
                  <c:v>120.51886792452831</c:v>
                </c:pt>
                <c:pt idx="14">
                  <c:v>121.4622641509434</c:v>
                </c:pt>
                <c:pt idx="15">
                  <c:v>122.87735849056604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1BF-49FE-B4C0-5F92B6405C95}"/>
            </c:ext>
          </c:extLst>
        </c:ser>
        <c:ser>
          <c:idx val="7"/>
          <c:order val="7"/>
          <c:tx>
            <c:strRef>
              <c:f>'Kuvio 2.4'!$I$1</c:f>
              <c:strCache>
                <c:ptCount val="1"/>
                <c:pt idx="0">
                  <c:v>Rahoitus- ja vakuutustoiminta, kiinteistöala           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2.4'!$I$2:$I$17</c:f>
              <c:numCache>
                <c:formatCode>0</c:formatCode>
                <c:ptCount val="16"/>
                <c:pt idx="0">
                  <c:v>93.046460866853749</c:v>
                </c:pt>
                <c:pt idx="1">
                  <c:v>95.696913002806355</c:v>
                </c:pt>
                <c:pt idx="2">
                  <c:v>99.594636732148416</c:v>
                </c:pt>
                <c:pt idx="3">
                  <c:v>100.4989086373558</c:v>
                </c:pt>
                <c:pt idx="4">
                  <c:v>100</c:v>
                </c:pt>
                <c:pt idx="5">
                  <c:v>97.692547552229499</c:v>
                </c:pt>
                <c:pt idx="6">
                  <c:v>95.353913314624265</c:v>
                </c:pt>
                <c:pt idx="7">
                  <c:v>95.41627689429373</c:v>
                </c:pt>
                <c:pt idx="8">
                  <c:v>96.663548487683201</c:v>
                </c:pt>
                <c:pt idx="9">
                  <c:v>95.104458995946374</c:v>
                </c:pt>
                <c:pt idx="10">
                  <c:v>94.480823199251645</c:v>
                </c:pt>
                <c:pt idx="11">
                  <c:v>96.35173058933583</c:v>
                </c:pt>
                <c:pt idx="12">
                  <c:v>96.663548487683201</c:v>
                </c:pt>
                <c:pt idx="13">
                  <c:v>99.469909572809485</c:v>
                </c:pt>
                <c:pt idx="14">
                  <c:v>101.65263486124104</c:v>
                </c:pt>
                <c:pt idx="15">
                  <c:v>100.71718116619894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1BF-49FE-B4C0-5F92B6405C95}"/>
            </c:ext>
          </c:extLst>
        </c:ser>
        <c:ser>
          <c:idx val="8"/>
          <c:order val="8"/>
          <c:tx>
            <c:strRef>
              <c:f>'Kuvio 2.4'!$J$1</c:f>
              <c:strCache>
                <c:ptCount val="1"/>
                <c:pt idx="0">
                  <c:v>Liike-elämän palvelut                            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2.4'!$J$2:$J$17</c:f>
              <c:numCache>
                <c:formatCode>0</c:formatCode>
                <c:ptCount val="16"/>
                <c:pt idx="0">
                  <c:v>97.048166151126836</c:v>
                </c:pt>
                <c:pt idx="1">
                  <c:v>97.993813521873633</c:v>
                </c:pt>
                <c:pt idx="2">
                  <c:v>99.001325673884224</c:v>
                </c:pt>
                <c:pt idx="3">
                  <c:v>100.10605391073794</c:v>
                </c:pt>
                <c:pt idx="4">
                  <c:v>100</c:v>
                </c:pt>
                <c:pt idx="5">
                  <c:v>100.71586389748121</c:v>
                </c:pt>
                <c:pt idx="6">
                  <c:v>102.00618647812638</c:v>
                </c:pt>
                <c:pt idx="7">
                  <c:v>102.87229341581971</c:v>
                </c:pt>
                <c:pt idx="8">
                  <c:v>104.02121078214759</c:v>
                </c:pt>
                <c:pt idx="9">
                  <c:v>104.10958904109589</c:v>
                </c:pt>
                <c:pt idx="10">
                  <c:v>105.43526292532037</c:v>
                </c:pt>
                <c:pt idx="11">
                  <c:v>106.05391073795846</c:v>
                </c:pt>
                <c:pt idx="12">
                  <c:v>107.11444984533804</c:v>
                </c:pt>
                <c:pt idx="13">
                  <c:v>109.41228457799382</c:v>
                </c:pt>
                <c:pt idx="14">
                  <c:v>109.50066283694211</c:v>
                </c:pt>
                <c:pt idx="15">
                  <c:v>110.5612019443217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BF-49FE-B4C0-5F92B6405C95}"/>
            </c:ext>
          </c:extLst>
        </c:ser>
        <c:ser>
          <c:idx val="9"/>
          <c:order val="9"/>
          <c:tx>
            <c:strRef>
              <c:f>'Kuvio 2.4'!$K$1</c:f>
              <c:strCache>
                <c:ptCount val="1"/>
                <c:pt idx="0">
                  <c:v>Julk. hallinto, pakollinen sosiaalivakuutus           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2.4'!$K$2:$K$17</c:f>
              <c:numCache>
                <c:formatCode>0</c:formatCode>
                <c:ptCount val="16"/>
                <c:pt idx="0">
                  <c:v>97.52496743378201</c:v>
                </c:pt>
                <c:pt idx="1">
                  <c:v>98.653929656969154</c:v>
                </c:pt>
                <c:pt idx="2">
                  <c:v>98.871037776812855</c:v>
                </c:pt>
                <c:pt idx="3">
                  <c:v>99.95657837603126</c:v>
                </c:pt>
                <c:pt idx="4">
                  <c:v>100</c:v>
                </c:pt>
                <c:pt idx="5">
                  <c:v>100.75987841945289</c:v>
                </c:pt>
                <c:pt idx="6">
                  <c:v>100.80330004342161</c:v>
                </c:pt>
                <c:pt idx="7">
                  <c:v>100.30395136778115</c:v>
                </c:pt>
                <c:pt idx="8">
                  <c:v>102.0408163265306</c:v>
                </c:pt>
                <c:pt idx="9">
                  <c:v>100.30395136778115</c:v>
                </c:pt>
                <c:pt idx="10">
                  <c:v>99.001302648719061</c:v>
                </c:pt>
                <c:pt idx="11">
                  <c:v>98.132870169344329</c:v>
                </c:pt>
                <c:pt idx="12">
                  <c:v>96.613113330438551</c:v>
                </c:pt>
                <c:pt idx="13">
                  <c:v>98.567086409031688</c:v>
                </c:pt>
                <c:pt idx="14">
                  <c:v>101.38949196699956</c:v>
                </c:pt>
                <c:pt idx="15">
                  <c:v>104.86322188449847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1BF-49FE-B4C0-5F92B6405C95}"/>
            </c:ext>
          </c:extLst>
        </c:ser>
        <c:ser>
          <c:idx val="10"/>
          <c:order val="10"/>
          <c:tx>
            <c:strRef>
              <c:f>'Kuvio 2.4'!$L$1</c:f>
              <c:strCache>
                <c:ptCount val="1"/>
                <c:pt idx="0">
                  <c:v>Koulutus                                  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2.4'!$L$2:$L$17</c:f>
              <c:numCache>
                <c:formatCode>0</c:formatCode>
                <c:ptCount val="16"/>
                <c:pt idx="0">
                  <c:v>97.143645646474397</c:v>
                </c:pt>
                <c:pt idx="1">
                  <c:v>98.219953084034756</c:v>
                </c:pt>
                <c:pt idx="2">
                  <c:v>98.702911549606725</c:v>
                </c:pt>
                <c:pt idx="3">
                  <c:v>100.1517869463226</c:v>
                </c:pt>
                <c:pt idx="4">
                  <c:v>100</c:v>
                </c:pt>
                <c:pt idx="5">
                  <c:v>101.37988133020561</c:v>
                </c:pt>
                <c:pt idx="6">
                  <c:v>102.00082792879812</c:v>
                </c:pt>
                <c:pt idx="7">
                  <c:v>101.83524216917344</c:v>
                </c:pt>
                <c:pt idx="8">
                  <c:v>102.93914723333792</c:v>
                </c:pt>
                <c:pt idx="9">
                  <c:v>102.66317096729681</c:v>
                </c:pt>
                <c:pt idx="10">
                  <c:v>103.62908789844073</c:v>
                </c:pt>
                <c:pt idx="11">
                  <c:v>103.3531116323996</c:v>
                </c:pt>
                <c:pt idx="12">
                  <c:v>103.21512349937905</c:v>
                </c:pt>
                <c:pt idx="13">
                  <c:v>102.24920656823512</c:v>
                </c:pt>
                <c:pt idx="14">
                  <c:v>102.52518283427625</c:v>
                </c:pt>
                <c:pt idx="15">
                  <c:v>104.59500482958465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1BF-49FE-B4C0-5F92B6405C95}"/>
            </c:ext>
          </c:extLst>
        </c:ser>
        <c:ser>
          <c:idx val="11"/>
          <c:order val="11"/>
          <c:tx>
            <c:strRef>
              <c:f>'Kuvio 2.4'!$M$1</c:f>
              <c:strCache>
                <c:ptCount val="1"/>
                <c:pt idx="0">
                  <c:v>Terveydenhuolto- ja sosiaalipalvelut          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2.4'!$M$2:$M$17</c:f>
              <c:numCache>
                <c:formatCode>0</c:formatCode>
                <c:ptCount val="16"/>
                <c:pt idx="0">
                  <c:v>99.474969474969484</c:v>
                </c:pt>
                <c:pt idx="1">
                  <c:v>99.151404151404151</c:v>
                </c:pt>
                <c:pt idx="2">
                  <c:v>98.253968253968253</c:v>
                </c:pt>
                <c:pt idx="3">
                  <c:v>98.699633699633708</c:v>
                </c:pt>
                <c:pt idx="4">
                  <c:v>100</c:v>
                </c:pt>
                <c:pt idx="5">
                  <c:v>100.88522588522588</c:v>
                </c:pt>
                <c:pt idx="6">
                  <c:v>101.45299145299145</c:v>
                </c:pt>
                <c:pt idx="7">
                  <c:v>101.95360195360195</c:v>
                </c:pt>
                <c:pt idx="8">
                  <c:v>101.22100122100122</c:v>
                </c:pt>
                <c:pt idx="9">
                  <c:v>101.09890109890109</c:v>
                </c:pt>
                <c:pt idx="10">
                  <c:v>102.1978021978022</c:v>
                </c:pt>
                <c:pt idx="11">
                  <c:v>103.11355311355311</c:v>
                </c:pt>
                <c:pt idx="12">
                  <c:v>103.90720390720391</c:v>
                </c:pt>
                <c:pt idx="13">
                  <c:v>103.54090354090354</c:v>
                </c:pt>
                <c:pt idx="14">
                  <c:v>102.44200244200245</c:v>
                </c:pt>
                <c:pt idx="15">
                  <c:v>100.42735042735043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1BF-49FE-B4C0-5F92B6405C95}"/>
            </c:ext>
          </c:extLst>
        </c:ser>
        <c:ser>
          <c:idx val="12"/>
          <c:order val="12"/>
          <c:tx>
            <c:strRef>
              <c:f>'Kuvio 2.4'!$N$1</c:f>
              <c:strCache>
                <c:ptCount val="1"/>
                <c:pt idx="0">
                  <c:v>Taiteet, viihde ja virkistys; muu palvelutoiminta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'Kuvio 2.4'!$A$2:$A$17</c:f>
              <c:strCache>
                <c:ptCount val="16"/>
                <c:pt idx="0">
                  <c:v>2017Q1</c:v>
                </c:pt>
                <c:pt idx="4">
                  <c:v>2018Q1</c:v>
                </c:pt>
                <c:pt idx="8">
                  <c:v>2019Q1</c:v>
                </c:pt>
                <c:pt idx="12">
                  <c:v>2020Q1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'Kuvio 2.4'!$N$2:$N$17</c:f>
              <c:numCache>
                <c:formatCode>0</c:formatCode>
                <c:ptCount val="16"/>
                <c:pt idx="0">
                  <c:v>95.622678081085468</c:v>
                </c:pt>
                <c:pt idx="1">
                  <c:v>96.963333871749313</c:v>
                </c:pt>
                <c:pt idx="2">
                  <c:v>97.157163624616388</c:v>
                </c:pt>
                <c:pt idx="3">
                  <c:v>98.481666935874685</c:v>
                </c:pt>
                <c:pt idx="4">
                  <c:v>100</c:v>
                </c:pt>
                <c:pt idx="5">
                  <c:v>100.12921983524473</c:v>
                </c:pt>
                <c:pt idx="6">
                  <c:v>98.74010660636408</c:v>
                </c:pt>
                <c:pt idx="7">
                  <c:v>98.36859958003555</c:v>
                </c:pt>
                <c:pt idx="8">
                  <c:v>99.33774834437088</c:v>
                </c:pt>
                <c:pt idx="9">
                  <c:v>100.79147149087386</c:v>
                </c:pt>
                <c:pt idx="10">
                  <c:v>101.11452107898563</c:v>
                </c:pt>
                <c:pt idx="11">
                  <c:v>101.5990954611533</c:v>
                </c:pt>
                <c:pt idx="12">
                  <c:v>100.95299628492975</c:v>
                </c:pt>
                <c:pt idx="13">
                  <c:v>97.39945081570022</c:v>
                </c:pt>
                <c:pt idx="14">
                  <c:v>97.076401227588448</c:v>
                </c:pt>
                <c:pt idx="15">
                  <c:v>96.107252463253118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1BF-49FE-B4C0-5F92B6405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649318504"/>
        <c:axId val="649324080"/>
      </c:lineChart>
      <c:catAx>
        <c:axId val="64931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324080"/>
        <c:crosses val="autoZero"/>
        <c:auto val="1"/>
        <c:lblAlgn val="ctr"/>
        <c:lblOffset val="100"/>
        <c:noMultiLvlLbl val="0"/>
      </c:catAx>
      <c:valAx>
        <c:axId val="649324080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931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69962479522269"/>
          <c:y val="5.459718163411928E-4"/>
          <c:w val="0.35158707510554466"/>
          <c:h val="0.999454028183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'Kuvio 4.4'!$C$1</c:f>
              <c:strCache>
                <c:ptCount val="1"/>
                <c:pt idx="0">
                  <c:v>Työttömät työnhakijat (ml. lomautetut)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4.4'!$C$2:$C$69</c:f>
              <c:numCache>
                <c:formatCode>#,##0</c:formatCode>
                <c:ptCount val="68"/>
                <c:pt idx="0">
                  <c:v>231011</c:v>
                </c:pt>
                <c:pt idx="1">
                  <c:v>212636</c:v>
                </c:pt>
                <c:pt idx="2">
                  <c:v>214669</c:v>
                </c:pt>
                <c:pt idx="3">
                  <c:v>204686</c:v>
                </c:pt>
                <c:pt idx="4">
                  <c:v>207719</c:v>
                </c:pt>
                <c:pt idx="5">
                  <c:v>194411</c:v>
                </c:pt>
                <c:pt idx="6">
                  <c:v>200463</c:v>
                </c:pt>
                <c:pt idx="7">
                  <c:v>208971</c:v>
                </c:pt>
                <c:pt idx="8">
                  <c:v>247921</c:v>
                </c:pt>
                <c:pt idx="9">
                  <c:v>256154.99999999997</c:v>
                </c:pt>
                <c:pt idx="10">
                  <c:v>274038</c:v>
                </c:pt>
                <c:pt idx="11">
                  <c:v>281108</c:v>
                </c:pt>
                <c:pt idx="12">
                  <c:v>284522</c:v>
                </c:pt>
                <c:pt idx="13">
                  <c:v>262962</c:v>
                </c:pt>
                <c:pt idx="14">
                  <c:v>260733.99999999997</c:v>
                </c:pt>
                <c:pt idx="15">
                  <c:v>251030</c:v>
                </c:pt>
                <c:pt idx="16">
                  <c:v>257510</c:v>
                </c:pt>
                <c:pt idx="17">
                  <c:v>238938</c:v>
                </c:pt>
                <c:pt idx="18">
                  <c:v>241800</c:v>
                </c:pt>
                <c:pt idx="19">
                  <c:v>237257</c:v>
                </c:pt>
                <c:pt idx="20">
                  <c:v>252712</c:v>
                </c:pt>
                <c:pt idx="21">
                  <c:v>242531</c:v>
                </c:pt>
                <c:pt idx="22">
                  <c:v>254352</c:v>
                </c:pt>
                <c:pt idx="23">
                  <c:v>263006</c:v>
                </c:pt>
                <c:pt idx="24">
                  <c:v>290103</c:v>
                </c:pt>
                <c:pt idx="25">
                  <c:v>283394</c:v>
                </c:pt>
                <c:pt idx="26">
                  <c:v>297921</c:v>
                </c:pt>
                <c:pt idx="27">
                  <c:v>305128</c:v>
                </c:pt>
                <c:pt idx="28">
                  <c:v>322343</c:v>
                </c:pt>
                <c:pt idx="29">
                  <c:v>315586</c:v>
                </c:pt>
                <c:pt idx="30">
                  <c:v>328136</c:v>
                </c:pt>
                <c:pt idx="31">
                  <c:v>336548</c:v>
                </c:pt>
                <c:pt idx="32">
                  <c:v>353987</c:v>
                </c:pt>
                <c:pt idx="33">
                  <c:v>345694</c:v>
                </c:pt>
                <c:pt idx="34">
                  <c:v>355238</c:v>
                </c:pt>
                <c:pt idx="35">
                  <c:v>352569</c:v>
                </c:pt>
                <c:pt idx="36">
                  <c:v>360024</c:v>
                </c:pt>
                <c:pt idx="37">
                  <c:v>346390</c:v>
                </c:pt>
                <c:pt idx="38">
                  <c:v>350143</c:v>
                </c:pt>
                <c:pt idx="39">
                  <c:v>338511</c:v>
                </c:pt>
                <c:pt idx="40">
                  <c:v>330756</c:v>
                </c:pt>
                <c:pt idx="41">
                  <c:v>305302</c:v>
                </c:pt>
                <c:pt idx="42">
                  <c:v>297782</c:v>
                </c:pt>
                <c:pt idx="43">
                  <c:v>279783</c:v>
                </c:pt>
                <c:pt idx="44">
                  <c:v>275379</c:v>
                </c:pt>
                <c:pt idx="45">
                  <c:v>256321</c:v>
                </c:pt>
                <c:pt idx="46">
                  <c:v>253147.66666666666</c:v>
                </c:pt>
                <c:pt idx="47">
                  <c:v>238669</c:v>
                </c:pt>
                <c:pt idx="48">
                  <c:v>245262</c:v>
                </c:pt>
                <c:pt idx="49">
                  <c:v>236783</c:v>
                </c:pt>
                <c:pt idx="50">
                  <c:v>242529.66666666701</c:v>
                </c:pt>
                <c:pt idx="51">
                  <c:v>237003</c:v>
                </c:pt>
                <c:pt idx="52">
                  <c:v>269629.33333333302</c:v>
                </c:pt>
                <c:pt idx="53">
                  <c:v>427537.33333333302</c:v>
                </c:pt>
                <c:pt idx="54">
                  <c:v>344321.33333333302</c:v>
                </c:pt>
                <c:pt idx="55">
                  <c:v>328202</c:v>
                </c:pt>
                <c:pt idx="56">
                  <c:v>330496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B-4297-8CBF-9BF4F3EF8D4A}"/>
            </c:ext>
          </c:extLst>
        </c:ser>
        <c:ser>
          <c:idx val="1"/>
          <c:order val="1"/>
          <c:tx>
            <c:strRef>
              <c:f>'Kuvio 4.4'!$D$1</c:f>
              <c:strCache>
                <c:ptCount val="1"/>
                <c:pt idx="0">
                  <c:v>Ennuste Syksy 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4.4'!$D$2:$D$69</c:f>
              <c:numCache>
                <c:formatCode>General</c:formatCode>
                <c:ptCount val="68"/>
                <c:pt idx="38" formatCode="#,##0">
                  <c:v>350143</c:v>
                </c:pt>
                <c:pt idx="39" formatCode="#,##0">
                  <c:v>344759.70999999996</c:v>
                </c:pt>
                <c:pt idx="40" formatCode="#,##0">
                  <c:v>350819.57</c:v>
                </c:pt>
                <c:pt idx="41" formatCode="#,##0">
                  <c:v>339810.09996793931</c:v>
                </c:pt>
                <c:pt idx="42" formatCode="#,##0">
                  <c:v>334014.24</c:v>
                </c:pt>
                <c:pt idx="43" formatCode="#,##0">
                  <c:v>327514.89</c:v>
                </c:pt>
                <c:pt idx="44" formatCode="#,##0">
                  <c:v>332692.67</c:v>
                </c:pt>
                <c:pt idx="45" formatCode="#,##0">
                  <c:v>316370.07</c:v>
                </c:pt>
                <c:pt idx="46" formatCode="#,##0">
                  <c:v>317940.7</c:v>
                </c:pt>
                <c:pt idx="47" formatCode="#,##0">
                  <c:v>309421.32999999996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B-4297-8CBF-9BF4F3EF8D4A}"/>
            </c:ext>
          </c:extLst>
        </c:ser>
        <c:ser>
          <c:idx val="2"/>
          <c:order val="2"/>
          <c:tx>
            <c:strRef>
              <c:f>'Kuvio 4.4'!$E$1</c:f>
              <c:strCache>
                <c:ptCount val="1"/>
                <c:pt idx="0">
                  <c:v>Ennuste Kevät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4.4'!$E$2:$E$69</c:f>
              <c:numCache>
                <c:formatCode>General</c:formatCode>
                <c:ptCount val="68"/>
                <c:pt idx="40" formatCode="#,##0">
                  <c:v>330756</c:v>
                </c:pt>
                <c:pt idx="41" formatCode="#,##0">
                  <c:v>309890.5783667643</c:v>
                </c:pt>
                <c:pt idx="42" formatCode="#,##0">
                  <c:v>312009.80420014297</c:v>
                </c:pt>
                <c:pt idx="43" formatCode="#,##0">
                  <c:v>302706.13767260296</c:v>
                </c:pt>
                <c:pt idx="44" formatCode="#,##0">
                  <c:v>300156.33333333296</c:v>
                </c:pt>
                <c:pt idx="45" formatCode="#,##0">
                  <c:v>284280.67244175996</c:v>
                </c:pt>
                <c:pt idx="46" formatCode="#,##0">
                  <c:v>290927.05722950702</c:v>
                </c:pt>
                <c:pt idx="47" formatCode="#,##0">
                  <c:v>282476.04839449498</c:v>
                </c:pt>
                <c:pt idx="48" formatCode="#,##0">
                  <c:v>279407.34416012198</c:v>
                </c:pt>
                <c:pt idx="49" formatCode="#,##0">
                  <c:v>263718.38652785594</c:v>
                </c:pt>
                <c:pt idx="50" formatCode="#,##0">
                  <c:v>269642.35353724199</c:v>
                </c:pt>
                <c:pt idx="51" formatCode="#,##0">
                  <c:v>261517.54577725701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8B-4297-8CBF-9BF4F3EF8D4A}"/>
            </c:ext>
          </c:extLst>
        </c:ser>
        <c:ser>
          <c:idx val="3"/>
          <c:order val="3"/>
          <c:tx>
            <c:strRef>
              <c:f>'Kuvio 4.4'!$F$1</c:f>
              <c:strCache>
                <c:ptCount val="1"/>
                <c:pt idx="0">
                  <c:v>Ennuste Syksy 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4.4'!$F$2:$F$69</c:f>
              <c:numCache>
                <c:formatCode>General</c:formatCode>
                <c:ptCount val="68"/>
                <c:pt idx="42" formatCode="#,##0">
                  <c:v>297782</c:v>
                </c:pt>
                <c:pt idx="43" formatCode="#,##0">
                  <c:v>285304.45534413296</c:v>
                </c:pt>
                <c:pt idx="44" formatCode="#,##0">
                  <c:v>279638.45279852248</c:v>
                </c:pt>
                <c:pt idx="45" formatCode="#,##0">
                  <c:v>259146.30406063821</c:v>
                </c:pt>
                <c:pt idx="46" formatCode="#,##0">
                  <c:v>265556.48757219111</c:v>
                </c:pt>
                <c:pt idx="47" formatCode="#,##0">
                  <c:v>254188.98609392659</c:v>
                </c:pt>
                <c:pt idx="48" formatCode="#,##0">
                  <c:v>248881.27720487749</c:v>
                </c:pt>
                <c:pt idx="49" formatCode="#,##0">
                  <c:v>228857.40890244301</c:v>
                </c:pt>
                <c:pt idx="50" formatCode="#,##0">
                  <c:v>235483.12571788323</c:v>
                </c:pt>
                <c:pt idx="51" formatCode="#,##0">
                  <c:v>224433.91784651106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8B-4297-8CBF-9BF4F3EF8D4A}"/>
            </c:ext>
          </c:extLst>
        </c:ser>
        <c:ser>
          <c:idx val="4"/>
          <c:order val="4"/>
          <c:tx>
            <c:strRef>
              <c:f>'Kuvio 4.4'!$G$1</c:f>
              <c:strCache>
                <c:ptCount val="1"/>
                <c:pt idx="0">
                  <c:v>Ennuste Kesä 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4.4'!$G$2:$G$69</c:f>
              <c:numCache>
                <c:formatCode>General</c:formatCode>
                <c:ptCount val="68"/>
                <c:pt idx="44" formatCode="#,##0">
                  <c:v>275379</c:v>
                </c:pt>
                <c:pt idx="45" formatCode="#,##0">
                  <c:v>253019.2536707425</c:v>
                </c:pt>
                <c:pt idx="46" formatCode="#,##0">
                  <c:v>247353.78601862869</c:v>
                </c:pt>
                <c:pt idx="47" formatCode="#,##0">
                  <c:v>232257.90543201487</c:v>
                </c:pt>
                <c:pt idx="48" formatCode="#,##0">
                  <c:v>230861.88371887765</c:v>
                </c:pt>
                <c:pt idx="49" formatCode="#,##0">
                  <c:v>211628.26783347013</c:v>
                </c:pt>
                <c:pt idx="50" formatCode="#,##0">
                  <c:v>211552.20014381257</c:v>
                </c:pt>
                <c:pt idx="51" formatCode="#,##0">
                  <c:v>202157.94284366939</c:v>
                </c:pt>
                <c:pt idx="52" formatCode="#,##0">
                  <c:v>200666.16422647671</c:v>
                </c:pt>
                <c:pt idx="53" formatCode="#,##0">
                  <c:v>182030.71552205854</c:v>
                </c:pt>
                <c:pt idx="54" formatCode="#,##0">
                  <c:v>182851.85723764778</c:v>
                </c:pt>
                <c:pt idx="55" formatCode="#,##0">
                  <c:v>175258.79679777892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8B-4297-8CBF-9BF4F3EF8D4A}"/>
            </c:ext>
          </c:extLst>
        </c:ser>
        <c:ser>
          <c:idx val="5"/>
          <c:order val="5"/>
          <c:tx>
            <c:strRef>
              <c:f>'Kuvio 4.4'!$H$1</c:f>
              <c:strCache>
                <c:ptCount val="1"/>
                <c:pt idx="0">
                  <c:v>Ennuste Syksy 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4.4'!$H$2:$H$69</c:f>
              <c:numCache>
                <c:formatCode>General</c:formatCode>
                <c:ptCount val="68"/>
                <c:pt idx="46" formatCode="#,##0">
                  <c:v>253147.66666666666</c:v>
                </c:pt>
                <c:pt idx="47" formatCode="#,##0">
                  <c:v>238938.89262170898</c:v>
                </c:pt>
                <c:pt idx="48" formatCode="#,##0">
                  <c:v>235324.98214932837</c:v>
                </c:pt>
                <c:pt idx="49" formatCode="#,##0">
                  <c:v>221493.45631763231</c:v>
                </c:pt>
                <c:pt idx="50" formatCode="#,##0">
                  <c:v>220037.83723508788</c:v>
                </c:pt>
                <c:pt idx="51" formatCode="#,##0">
                  <c:v>207942.31517750706</c:v>
                </c:pt>
                <c:pt idx="52" formatCode="#,##0">
                  <c:v>203973.89730182401</c:v>
                </c:pt>
                <c:pt idx="53" formatCode="#,##0">
                  <c:v>190592.06013025701</c:v>
                </c:pt>
                <c:pt idx="54" formatCode="#,##0">
                  <c:v>189881.09327343199</c:v>
                </c:pt>
                <c:pt idx="55" formatCode="#,##0">
                  <c:v>179434.157921006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8B-4297-8CBF-9BF4F3EF8D4A}"/>
            </c:ext>
          </c:extLst>
        </c:ser>
        <c:ser>
          <c:idx val="6"/>
          <c:order val="6"/>
          <c:tx>
            <c:strRef>
              <c:f>'Kuvio 4.4'!$I$1</c:f>
              <c:strCache>
                <c:ptCount val="1"/>
                <c:pt idx="0">
                  <c:v>Ennuste Kevät 2019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4.4'!$I$2:$I$69</c:f>
              <c:numCache>
                <c:formatCode>General</c:formatCode>
                <c:ptCount val="68"/>
                <c:pt idx="48" formatCode="#,##0">
                  <c:v>245262</c:v>
                </c:pt>
                <c:pt idx="49" formatCode="#,##0">
                  <c:v>235408.4387615601</c:v>
                </c:pt>
                <c:pt idx="50" formatCode="#,##0">
                  <c:v>236084.96382541131</c:v>
                </c:pt>
                <c:pt idx="51" formatCode="#,##0">
                  <c:v>222649.15117186261</c:v>
                </c:pt>
                <c:pt idx="52" formatCode="#,##0">
                  <c:v>230549.094185383</c:v>
                </c:pt>
                <c:pt idx="53" formatCode="#,##0">
                  <c:v>222189.98054585999</c:v>
                </c:pt>
                <c:pt idx="54" formatCode="#,##0">
                  <c:v>224720.78871667001</c:v>
                </c:pt>
                <c:pt idx="55" formatCode="#,##0">
                  <c:v>213196.09891207601</c:v>
                </c:pt>
                <c:pt idx="56" formatCode="#,##0">
                  <c:v>221538.59148781199</c:v>
                </c:pt>
                <c:pt idx="57" formatCode="#,##0">
                  <c:v>213452.15512181399</c:v>
                </c:pt>
                <c:pt idx="58" formatCode="#,##0">
                  <c:v>216464.87013631701</c:v>
                </c:pt>
                <c:pt idx="59" formatCode="#,##0">
                  <c:v>205231.442828926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8B-4297-8CBF-9BF4F3EF8D4A}"/>
            </c:ext>
          </c:extLst>
        </c:ser>
        <c:ser>
          <c:idx val="7"/>
          <c:order val="7"/>
          <c:tx>
            <c:strRef>
              <c:f>'Kuvio 4.4'!$J$1</c:f>
              <c:strCache>
                <c:ptCount val="1"/>
                <c:pt idx="0">
                  <c:v>Ennuste Syksy 2019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4.4'!$J$2:$J$69</c:f>
              <c:numCache>
                <c:formatCode>General</c:formatCode>
                <c:ptCount val="68"/>
                <c:pt idx="50" formatCode="#,##0">
                  <c:v>242529.66666666701</c:v>
                </c:pt>
                <c:pt idx="51" formatCode="#,##0">
                  <c:v>237479.09463830444</c:v>
                </c:pt>
                <c:pt idx="52" formatCode="#,##0">
                  <c:v>244790.64290498834</c:v>
                </c:pt>
                <c:pt idx="53" formatCode="#,##0">
                  <c:v>235981.79000357224</c:v>
                </c:pt>
                <c:pt idx="54" formatCode="#,##0">
                  <c:v>242391.37450004529</c:v>
                </c:pt>
                <c:pt idx="55" formatCode="#,##0">
                  <c:v>238403.62978640365</c:v>
                </c:pt>
                <c:pt idx="56" formatCode="#,##0">
                  <c:v>245719.41541015153</c:v>
                </c:pt>
                <c:pt idx="57" formatCode="#,##0">
                  <c:v>236656.26696007233</c:v>
                </c:pt>
                <c:pt idx="58" formatCode="#,##0">
                  <c:v>242952.89575149634</c:v>
                </c:pt>
                <c:pt idx="59" formatCode="#,##0">
                  <c:v>240526.96905976272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8B-4297-8CBF-9BF4F3EF8D4A}"/>
            </c:ext>
          </c:extLst>
        </c:ser>
        <c:ser>
          <c:idx val="8"/>
          <c:order val="8"/>
          <c:tx>
            <c:strRef>
              <c:f>'Kuvio 4.4'!$K$1</c:f>
              <c:strCache>
                <c:ptCount val="1"/>
                <c:pt idx="0">
                  <c:v>Ennuste Kevät 2020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4.4'!$K$2:$K$69</c:f>
              <c:numCache>
                <c:formatCode>General</c:formatCode>
                <c:ptCount val="68"/>
                <c:pt idx="52" formatCode="#,##0">
                  <c:v>269629.33333333302</c:v>
                </c:pt>
                <c:pt idx="53" formatCode="#,##0">
                  <c:v>429058.337974336</c:v>
                </c:pt>
                <c:pt idx="54" formatCode="#,##0">
                  <c:v>331922.126582611</c:v>
                </c:pt>
                <c:pt idx="55" formatCode="#,##0">
                  <c:v>297150.27807774697</c:v>
                </c:pt>
                <c:pt idx="56" formatCode="#,##0">
                  <c:v>296516.10250453802</c:v>
                </c:pt>
                <c:pt idx="57" formatCode="#,##0">
                  <c:v>312228.39472476474</c:v>
                </c:pt>
                <c:pt idx="58" formatCode="#,##0">
                  <c:v>285629.85512335802</c:v>
                </c:pt>
                <c:pt idx="59" formatCode="#,##0">
                  <c:v>257700.31089786801</c:v>
                </c:pt>
                <c:pt idx="60" formatCode="#,##0">
                  <c:v>270172.64430548798</c:v>
                </c:pt>
                <c:pt idx="61" formatCode="#,##0">
                  <c:v>266274.86171989719</c:v>
                </c:pt>
                <c:pt idx="62" formatCode="#,##0">
                  <c:v>278847.68913759902</c:v>
                </c:pt>
                <c:pt idx="63" formatCode="#,##0">
                  <c:v>262141.967847477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8B-4297-8CBF-9BF4F3EF8D4A}"/>
            </c:ext>
          </c:extLst>
        </c:ser>
        <c:ser>
          <c:idx val="9"/>
          <c:order val="9"/>
          <c:tx>
            <c:strRef>
              <c:f>'Kuvio 4.4'!$L$1</c:f>
              <c:strCache>
                <c:ptCount val="1"/>
                <c:pt idx="0">
                  <c:v>Ennuste Syksy 2020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4.4'!$L$2:$L$69</c:f>
              <c:numCache>
                <c:formatCode>General</c:formatCode>
                <c:ptCount val="68"/>
                <c:pt idx="54" formatCode="#,##0">
                  <c:v>344321.33333333302</c:v>
                </c:pt>
                <c:pt idx="55" formatCode="#,##0">
                  <c:v>325698.31267632399</c:v>
                </c:pt>
                <c:pt idx="56" formatCode="#,##0">
                  <c:v>332507.72425494698</c:v>
                </c:pt>
                <c:pt idx="57" formatCode="#,##0">
                  <c:v>321797.09895552602</c:v>
                </c:pt>
                <c:pt idx="58" formatCode="#,##0">
                  <c:v>318776.24860205298</c:v>
                </c:pt>
                <c:pt idx="59" formatCode="#,##0">
                  <c:v>296713.84654923598</c:v>
                </c:pt>
                <c:pt idx="60" formatCode="#,##0">
                  <c:v>308332.41946925502</c:v>
                </c:pt>
                <c:pt idx="61" formatCode="#,##0">
                  <c:v>299945.38519819302</c:v>
                </c:pt>
                <c:pt idx="62" formatCode="#,##0">
                  <c:v>299144.00387501798</c:v>
                </c:pt>
                <c:pt idx="63" formatCode="#,##0">
                  <c:v>279846.998539411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D8B-4297-8CBF-9BF4F3EF8D4A}"/>
            </c:ext>
          </c:extLst>
        </c:ser>
        <c:ser>
          <c:idx val="10"/>
          <c:order val="10"/>
          <c:tx>
            <c:strRef>
              <c:f>'Kuvio 4.4'!$M$1</c:f>
              <c:strCache>
                <c:ptCount val="1"/>
                <c:pt idx="0">
                  <c:v>Ennuste kevät 2021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4.4'!$B$2:$B$68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4.4'!$M$2:$M$69</c:f>
              <c:numCache>
                <c:formatCode>General</c:formatCode>
                <c:ptCount val="68"/>
                <c:pt idx="56" formatCode="#,##0">
                  <c:v>330496</c:v>
                </c:pt>
                <c:pt idx="57" formatCode="#,##0">
                  <c:v>324444.16782762652</c:v>
                </c:pt>
                <c:pt idx="58" formatCode="#,##0">
                  <c:v>320208.78791261889</c:v>
                </c:pt>
                <c:pt idx="59" formatCode="#,##0">
                  <c:v>296667.50106126792</c:v>
                </c:pt>
                <c:pt idx="60" formatCode="#,##0">
                  <c:v>292546.80149268493</c:v>
                </c:pt>
                <c:pt idx="61" formatCode="#,##0">
                  <c:v>289126.21773913968</c:v>
                </c:pt>
                <c:pt idx="62" formatCode="#,##0">
                  <c:v>287038.27083330712</c:v>
                </c:pt>
                <c:pt idx="63" formatCode="#,##0">
                  <c:v>268642.05349991168</c:v>
                </c:pt>
                <c:pt idx="64" formatCode="#,##0">
                  <c:v>269570.34522491589</c:v>
                </c:pt>
                <c:pt idx="65" formatCode="#,##0">
                  <c:v>270204.0761654657</c:v>
                </c:pt>
                <c:pt idx="66" formatCode="#,##0">
                  <c:v>271094.18715677352</c:v>
                </c:pt>
                <c:pt idx="67" formatCode="#,##0">
                  <c:v>255439.34251253889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D8B-4297-8CBF-9BF4F3EF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722576"/>
        <c:axId val="827722904"/>
      </c:lineChart>
      <c:catAx>
        <c:axId val="82772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7722904"/>
        <c:crosses val="autoZero"/>
        <c:auto val="1"/>
        <c:lblAlgn val="ctr"/>
        <c:lblOffset val="100"/>
        <c:tickMarkSkip val="4"/>
        <c:noMultiLvlLbl val="0"/>
      </c:catAx>
      <c:valAx>
        <c:axId val="82772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772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37946162526789"/>
          <c:y val="0"/>
          <c:w val="0.2709587026259398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'Kuvio 4.5'!$C$1</c:f>
              <c:strCache>
                <c:ptCount val="1"/>
                <c:pt idx="0">
                  <c:v>Pitkäaikaistyöttömät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4.5'!$C$2:$C$69</c:f>
              <c:numCache>
                <c:formatCode>#,##0</c:formatCode>
                <c:ptCount val="68"/>
                <c:pt idx="0">
                  <c:v>55978</c:v>
                </c:pt>
                <c:pt idx="1">
                  <c:v>52529</c:v>
                </c:pt>
                <c:pt idx="2">
                  <c:v>50715</c:v>
                </c:pt>
                <c:pt idx="3">
                  <c:v>47416</c:v>
                </c:pt>
                <c:pt idx="4">
                  <c:v>46136</c:v>
                </c:pt>
                <c:pt idx="5">
                  <c:v>43554</c:v>
                </c:pt>
                <c:pt idx="6">
                  <c:v>42331</c:v>
                </c:pt>
                <c:pt idx="7">
                  <c:v>40454</c:v>
                </c:pt>
                <c:pt idx="8">
                  <c:v>39815</c:v>
                </c:pt>
                <c:pt idx="9">
                  <c:v>39388</c:v>
                </c:pt>
                <c:pt idx="10">
                  <c:v>41259</c:v>
                </c:pt>
                <c:pt idx="11">
                  <c:v>44851</c:v>
                </c:pt>
                <c:pt idx="12">
                  <c:v>50228</c:v>
                </c:pt>
                <c:pt idx="13">
                  <c:v>52756</c:v>
                </c:pt>
                <c:pt idx="14">
                  <c:v>56294</c:v>
                </c:pt>
                <c:pt idx="15">
                  <c:v>56906</c:v>
                </c:pt>
                <c:pt idx="16">
                  <c:v>58020</c:v>
                </c:pt>
                <c:pt idx="17">
                  <c:v>56884</c:v>
                </c:pt>
                <c:pt idx="18">
                  <c:v>57398</c:v>
                </c:pt>
                <c:pt idx="19">
                  <c:v>56379</c:v>
                </c:pt>
                <c:pt idx="20">
                  <c:v>58531</c:v>
                </c:pt>
                <c:pt idx="21">
                  <c:v>60439</c:v>
                </c:pt>
                <c:pt idx="22">
                  <c:v>61838</c:v>
                </c:pt>
                <c:pt idx="23">
                  <c:v>63862</c:v>
                </c:pt>
                <c:pt idx="24">
                  <c:v>67740</c:v>
                </c:pt>
                <c:pt idx="25">
                  <c:v>70741</c:v>
                </c:pt>
                <c:pt idx="26">
                  <c:v>76112</c:v>
                </c:pt>
                <c:pt idx="27">
                  <c:v>80152</c:v>
                </c:pt>
                <c:pt idx="28">
                  <c:v>86004</c:v>
                </c:pt>
                <c:pt idx="29">
                  <c:v>88178</c:v>
                </c:pt>
                <c:pt idx="30">
                  <c:v>92346</c:v>
                </c:pt>
                <c:pt idx="31">
                  <c:v>95489</c:v>
                </c:pt>
                <c:pt idx="32">
                  <c:v>102431</c:v>
                </c:pt>
                <c:pt idx="33">
                  <c:v>106645</c:v>
                </c:pt>
                <c:pt idx="34">
                  <c:v>112958</c:v>
                </c:pt>
                <c:pt idx="35">
                  <c:v>115219</c:v>
                </c:pt>
                <c:pt idx="36">
                  <c:v>121770</c:v>
                </c:pt>
                <c:pt idx="37">
                  <c:v>124325</c:v>
                </c:pt>
                <c:pt idx="38">
                  <c:v>126799</c:v>
                </c:pt>
                <c:pt idx="39">
                  <c:v>122054</c:v>
                </c:pt>
                <c:pt idx="40">
                  <c:v>117105</c:v>
                </c:pt>
                <c:pt idx="41">
                  <c:v>107193</c:v>
                </c:pt>
                <c:pt idx="42">
                  <c:v>102234</c:v>
                </c:pt>
                <c:pt idx="43">
                  <c:v>92666</c:v>
                </c:pt>
                <c:pt idx="44">
                  <c:v>86315</c:v>
                </c:pt>
                <c:pt idx="45">
                  <c:v>78318</c:v>
                </c:pt>
                <c:pt idx="46">
                  <c:v>73550</c:v>
                </c:pt>
                <c:pt idx="47">
                  <c:v>67139</c:v>
                </c:pt>
                <c:pt idx="48">
                  <c:v>64760</c:v>
                </c:pt>
                <c:pt idx="49">
                  <c:v>63090</c:v>
                </c:pt>
                <c:pt idx="50">
                  <c:v>63679</c:v>
                </c:pt>
                <c:pt idx="51">
                  <c:v>61790</c:v>
                </c:pt>
                <c:pt idx="52">
                  <c:v>63840</c:v>
                </c:pt>
                <c:pt idx="53">
                  <c:v>70772</c:v>
                </c:pt>
                <c:pt idx="54">
                  <c:v>79185</c:v>
                </c:pt>
                <c:pt idx="55">
                  <c:v>86387</c:v>
                </c:pt>
                <c:pt idx="56">
                  <c:v>97843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0A-4DA7-B210-8E479B491630}"/>
            </c:ext>
          </c:extLst>
        </c:ser>
        <c:ser>
          <c:idx val="1"/>
          <c:order val="1"/>
          <c:tx>
            <c:strRef>
              <c:f>'Kuvio 4.5'!$D$1</c:f>
              <c:strCache>
                <c:ptCount val="1"/>
                <c:pt idx="0">
                  <c:v>Ennuste Syksy 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4.5'!$D$2:$D$69</c:f>
              <c:numCache>
                <c:formatCode>General</c:formatCode>
                <c:ptCount val="68"/>
                <c:pt idx="38">
                  <c:v>126799.66666666667</c:v>
                </c:pt>
                <c:pt idx="39">
                  <c:v>126638.617018046</c:v>
                </c:pt>
                <c:pt idx="40">
                  <c:v>128436.297067388</c:v>
                </c:pt>
                <c:pt idx="41">
                  <c:v>125516.66360608634</c:v>
                </c:pt>
                <c:pt idx="42">
                  <c:v>122196.10916877301</c:v>
                </c:pt>
                <c:pt idx="43">
                  <c:v>120745.18576035801</c:v>
                </c:pt>
                <c:pt idx="44">
                  <c:v>120904.573843622</c:v>
                </c:pt>
                <c:pt idx="45">
                  <c:v>118261.41296733901</c:v>
                </c:pt>
                <c:pt idx="46">
                  <c:v>118128.167617707</c:v>
                </c:pt>
                <c:pt idx="47">
                  <c:v>115579.92607831501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0A-4DA7-B210-8E479B491630}"/>
            </c:ext>
          </c:extLst>
        </c:ser>
        <c:ser>
          <c:idx val="2"/>
          <c:order val="2"/>
          <c:tx>
            <c:strRef>
              <c:f>'Kuvio 4.5'!$E$1</c:f>
              <c:strCache>
                <c:ptCount val="1"/>
                <c:pt idx="0">
                  <c:v>Ennuste Kevät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4.5'!$E$2:$E$69</c:f>
              <c:numCache>
                <c:formatCode>General</c:formatCode>
                <c:ptCount val="68"/>
                <c:pt idx="40">
                  <c:v>117105</c:v>
                </c:pt>
                <c:pt idx="41">
                  <c:v>104607.42048419334</c:v>
                </c:pt>
                <c:pt idx="42">
                  <c:v>94063.578868387907</c:v>
                </c:pt>
                <c:pt idx="43">
                  <c:v>88804.497654685896</c:v>
                </c:pt>
                <c:pt idx="44">
                  <c:v>88005.000000000015</c:v>
                </c:pt>
                <c:pt idx="45">
                  <c:v>85522.6671600072</c:v>
                </c:pt>
                <c:pt idx="46">
                  <c:v>84426.863087778911</c:v>
                </c:pt>
                <c:pt idx="47">
                  <c:v>81208.938471007714</c:v>
                </c:pt>
                <c:pt idx="48">
                  <c:v>80522.434982534513</c:v>
                </c:pt>
                <c:pt idx="49">
                  <c:v>78302.869311768212</c:v>
                </c:pt>
                <c:pt idx="50">
                  <c:v>77431.177557677598</c:v>
                </c:pt>
                <c:pt idx="51">
                  <c:v>74560.59190505241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0A-4DA7-B210-8E479B491630}"/>
            </c:ext>
          </c:extLst>
        </c:ser>
        <c:ser>
          <c:idx val="3"/>
          <c:order val="3"/>
          <c:tx>
            <c:strRef>
              <c:f>'Kuvio 4.5'!$F$1</c:f>
              <c:strCache>
                <c:ptCount val="1"/>
                <c:pt idx="0">
                  <c:v>Ennuste Syksy 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4.5'!$F$2:$F$69</c:f>
              <c:numCache>
                <c:formatCode>General</c:formatCode>
                <c:ptCount val="68"/>
                <c:pt idx="42">
                  <c:v>102233.66666666701</c:v>
                </c:pt>
                <c:pt idx="43">
                  <c:v>94632.267726645397</c:v>
                </c:pt>
                <c:pt idx="44">
                  <c:v>92642.180866263399</c:v>
                </c:pt>
                <c:pt idx="45">
                  <c:v>92777.806083734307</c:v>
                </c:pt>
                <c:pt idx="46">
                  <c:v>90601.253422270936</c:v>
                </c:pt>
                <c:pt idx="47">
                  <c:v>86829.032808717297</c:v>
                </c:pt>
                <c:pt idx="48">
                  <c:v>86437.53777463705</c:v>
                </c:pt>
                <c:pt idx="49">
                  <c:v>83708.689163865754</c:v>
                </c:pt>
                <c:pt idx="50">
                  <c:v>83436.431554283117</c:v>
                </c:pt>
                <c:pt idx="51">
                  <c:v>81394.360331267861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0A-4DA7-B210-8E479B491630}"/>
            </c:ext>
          </c:extLst>
        </c:ser>
        <c:ser>
          <c:idx val="4"/>
          <c:order val="4"/>
          <c:tx>
            <c:strRef>
              <c:f>'Kuvio 4.5'!$G$1</c:f>
              <c:strCache>
                <c:ptCount val="1"/>
                <c:pt idx="0">
                  <c:v>Ennuste Kesä 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4.5'!$G$2:$G$69</c:f>
              <c:numCache>
                <c:formatCode>General</c:formatCode>
                <c:ptCount val="68"/>
                <c:pt idx="44">
                  <c:v>86330.666666666701</c:v>
                </c:pt>
                <c:pt idx="45">
                  <c:v>77987.49500348611</c:v>
                </c:pt>
                <c:pt idx="46">
                  <c:v>73699.482332823027</c:v>
                </c:pt>
                <c:pt idx="47">
                  <c:v>69590.9447197681</c:v>
                </c:pt>
                <c:pt idx="48">
                  <c:v>67151.578863915129</c:v>
                </c:pt>
                <c:pt idx="49">
                  <c:v>63217.220084558438</c:v>
                </c:pt>
                <c:pt idx="50">
                  <c:v>61621.787332020205</c:v>
                </c:pt>
                <c:pt idx="51">
                  <c:v>58650.689804206348</c:v>
                </c:pt>
                <c:pt idx="52">
                  <c:v>57486.668799550032</c:v>
                </c:pt>
                <c:pt idx="53">
                  <c:v>54563.537681380403</c:v>
                </c:pt>
                <c:pt idx="54">
                  <c:v>53494.180242294809</c:v>
                </c:pt>
                <c:pt idx="55">
                  <c:v>51234.480014002911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0A-4DA7-B210-8E479B491630}"/>
            </c:ext>
          </c:extLst>
        </c:ser>
        <c:ser>
          <c:idx val="5"/>
          <c:order val="5"/>
          <c:tx>
            <c:strRef>
              <c:f>'Kuvio 4.5'!$H$1</c:f>
              <c:strCache>
                <c:ptCount val="1"/>
                <c:pt idx="0">
                  <c:v>Ennuste Syksy 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4.5'!$H$2:$H$69</c:f>
              <c:numCache>
                <c:formatCode>General</c:formatCode>
                <c:ptCount val="68"/>
                <c:pt idx="46">
                  <c:v>73550</c:v>
                </c:pt>
                <c:pt idx="47">
                  <c:v>67526.947370965921</c:v>
                </c:pt>
                <c:pt idx="48">
                  <c:v>65023.550964702052</c:v>
                </c:pt>
                <c:pt idx="49">
                  <c:v>61512.42109869136</c:v>
                </c:pt>
                <c:pt idx="50">
                  <c:v>60128.781772142327</c:v>
                </c:pt>
                <c:pt idx="51">
                  <c:v>57029.09492381422</c:v>
                </c:pt>
                <c:pt idx="52">
                  <c:v>55836.978763021587</c:v>
                </c:pt>
                <c:pt idx="53">
                  <c:v>53034.759199253625</c:v>
                </c:pt>
                <c:pt idx="54">
                  <c:v>52110.551527200631</c:v>
                </c:pt>
                <c:pt idx="55">
                  <c:v>49700.834458140074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0A-4DA7-B210-8E479B491630}"/>
            </c:ext>
          </c:extLst>
        </c:ser>
        <c:ser>
          <c:idx val="6"/>
          <c:order val="6"/>
          <c:tx>
            <c:strRef>
              <c:f>'Kuvio 4.5'!$I$1</c:f>
              <c:strCache>
                <c:ptCount val="1"/>
                <c:pt idx="0">
                  <c:v>Ennuste Kevät 2019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4.5'!$I$2:$I$69</c:f>
              <c:numCache>
                <c:formatCode>General</c:formatCode>
                <c:ptCount val="68"/>
                <c:pt idx="48">
                  <c:v>64750.666666666701</c:v>
                </c:pt>
                <c:pt idx="49">
                  <c:v>63045.753495768491</c:v>
                </c:pt>
                <c:pt idx="50">
                  <c:v>63293.278775685583</c:v>
                </c:pt>
                <c:pt idx="51">
                  <c:v>60298.735967181805</c:v>
                </c:pt>
                <c:pt idx="52">
                  <c:v>59469.79902469425</c:v>
                </c:pt>
                <c:pt idx="53">
                  <c:v>57900.134558636011</c:v>
                </c:pt>
                <c:pt idx="54">
                  <c:v>57766.852038939192</c:v>
                </c:pt>
                <c:pt idx="55">
                  <c:v>55080.436164478277</c:v>
                </c:pt>
                <c:pt idx="56">
                  <c:v>54733.120052148326</c:v>
                </c:pt>
                <c:pt idx="57">
                  <c:v>53754.141739253231</c:v>
                </c:pt>
                <c:pt idx="58">
                  <c:v>54110.74022188269</c:v>
                </c:pt>
                <c:pt idx="59">
                  <c:v>52135.757688690719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F0A-4DA7-B210-8E479B491630}"/>
            </c:ext>
          </c:extLst>
        </c:ser>
        <c:ser>
          <c:idx val="7"/>
          <c:order val="7"/>
          <c:tx>
            <c:strRef>
              <c:f>'Kuvio 4.5'!$J$1</c:f>
              <c:strCache>
                <c:ptCount val="1"/>
                <c:pt idx="0">
                  <c:v>Ennuste Syksy 2019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4.5'!$J$2:$J$69</c:f>
              <c:numCache>
                <c:formatCode>General</c:formatCode>
                <c:ptCount val="68"/>
                <c:pt idx="50">
                  <c:v>63678.666666666701</c:v>
                </c:pt>
                <c:pt idx="51">
                  <c:v>61387.609877432136</c:v>
                </c:pt>
                <c:pt idx="52">
                  <c:v>61879.053443175595</c:v>
                </c:pt>
                <c:pt idx="53">
                  <c:v>61827.531005739111</c:v>
                </c:pt>
                <c:pt idx="54">
                  <c:v>63737.356532252692</c:v>
                </c:pt>
                <c:pt idx="55">
                  <c:v>62113.892642555365</c:v>
                </c:pt>
                <c:pt idx="56">
                  <c:v>62485.56074330517</c:v>
                </c:pt>
                <c:pt idx="57">
                  <c:v>62404.297092289453</c:v>
                </c:pt>
                <c:pt idx="58">
                  <c:v>64629.430909151866</c:v>
                </c:pt>
                <c:pt idx="59">
                  <c:v>63253.385423993823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0A-4DA7-B210-8E479B491630}"/>
            </c:ext>
          </c:extLst>
        </c:ser>
        <c:ser>
          <c:idx val="8"/>
          <c:order val="8"/>
          <c:tx>
            <c:strRef>
              <c:f>'Kuvio 4.5'!$K$1</c:f>
              <c:strCache>
                <c:ptCount val="1"/>
                <c:pt idx="0">
                  <c:v>Ennuste Syksy 2020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4.5'!$K$2:$K$69</c:f>
              <c:numCache>
                <c:formatCode>General</c:formatCode>
                <c:ptCount val="68"/>
                <c:pt idx="54">
                  <c:v>79185.333333333299</c:v>
                </c:pt>
                <c:pt idx="55">
                  <c:v>85155.584422009095</c:v>
                </c:pt>
                <c:pt idx="56">
                  <c:v>94027.381457122596</c:v>
                </c:pt>
                <c:pt idx="57">
                  <c:v>107049.191244715</c:v>
                </c:pt>
                <c:pt idx="58">
                  <c:v>114424.257888693</c:v>
                </c:pt>
                <c:pt idx="59">
                  <c:v>113949.444386314</c:v>
                </c:pt>
                <c:pt idx="60">
                  <c:v>115032.725044847</c:v>
                </c:pt>
                <c:pt idx="61">
                  <c:v>113658.299287445</c:v>
                </c:pt>
                <c:pt idx="62">
                  <c:v>113483.27492287201</c:v>
                </c:pt>
                <c:pt idx="63">
                  <c:v>109175.783704974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0A-4DA7-B210-8E479B491630}"/>
            </c:ext>
          </c:extLst>
        </c:ser>
        <c:ser>
          <c:idx val="9"/>
          <c:order val="9"/>
          <c:tx>
            <c:strRef>
              <c:f>'Kuvio 4.5'!$L$1</c:f>
              <c:strCache>
                <c:ptCount val="1"/>
                <c:pt idx="0">
                  <c:v>Ennuste Kevät 2021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4.5'!$L$2:$L$69</c:f>
              <c:numCache>
                <c:formatCode>General</c:formatCode>
                <c:ptCount val="68"/>
                <c:pt idx="56" formatCode="#,##0">
                  <c:v>97843</c:v>
                </c:pt>
                <c:pt idx="57" formatCode="#,##0">
                  <c:v>112377.14165207971</c:v>
                </c:pt>
                <c:pt idx="58" formatCode="#,##0">
                  <c:v>117671.82746237227</c:v>
                </c:pt>
                <c:pt idx="59" formatCode="#,##0">
                  <c:v>117969.17427668432</c:v>
                </c:pt>
                <c:pt idx="60" formatCode="#,##0">
                  <c:v>118767.69456829948</c:v>
                </c:pt>
                <c:pt idx="61" formatCode="#,##0">
                  <c:v>116494.02138235557</c:v>
                </c:pt>
                <c:pt idx="62" formatCode="#,##0">
                  <c:v>114258.28055017543</c:v>
                </c:pt>
                <c:pt idx="63" formatCode="#,##0">
                  <c:v>108562.5935405323</c:v>
                </c:pt>
                <c:pt idx="64" formatCode="#,##0">
                  <c:v>105401.98657152527</c:v>
                </c:pt>
                <c:pt idx="65" formatCode="#,##0">
                  <c:v>101259.56203422695</c:v>
                </c:pt>
                <c:pt idx="66" formatCode="#,##0">
                  <c:v>98736.850396864349</c:v>
                </c:pt>
                <c:pt idx="67" formatCode="#,##0">
                  <c:v>94162.021021364373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F0A-4DA7-B210-8E479B491630}"/>
            </c:ext>
          </c:extLst>
        </c:ser>
        <c:ser>
          <c:idx val="10"/>
          <c:order val="10"/>
          <c:tx>
            <c:strRef>
              <c:f>'Kuvio 6'!#REF!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6'!#REF!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0A-4DA7-B210-8E479B491630}"/>
            </c:ext>
          </c:extLst>
        </c:ser>
        <c:ser>
          <c:idx val="11"/>
          <c:order val="11"/>
          <c:tx>
            <c:strRef>
              <c:f>'Kuvio 6'!#REF!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4.5'!$B$2:$B$69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6'!#REF!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F0A-4DA7-B210-8E479B491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4794704"/>
        <c:axId val="924795360"/>
      </c:lineChart>
      <c:catAx>
        <c:axId val="92479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4795360"/>
        <c:crosses val="autoZero"/>
        <c:auto val="1"/>
        <c:lblAlgn val="ctr"/>
        <c:lblOffset val="100"/>
        <c:tickMarkSkip val="4"/>
        <c:noMultiLvlLbl val="0"/>
      </c:catAx>
      <c:valAx>
        <c:axId val="9247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479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0"/>
        <c:delete val="1"/>
      </c:legendEntry>
      <c:legendEntry>
        <c:idx val="1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'Kuvio 4.7'!$C$1</c:f>
              <c:strCache>
                <c:ptCount val="1"/>
                <c:pt idx="0">
                  <c:v>Nuorisotyöttömät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4.7'!$C$2:$C$69</c:f>
              <c:numCache>
                <c:formatCode>#,##0</c:formatCode>
                <c:ptCount val="68"/>
                <c:pt idx="0">
                  <c:v>23879</c:v>
                </c:pt>
                <c:pt idx="1">
                  <c:v>22063</c:v>
                </c:pt>
                <c:pt idx="2">
                  <c:v>23904</c:v>
                </c:pt>
                <c:pt idx="3">
                  <c:v>20305</c:v>
                </c:pt>
                <c:pt idx="4">
                  <c:v>21384</c:v>
                </c:pt>
                <c:pt idx="5">
                  <c:v>20496</c:v>
                </c:pt>
                <c:pt idx="6">
                  <c:v>23548</c:v>
                </c:pt>
                <c:pt idx="7">
                  <c:v>24069</c:v>
                </c:pt>
                <c:pt idx="8">
                  <c:v>32387</c:v>
                </c:pt>
                <c:pt idx="9">
                  <c:v>35227</c:v>
                </c:pt>
                <c:pt idx="10">
                  <c:v>39874</c:v>
                </c:pt>
                <c:pt idx="11">
                  <c:v>37171</c:v>
                </c:pt>
                <c:pt idx="12">
                  <c:v>37458</c:v>
                </c:pt>
                <c:pt idx="13">
                  <c:v>35113</c:v>
                </c:pt>
                <c:pt idx="14">
                  <c:v>35500</c:v>
                </c:pt>
                <c:pt idx="15">
                  <c:v>30179</c:v>
                </c:pt>
                <c:pt idx="16">
                  <c:v>30965</c:v>
                </c:pt>
                <c:pt idx="17">
                  <c:v>29202</c:v>
                </c:pt>
                <c:pt idx="18">
                  <c:v>31605</c:v>
                </c:pt>
                <c:pt idx="19">
                  <c:v>28374</c:v>
                </c:pt>
                <c:pt idx="20">
                  <c:v>31575</c:v>
                </c:pt>
                <c:pt idx="21">
                  <c:v>30712</c:v>
                </c:pt>
                <c:pt idx="22">
                  <c:v>33930</c:v>
                </c:pt>
                <c:pt idx="23">
                  <c:v>32104</c:v>
                </c:pt>
                <c:pt idx="24">
                  <c:v>37991</c:v>
                </c:pt>
                <c:pt idx="25">
                  <c:v>37558</c:v>
                </c:pt>
                <c:pt idx="26">
                  <c:v>40914</c:v>
                </c:pt>
                <c:pt idx="27">
                  <c:v>38872</c:v>
                </c:pt>
                <c:pt idx="28">
                  <c:v>41079</c:v>
                </c:pt>
                <c:pt idx="29">
                  <c:v>41935</c:v>
                </c:pt>
                <c:pt idx="30">
                  <c:v>45844</c:v>
                </c:pt>
                <c:pt idx="31">
                  <c:v>44379</c:v>
                </c:pt>
                <c:pt idx="32">
                  <c:v>45946</c:v>
                </c:pt>
                <c:pt idx="33">
                  <c:v>46080</c:v>
                </c:pt>
                <c:pt idx="34">
                  <c:v>50114</c:v>
                </c:pt>
                <c:pt idx="35">
                  <c:v>46199</c:v>
                </c:pt>
                <c:pt idx="36">
                  <c:v>46381</c:v>
                </c:pt>
                <c:pt idx="37">
                  <c:v>46296</c:v>
                </c:pt>
                <c:pt idx="38">
                  <c:v>47762</c:v>
                </c:pt>
                <c:pt idx="39">
                  <c:v>43067</c:v>
                </c:pt>
                <c:pt idx="40">
                  <c:v>40939</c:v>
                </c:pt>
                <c:pt idx="41">
                  <c:v>39216</c:v>
                </c:pt>
                <c:pt idx="42">
                  <c:v>38551</c:v>
                </c:pt>
                <c:pt idx="43">
                  <c:v>34192</c:v>
                </c:pt>
                <c:pt idx="44">
                  <c:v>33661</c:v>
                </c:pt>
                <c:pt idx="45">
                  <c:v>33038</c:v>
                </c:pt>
                <c:pt idx="46">
                  <c:v>33249</c:v>
                </c:pt>
                <c:pt idx="47">
                  <c:v>29828</c:v>
                </c:pt>
                <c:pt idx="48">
                  <c:v>30634</c:v>
                </c:pt>
                <c:pt idx="49">
                  <c:v>30778</c:v>
                </c:pt>
                <c:pt idx="50">
                  <c:v>31413</c:v>
                </c:pt>
                <c:pt idx="51">
                  <c:v>28720</c:v>
                </c:pt>
                <c:pt idx="52">
                  <c:v>33877</c:v>
                </c:pt>
                <c:pt idx="53">
                  <c:v>57179</c:v>
                </c:pt>
                <c:pt idx="54">
                  <c:v>44723</c:v>
                </c:pt>
                <c:pt idx="55">
                  <c:v>38692</c:v>
                </c:pt>
                <c:pt idx="56">
                  <c:v>39888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2-40D6-915A-CA60DE10CE02}"/>
            </c:ext>
          </c:extLst>
        </c:ser>
        <c:ser>
          <c:idx val="1"/>
          <c:order val="1"/>
          <c:tx>
            <c:strRef>
              <c:f>'Kuvio 4.7'!$D$1</c:f>
              <c:strCache>
                <c:ptCount val="1"/>
                <c:pt idx="0">
                  <c:v>Ennuste Syksy 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4.7'!$D$2:$D$69</c:f>
              <c:numCache>
                <c:formatCode>General</c:formatCode>
                <c:ptCount val="68"/>
                <c:pt idx="38" formatCode="0">
                  <c:v>47762</c:v>
                </c:pt>
                <c:pt idx="39" formatCode="0">
                  <c:v>42843.964011682729</c:v>
                </c:pt>
                <c:pt idx="40" formatCode="0">
                  <c:v>42181.3045732666</c:v>
                </c:pt>
                <c:pt idx="41" formatCode="0">
                  <c:v>42306.262819874275</c:v>
                </c:pt>
                <c:pt idx="42" formatCode="0">
                  <c:v>44887.436049035146</c:v>
                </c:pt>
                <c:pt idx="43" formatCode="0">
                  <c:v>39769.742902807535</c:v>
                </c:pt>
                <c:pt idx="44" formatCode="0">
                  <c:v>39033.959147926143</c:v>
                </c:pt>
                <c:pt idx="45" formatCode="0">
                  <c:v>39087.658565746751</c:v>
                </c:pt>
                <c:pt idx="46" formatCode="0">
                  <c:v>41414.603238235279</c:v>
                </c:pt>
                <c:pt idx="47" formatCode="0">
                  <c:v>36085.104493126659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2-40D6-915A-CA60DE10CE02}"/>
            </c:ext>
          </c:extLst>
        </c:ser>
        <c:ser>
          <c:idx val="2"/>
          <c:order val="2"/>
          <c:tx>
            <c:strRef>
              <c:f>'Kuvio 4.7'!$E$1</c:f>
              <c:strCache>
                <c:ptCount val="1"/>
                <c:pt idx="0">
                  <c:v>Ennuste Kevät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4.7'!$E$2:$E$69</c:f>
              <c:numCache>
                <c:formatCode>General</c:formatCode>
                <c:ptCount val="68"/>
                <c:pt idx="40" formatCode="0">
                  <c:v>40939.333333333336</c:v>
                </c:pt>
                <c:pt idx="41" formatCode="0">
                  <c:v>39507.372003091703</c:v>
                </c:pt>
                <c:pt idx="42" formatCode="0">
                  <c:v>41022.127920077546</c:v>
                </c:pt>
                <c:pt idx="43" formatCode="0">
                  <c:v>38045.578072753262</c:v>
                </c:pt>
                <c:pt idx="44" formatCode="0">
                  <c:v>36955.992930563785</c:v>
                </c:pt>
                <c:pt idx="45" formatCode="0">
                  <c:v>35974.819974540296</c:v>
                </c:pt>
                <c:pt idx="46" formatCode="0">
                  <c:v>37585.30757876674</c:v>
                </c:pt>
                <c:pt idx="47" formatCode="0">
                  <c:v>34911.16072829382</c:v>
                </c:pt>
                <c:pt idx="48" formatCode="0">
                  <c:v>33830.883820320043</c:v>
                </c:pt>
                <c:pt idx="49" formatCode="0">
                  <c:v>32812.474103795881</c:v>
                </c:pt>
                <c:pt idx="50" formatCode="0">
                  <c:v>34273.114743707411</c:v>
                </c:pt>
                <c:pt idx="51" formatCode="0">
                  <c:v>31820.671264401743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12-40D6-915A-CA60DE10CE02}"/>
            </c:ext>
          </c:extLst>
        </c:ser>
        <c:ser>
          <c:idx val="3"/>
          <c:order val="3"/>
          <c:tx>
            <c:strRef>
              <c:f>'Kuvio 4.7'!$F$1</c:f>
              <c:strCache>
                <c:ptCount val="1"/>
                <c:pt idx="0">
                  <c:v>Ennuste Syksy 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4.7'!$F$2:$F$69</c:f>
              <c:numCache>
                <c:formatCode>General</c:formatCode>
                <c:ptCount val="68"/>
                <c:pt idx="42" formatCode="0">
                  <c:v>38551.333333333299</c:v>
                </c:pt>
                <c:pt idx="43" formatCode="0">
                  <c:v>34565.310120084396</c:v>
                </c:pt>
                <c:pt idx="44" formatCode="0">
                  <c:v>32658.586811703386</c:v>
                </c:pt>
                <c:pt idx="45" formatCode="0">
                  <c:v>31934.632731449539</c:v>
                </c:pt>
                <c:pt idx="46" formatCode="0">
                  <c:v>34907.744415313056</c:v>
                </c:pt>
                <c:pt idx="47" formatCode="0">
                  <c:v>30778.556621361433</c:v>
                </c:pt>
                <c:pt idx="48" formatCode="0">
                  <c:v>29143.974092046406</c:v>
                </c:pt>
                <c:pt idx="49" formatCode="0">
                  <c:v>28514.306122685299</c:v>
                </c:pt>
                <c:pt idx="50" formatCode="0">
                  <c:v>31530.814445513413</c:v>
                </c:pt>
                <c:pt idx="51" formatCode="0">
                  <c:v>27465.71360468652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12-40D6-915A-CA60DE10CE02}"/>
            </c:ext>
          </c:extLst>
        </c:ser>
        <c:ser>
          <c:idx val="4"/>
          <c:order val="4"/>
          <c:tx>
            <c:strRef>
              <c:f>'Kuvio 4.7'!$G$1</c:f>
              <c:strCache>
                <c:ptCount val="1"/>
                <c:pt idx="0">
                  <c:v>Ennuste Kesä 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4.7'!$G$2:$G$69</c:f>
              <c:numCache>
                <c:formatCode>General</c:formatCode>
                <c:ptCount val="68"/>
                <c:pt idx="44" formatCode="0">
                  <c:v>33653.333333333299</c:v>
                </c:pt>
                <c:pt idx="45" formatCode="0">
                  <c:v>33931.151579275444</c:v>
                </c:pt>
                <c:pt idx="46" formatCode="0">
                  <c:v>32908.223809778756</c:v>
                </c:pt>
                <c:pt idx="47" formatCode="0">
                  <c:v>28538.195279631786</c:v>
                </c:pt>
                <c:pt idx="48" formatCode="0">
                  <c:v>28323.850673824993</c:v>
                </c:pt>
                <c:pt idx="49" formatCode="0">
                  <c:v>28949.006747400403</c:v>
                </c:pt>
                <c:pt idx="50" formatCode="0">
                  <c:v>28233.953250014474</c:v>
                </c:pt>
                <c:pt idx="51" formatCode="0">
                  <c:v>24493.537179351431</c:v>
                </c:pt>
                <c:pt idx="52" formatCode="0">
                  <c:v>24366.939291038532</c:v>
                </c:pt>
                <c:pt idx="53" formatCode="0">
                  <c:v>25214.258451574169</c:v>
                </c:pt>
                <c:pt idx="54" formatCode="0">
                  <c:v>24779.293930980115</c:v>
                </c:pt>
                <c:pt idx="55" formatCode="0">
                  <c:v>21000.368754124702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12-40D6-915A-CA60DE10CE02}"/>
            </c:ext>
          </c:extLst>
        </c:ser>
        <c:ser>
          <c:idx val="5"/>
          <c:order val="5"/>
          <c:tx>
            <c:strRef>
              <c:f>'Kuvio 4.7'!$H$1</c:f>
              <c:strCache>
                <c:ptCount val="1"/>
                <c:pt idx="0">
                  <c:v>Ennuste Syksy 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4.7'!$H$2:$H$69</c:f>
              <c:numCache>
                <c:formatCode>General</c:formatCode>
                <c:ptCount val="68"/>
                <c:pt idx="46" formatCode="0">
                  <c:v>33248.333333333299</c:v>
                </c:pt>
                <c:pt idx="47" formatCode="0">
                  <c:v>30244.907497269403</c:v>
                </c:pt>
                <c:pt idx="48" formatCode="0">
                  <c:v>29570.601377415202</c:v>
                </c:pt>
                <c:pt idx="49" formatCode="0">
                  <c:v>29139.64504217288</c:v>
                </c:pt>
                <c:pt idx="50" formatCode="0">
                  <c:v>29671.323455838698</c:v>
                </c:pt>
                <c:pt idx="51" formatCode="0">
                  <c:v>27077.181829016055</c:v>
                </c:pt>
                <c:pt idx="52" formatCode="0">
                  <c:v>26334.216465920967</c:v>
                </c:pt>
                <c:pt idx="53" formatCode="0">
                  <c:v>25990.353609717051</c:v>
                </c:pt>
                <c:pt idx="54" formatCode="0">
                  <c:v>26666.252589214033</c:v>
                </c:pt>
                <c:pt idx="55" formatCode="0">
                  <c:v>24391.40109438487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12-40D6-915A-CA60DE10CE02}"/>
            </c:ext>
          </c:extLst>
        </c:ser>
        <c:ser>
          <c:idx val="6"/>
          <c:order val="6"/>
          <c:tx>
            <c:strRef>
              <c:f>'Kuvio 4.7'!$I$1</c:f>
              <c:strCache>
                <c:ptCount val="1"/>
                <c:pt idx="0">
                  <c:v>Ennuste Kevät 2019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4.7'!$I$2:$I$69</c:f>
              <c:numCache>
                <c:formatCode>General</c:formatCode>
                <c:ptCount val="68"/>
                <c:pt idx="48" formatCode="0">
                  <c:v>30635</c:v>
                </c:pt>
                <c:pt idx="49" formatCode="0">
                  <c:v>30929.856279238014</c:v>
                </c:pt>
                <c:pt idx="50" formatCode="0">
                  <c:v>31680.760955618131</c:v>
                </c:pt>
                <c:pt idx="51" formatCode="0">
                  <c:v>28470.28173834474</c:v>
                </c:pt>
                <c:pt idx="52" formatCode="0">
                  <c:v>29438.774686526929</c:v>
                </c:pt>
                <c:pt idx="53" formatCode="0">
                  <c:v>29932.145221770799</c:v>
                </c:pt>
                <c:pt idx="54" formatCode="0">
                  <c:v>30855.148950736631</c:v>
                </c:pt>
                <c:pt idx="55" formatCode="0">
                  <c:v>27726.716956207594</c:v>
                </c:pt>
                <c:pt idx="56" formatCode="0">
                  <c:v>28683.202993744268</c:v>
                </c:pt>
                <c:pt idx="57" formatCode="0">
                  <c:v>29130.547038180328</c:v>
                </c:pt>
                <c:pt idx="58" formatCode="0">
                  <c:v>30049.548463597657</c:v>
                </c:pt>
                <c:pt idx="59" formatCode="0">
                  <c:v>26879.092281809309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12-40D6-915A-CA60DE10CE02}"/>
            </c:ext>
          </c:extLst>
        </c:ser>
        <c:ser>
          <c:idx val="7"/>
          <c:order val="7"/>
          <c:tx>
            <c:strRef>
              <c:f>'Kuvio 4.7'!$J$1</c:f>
              <c:strCache>
                <c:ptCount val="1"/>
                <c:pt idx="0">
                  <c:v>Ennuste Syksy 2019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4.7'!$J$2:$J$69</c:f>
              <c:numCache>
                <c:formatCode>General</c:formatCode>
                <c:ptCount val="68"/>
                <c:pt idx="50" formatCode="0">
                  <c:v>31412.666666666701</c:v>
                </c:pt>
                <c:pt idx="51" formatCode="0">
                  <c:v>29479.604658992434</c:v>
                </c:pt>
                <c:pt idx="52" formatCode="0">
                  <c:v>30293.065513760896</c:v>
                </c:pt>
                <c:pt idx="53" formatCode="0">
                  <c:v>30330.2090415721</c:v>
                </c:pt>
                <c:pt idx="54" formatCode="0">
                  <c:v>31108.877178603281</c:v>
                </c:pt>
                <c:pt idx="55" formatCode="0">
                  <c:v>29383.641141178192</c:v>
                </c:pt>
                <c:pt idx="56" formatCode="0">
                  <c:v>30174.034416884097</c:v>
                </c:pt>
                <c:pt idx="57" formatCode="0">
                  <c:v>30143.3111244541</c:v>
                </c:pt>
                <c:pt idx="58" formatCode="0">
                  <c:v>30903.487731375903</c:v>
                </c:pt>
                <c:pt idx="59" formatCode="0">
                  <c:v>29511.900458593533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12-40D6-915A-CA60DE10CE02}"/>
            </c:ext>
          </c:extLst>
        </c:ser>
        <c:ser>
          <c:idx val="8"/>
          <c:order val="8"/>
          <c:tx>
            <c:strRef>
              <c:f>'Kuvio 4.7'!$K$1</c:f>
              <c:strCache>
                <c:ptCount val="1"/>
                <c:pt idx="0">
                  <c:v>Ennuste Syksy 2020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4.7'!$K$2:$K$69</c:f>
              <c:numCache>
                <c:formatCode>General</c:formatCode>
                <c:ptCount val="68"/>
                <c:pt idx="54" formatCode="0">
                  <c:v>44722.666666666701</c:v>
                </c:pt>
                <c:pt idx="55" formatCode="0">
                  <c:v>38786.850332221897</c:v>
                </c:pt>
                <c:pt idx="56" formatCode="0">
                  <c:v>39137.993670997203</c:v>
                </c:pt>
                <c:pt idx="57" formatCode="0">
                  <c:v>40301.598104880497</c:v>
                </c:pt>
                <c:pt idx="58" formatCode="0">
                  <c:v>38846.047739816699</c:v>
                </c:pt>
                <c:pt idx="59" formatCode="0">
                  <c:v>33333.343239273403</c:v>
                </c:pt>
                <c:pt idx="60" formatCode="0">
                  <c:v>34974.121486847602</c:v>
                </c:pt>
                <c:pt idx="61" formatCode="0">
                  <c:v>36678.0284612537</c:v>
                </c:pt>
                <c:pt idx="62" formatCode="0">
                  <c:v>35761.617695830799</c:v>
                </c:pt>
                <c:pt idx="63" formatCode="0">
                  <c:v>30597.865052638499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B12-40D6-915A-CA60DE10CE02}"/>
            </c:ext>
          </c:extLst>
        </c:ser>
        <c:ser>
          <c:idx val="9"/>
          <c:order val="9"/>
          <c:tx>
            <c:strRef>
              <c:f>'Kuvio 4.7'!$L$1</c:f>
              <c:strCache>
                <c:ptCount val="1"/>
                <c:pt idx="0">
                  <c:v>Ennuste Kevät 2021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4.7'!$B$2:$B$69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4.7'!$L$2:$L$69</c:f>
              <c:numCache>
                <c:formatCode>General</c:formatCode>
                <c:ptCount val="68"/>
                <c:pt idx="56" formatCode="#,##0">
                  <c:v>39888</c:v>
                </c:pt>
                <c:pt idx="57" formatCode="#,##0">
                  <c:v>41144.68418188754</c:v>
                </c:pt>
                <c:pt idx="58" formatCode="#,##0">
                  <c:v>39999.247646363183</c:v>
                </c:pt>
                <c:pt idx="59" formatCode="#,##0">
                  <c:v>34081.933793986878</c:v>
                </c:pt>
                <c:pt idx="60" formatCode="#,##0">
                  <c:v>33864.932915046404</c:v>
                </c:pt>
                <c:pt idx="61" formatCode="#,##0">
                  <c:v>34807.874274147107</c:v>
                </c:pt>
                <c:pt idx="62" formatCode="#,##0">
                  <c:v>34486.664238003592</c:v>
                </c:pt>
                <c:pt idx="63" formatCode="#,##0">
                  <c:v>29536.637293087733</c:v>
                </c:pt>
                <c:pt idx="64" formatCode="#,##0">
                  <c:v>29995.041236769324</c:v>
                </c:pt>
                <c:pt idx="65" formatCode="#,##0">
                  <c:v>31428.684344218087</c:v>
                </c:pt>
                <c:pt idx="66" formatCode="#,##0">
                  <c:v>31530.93883086729</c:v>
                </c:pt>
                <c:pt idx="67" formatCode="#,##0">
                  <c:v>27109.830747045005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B12-40D6-915A-CA60DE10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0942768"/>
        <c:axId val="990944080"/>
      </c:lineChart>
      <c:catAx>
        <c:axId val="99094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0944080"/>
        <c:crosses val="autoZero"/>
        <c:auto val="1"/>
        <c:lblAlgn val="ctr"/>
        <c:lblOffset val="100"/>
        <c:tickMarkSkip val="4"/>
        <c:noMultiLvlLbl val="0"/>
      </c:catAx>
      <c:valAx>
        <c:axId val="99094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09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'Kuvio 2.7'!$H$1</c:f>
              <c:strCache>
                <c:ptCount val="1"/>
                <c:pt idx="0">
                  <c:v>Työllisyysaste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2.7'!$A$2:$A$14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2.7'!$H$2:$H$14</c:f>
              <c:numCache>
                <c:formatCode>0.0\ %</c:formatCode>
                <c:ptCount val="13"/>
                <c:pt idx="0">
                  <c:v>0.67515384615384622</c:v>
                </c:pt>
                <c:pt idx="1">
                  <c:v>0.68066666666666664</c:v>
                </c:pt>
                <c:pt idx="2">
                  <c:v>0.67700000000000005</c:v>
                </c:pt>
                <c:pt idx="3">
                  <c:v>0.67525000000000002</c:v>
                </c:pt>
                <c:pt idx="4">
                  <c:v>0.67141666666666666</c:v>
                </c:pt>
                <c:pt idx="5">
                  <c:v>0.67783333333333351</c:v>
                </c:pt>
                <c:pt idx="6">
                  <c:v>0.68649999999999989</c:v>
                </c:pt>
                <c:pt idx="7">
                  <c:v>0.70741666666666658</c:v>
                </c:pt>
                <c:pt idx="8">
                  <c:v>0.71633333333333338</c:v>
                </c:pt>
                <c:pt idx="9">
                  <c:v>0.70716666666666672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55-4162-87A2-DA0FA56F71AF}"/>
            </c:ext>
          </c:extLst>
        </c:ser>
        <c:ser>
          <c:idx val="3"/>
          <c:order val="1"/>
          <c:tx>
            <c:strRef>
              <c:f>'Kuvio 2.7'!$I$1</c:f>
              <c:strCache>
                <c:ptCount val="1"/>
                <c:pt idx="0">
                  <c:v>TEM ennuste k21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5-4162-87A2-DA0FA56F71AF}"/>
                </c:ext>
              </c:extLst>
            </c:dLbl>
            <c:dLbl>
              <c:idx val="10"/>
              <c:layout>
                <c:manualLayout>
                  <c:x val="-7.1268971813305951E-2"/>
                  <c:y val="-7.6401275193481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55-4162-87A2-DA0FA56F71AF}"/>
                </c:ext>
              </c:extLst>
            </c:dLbl>
            <c:dLbl>
              <c:idx val="11"/>
              <c:layout>
                <c:manualLayout>
                  <c:x val="-6.9658665855174023E-2"/>
                  <c:y val="-7.259356400867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55-4162-87A2-DA0FA56F71AF}"/>
                </c:ext>
              </c:extLst>
            </c:dLbl>
            <c:dLbl>
              <c:idx val="12"/>
              <c:layout>
                <c:manualLayout>
                  <c:x val="-5.033499435758948E-2"/>
                  <c:y val="-7.011975101766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55-4162-87A2-DA0FA56F71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'Kuvio 2.7'!$A$2:$A$14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2.7'!$I$2:$I$14</c:f>
              <c:numCache>
                <c:formatCode>General</c:formatCode>
                <c:ptCount val="13"/>
                <c:pt idx="9" formatCode="0.0\ %">
                  <c:v>0.70716666666666672</c:v>
                </c:pt>
                <c:pt idx="10" formatCode="0.0\ %">
                  <c:v>0.71200000000000008</c:v>
                </c:pt>
                <c:pt idx="11" formatCode="0.0\ %">
                  <c:v>0.71799999999999997</c:v>
                </c:pt>
                <c:pt idx="12" formatCode="0.0\ %">
                  <c:v>0.72199999999999998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55-4162-87A2-DA0FA56F7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8468320"/>
        <c:axId val="648472912"/>
      </c:lineChart>
      <c:catAx>
        <c:axId val="64846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8472912"/>
        <c:crosses val="autoZero"/>
        <c:auto val="1"/>
        <c:lblAlgn val="ctr"/>
        <c:lblOffset val="100"/>
        <c:noMultiLvlLbl val="0"/>
      </c:catAx>
      <c:valAx>
        <c:axId val="648472912"/>
        <c:scaling>
          <c:orientation val="minMax"/>
          <c:min val="0.630000000000000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846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71114396122486"/>
          <c:y val="7.9252123418109666E-2"/>
          <c:w val="0.56454803656789276"/>
          <c:h val="0.78041559218753609"/>
        </c:manualLayout>
      </c:layout>
      <c:lineChart>
        <c:grouping val="standard"/>
        <c:varyColors val="0"/>
        <c:ser>
          <c:idx val="0"/>
          <c:order val="0"/>
          <c:tx>
            <c:strRef>
              <c:f>'Kuvio 4.1'!$C$1</c:f>
              <c:strCache>
                <c:ptCount val="1"/>
                <c:pt idx="0">
                  <c:v>Työttömät työnhakijat (ml. lomautetut)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4.1'!$C$2:$C$69</c:f>
              <c:numCache>
                <c:formatCode>#,##0</c:formatCode>
                <c:ptCount val="68"/>
                <c:pt idx="0">
                  <c:v>231011</c:v>
                </c:pt>
                <c:pt idx="1">
                  <c:v>212636</c:v>
                </c:pt>
                <c:pt idx="2">
                  <c:v>214669</c:v>
                </c:pt>
                <c:pt idx="3">
                  <c:v>204686</c:v>
                </c:pt>
                <c:pt idx="4">
                  <c:v>207720</c:v>
                </c:pt>
                <c:pt idx="5">
                  <c:v>194411</c:v>
                </c:pt>
                <c:pt idx="6">
                  <c:v>200464</c:v>
                </c:pt>
                <c:pt idx="7">
                  <c:v>208971</c:v>
                </c:pt>
                <c:pt idx="8">
                  <c:v>247920</c:v>
                </c:pt>
                <c:pt idx="9">
                  <c:v>256155</c:v>
                </c:pt>
                <c:pt idx="10">
                  <c:v>274037</c:v>
                </c:pt>
                <c:pt idx="11">
                  <c:v>281108</c:v>
                </c:pt>
                <c:pt idx="12">
                  <c:v>284523</c:v>
                </c:pt>
                <c:pt idx="13">
                  <c:v>262962</c:v>
                </c:pt>
                <c:pt idx="14">
                  <c:v>260735</c:v>
                </c:pt>
                <c:pt idx="15">
                  <c:v>251030</c:v>
                </c:pt>
                <c:pt idx="16">
                  <c:v>257510</c:v>
                </c:pt>
                <c:pt idx="17">
                  <c:v>238937</c:v>
                </c:pt>
                <c:pt idx="18">
                  <c:v>241799</c:v>
                </c:pt>
                <c:pt idx="19">
                  <c:v>237257</c:v>
                </c:pt>
                <c:pt idx="20">
                  <c:v>252712</c:v>
                </c:pt>
                <c:pt idx="21">
                  <c:v>242531</c:v>
                </c:pt>
                <c:pt idx="22">
                  <c:v>254352</c:v>
                </c:pt>
                <c:pt idx="23">
                  <c:v>263006</c:v>
                </c:pt>
                <c:pt idx="24">
                  <c:v>290103</c:v>
                </c:pt>
                <c:pt idx="25">
                  <c:v>283394</c:v>
                </c:pt>
                <c:pt idx="26">
                  <c:v>297921</c:v>
                </c:pt>
                <c:pt idx="27">
                  <c:v>305128</c:v>
                </c:pt>
                <c:pt idx="28">
                  <c:v>322343</c:v>
                </c:pt>
                <c:pt idx="29">
                  <c:v>315587</c:v>
                </c:pt>
                <c:pt idx="30">
                  <c:v>328136</c:v>
                </c:pt>
                <c:pt idx="31">
                  <c:v>336548</c:v>
                </c:pt>
                <c:pt idx="32">
                  <c:v>353988</c:v>
                </c:pt>
                <c:pt idx="33">
                  <c:v>345694</c:v>
                </c:pt>
                <c:pt idx="34">
                  <c:v>355238</c:v>
                </c:pt>
                <c:pt idx="35">
                  <c:v>352569</c:v>
                </c:pt>
                <c:pt idx="36">
                  <c:v>360024</c:v>
                </c:pt>
                <c:pt idx="37">
                  <c:v>346390</c:v>
                </c:pt>
                <c:pt idx="38">
                  <c:v>350143</c:v>
                </c:pt>
                <c:pt idx="39">
                  <c:v>338511</c:v>
                </c:pt>
                <c:pt idx="40">
                  <c:v>330757</c:v>
                </c:pt>
                <c:pt idx="41">
                  <c:v>305302</c:v>
                </c:pt>
                <c:pt idx="42">
                  <c:v>297782</c:v>
                </c:pt>
                <c:pt idx="43">
                  <c:v>279783</c:v>
                </c:pt>
                <c:pt idx="44">
                  <c:v>275396</c:v>
                </c:pt>
                <c:pt idx="45">
                  <c:v>256321</c:v>
                </c:pt>
                <c:pt idx="46">
                  <c:v>253148</c:v>
                </c:pt>
                <c:pt idx="47">
                  <c:v>238669</c:v>
                </c:pt>
                <c:pt idx="48">
                  <c:v>245199</c:v>
                </c:pt>
                <c:pt idx="49">
                  <c:v>236783</c:v>
                </c:pt>
                <c:pt idx="50">
                  <c:v>242529</c:v>
                </c:pt>
                <c:pt idx="51">
                  <c:v>237003</c:v>
                </c:pt>
                <c:pt idx="52">
                  <c:v>269629</c:v>
                </c:pt>
                <c:pt idx="53">
                  <c:v>427538</c:v>
                </c:pt>
                <c:pt idx="54">
                  <c:v>344321</c:v>
                </c:pt>
                <c:pt idx="55">
                  <c:v>328202</c:v>
                </c:pt>
                <c:pt idx="56">
                  <c:v>330496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60-4536-A693-1820E778329B}"/>
            </c:ext>
          </c:extLst>
        </c:ser>
        <c:ser>
          <c:idx val="1"/>
          <c:order val="1"/>
          <c:tx>
            <c:strRef>
              <c:f>'Kuvio 4.1'!$D$1</c:f>
              <c:strCache>
                <c:ptCount val="1"/>
                <c:pt idx="0">
                  <c:v>Ennuste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4.1'!$D$2:$D$69</c:f>
              <c:numCache>
                <c:formatCode>General</c:formatCode>
                <c:ptCount val="68"/>
                <c:pt idx="56" formatCode="#,##0">
                  <c:v>330496</c:v>
                </c:pt>
                <c:pt idx="57" formatCode="#,##0">
                  <c:v>324444.16782762652</c:v>
                </c:pt>
                <c:pt idx="58" formatCode="#,##0">
                  <c:v>320208.78791261889</c:v>
                </c:pt>
                <c:pt idx="59" formatCode="#,##0">
                  <c:v>296667.50106126792</c:v>
                </c:pt>
                <c:pt idx="60" formatCode="#,##0">
                  <c:v>292546.80149268493</c:v>
                </c:pt>
                <c:pt idx="61" formatCode="#,##0">
                  <c:v>289126.21773913968</c:v>
                </c:pt>
                <c:pt idx="62" formatCode="#,##0">
                  <c:v>287038.27083330712</c:v>
                </c:pt>
                <c:pt idx="63" formatCode="#,##0">
                  <c:v>268642.05349991168</c:v>
                </c:pt>
                <c:pt idx="64" formatCode="#,##0">
                  <c:v>269570.34522491589</c:v>
                </c:pt>
                <c:pt idx="65" formatCode="#,##0">
                  <c:v>270204.0761654657</c:v>
                </c:pt>
                <c:pt idx="66" formatCode="#,##0">
                  <c:v>271094.18715677352</c:v>
                </c:pt>
                <c:pt idx="67" formatCode="#,##0">
                  <c:v>255439.34251253889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60-4536-A693-1820E778329B}"/>
            </c:ext>
          </c:extLst>
        </c:ser>
        <c:ser>
          <c:idx val="2"/>
          <c:order val="2"/>
          <c:tx>
            <c:strRef>
              <c:f>'Kuvio 4.1'!$E$1</c:f>
              <c:strCache>
                <c:ptCount val="1"/>
                <c:pt idx="0">
                  <c:v>Pitkäaikaistyöttömät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4.1'!$E$2:$E$69</c:f>
              <c:numCache>
                <c:formatCode>#,##0</c:formatCode>
                <c:ptCount val="68"/>
                <c:pt idx="0">
                  <c:v>55978</c:v>
                </c:pt>
                <c:pt idx="1">
                  <c:v>52529</c:v>
                </c:pt>
                <c:pt idx="2">
                  <c:v>50715</c:v>
                </c:pt>
                <c:pt idx="3">
                  <c:v>47416</c:v>
                </c:pt>
                <c:pt idx="4">
                  <c:v>46136</c:v>
                </c:pt>
                <c:pt idx="5">
                  <c:v>43554</c:v>
                </c:pt>
                <c:pt idx="6">
                  <c:v>42331</c:v>
                </c:pt>
                <c:pt idx="7">
                  <c:v>40454</c:v>
                </c:pt>
                <c:pt idx="8">
                  <c:v>39815</c:v>
                </c:pt>
                <c:pt idx="9">
                  <c:v>39388</c:v>
                </c:pt>
                <c:pt idx="10">
                  <c:v>41259</c:v>
                </c:pt>
                <c:pt idx="11">
                  <c:v>44851</c:v>
                </c:pt>
                <c:pt idx="12">
                  <c:v>50228</c:v>
                </c:pt>
                <c:pt idx="13">
                  <c:v>52756</c:v>
                </c:pt>
                <c:pt idx="14">
                  <c:v>56294</c:v>
                </c:pt>
                <c:pt idx="15">
                  <c:v>56906</c:v>
                </c:pt>
                <c:pt idx="16">
                  <c:v>58020</c:v>
                </c:pt>
                <c:pt idx="17">
                  <c:v>56884</c:v>
                </c:pt>
                <c:pt idx="18">
                  <c:v>57398</c:v>
                </c:pt>
                <c:pt idx="19">
                  <c:v>56379</c:v>
                </c:pt>
                <c:pt idx="20">
                  <c:v>58531</c:v>
                </c:pt>
                <c:pt idx="21">
                  <c:v>60439</c:v>
                </c:pt>
                <c:pt idx="22">
                  <c:v>61838</c:v>
                </c:pt>
                <c:pt idx="23">
                  <c:v>63862</c:v>
                </c:pt>
                <c:pt idx="24">
                  <c:v>67740</c:v>
                </c:pt>
                <c:pt idx="25">
                  <c:v>70741</c:v>
                </c:pt>
                <c:pt idx="26">
                  <c:v>76112</c:v>
                </c:pt>
                <c:pt idx="27">
                  <c:v>80152</c:v>
                </c:pt>
                <c:pt idx="28">
                  <c:v>86004</c:v>
                </c:pt>
                <c:pt idx="29">
                  <c:v>88178</c:v>
                </c:pt>
                <c:pt idx="30">
                  <c:v>92346</c:v>
                </c:pt>
                <c:pt idx="31">
                  <c:v>95489</c:v>
                </c:pt>
                <c:pt idx="32">
                  <c:v>102431</c:v>
                </c:pt>
                <c:pt idx="33">
                  <c:v>106645</c:v>
                </c:pt>
                <c:pt idx="34">
                  <c:v>112958</c:v>
                </c:pt>
                <c:pt idx="35">
                  <c:v>115219</c:v>
                </c:pt>
                <c:pt idx="36">
                  <c:v>121770</c:v>
                </c:pt>
                <c:pt idx="37">
                  <c:v>124325</c:v>
                </c:pt>
                <c:pt idx="38">
                  <c:v>126799</c:v>
                </c:pt>
                <c:pt idx="39">
                  <c:v>122054</c:v>
                </c:pt>
                <c:pt idx="40">
                  <c:v>117105</c:v>
                </c:pt>
                <c:pt idx="41">
                  <c:v>107193</c:v>
                </c:pt>
                <c:pt idx="42">
                  <c:v>102234</c:v>
                </c:pt>
                <c:pt idx="43">
                  <c:v>92666</c:v>
                </c:pt>
                <c:pt idx="44">
                  <c:v>86315</c:v>
                </c:pt>
                <c:pt idx="45">
                  <c:v>78318</c:v>
                </c:pt>
                <c:pt idx="46">
                  <c:v>73550</c:v>
                </c:pt>
                <c:pt idx="47">
                  <c:v>67139</c:v>
                </c:pt>
                <c:pt idx="48">
                  <c:v>64760</c:v>
                </c:pt>
                <c:pt idx="49">
                  <c:v>63090</c:v>
                </c:pt>
                <c:pt idx="50">
                  <c:v>63679</c:v>
                </c:pt>
                <c:pt idx="51">
                  <c:v>61790</c:v>
                </c:pt>
                <c:pt idx="52">
                  <c:v>63840</c:v>
                </c:pt>
                <c:pt idx="53">
                  <c:v>70772</c:v>
                </c:pt>
                <c:pt idx="54">
                  <c:v>79185</c:v>
                </c:pt>
                <c:pt idx="55">
                  <c:v>86387</c:v>
                </c:pt>
                <c:pt idx="56">
                  <c:v>97843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60-4536-A693-1820E778329B}"/>
            </c:ext>
          </c:extLst>
        </c:ser>
        <c:ser>
          <c:idx val="3"/>
          <c:order val="3"/>
          <c:tx>
            <c:strRef>
              <c:f>'Kuvio 4.1'!$F$1</c:f>
              <c:strCache>
                <c:ptCount val="1"/>
                <c:pt idx="0">
                  <c:v>Ennuste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4.1'!$F$2:$F$69</c:f>
              <c:numCache>
                <c:formatCode>General</c:formatCode>
                <c:ptCount val="68"/>
                <c:pt idx="56" formatCode="#,##0">
                  <c:v>97843</c:v>
                </c:pt>
                <c:pt idx="57" formatCode="#,##0">
                  <c:v>112377.14165207971</c:v>
                </c:pt>
                <c:pt idx="58" formatCode="#,##0">
                  <c:v>117671.82746237227</c:v>
                </c:pt>
                <c:pt idx="59" formatCode="#,##0">
                  <c:v>117969.17427668432</c:v>
                </c:pt>
                <c:pt idx="60" formatCode="#,##0">
                  <c:v>118767.69456829948</c:v>
                </c:pt>
                <c:pt idx="61" formatCode="#,##0">
                  <c:v>116494.02138235557</c:v>
                </c:pt>
                <c:pt idx="62" formatCode="#,##0">
                  <c:v>114258.28055017543</c:v>
                </c:pt>
                <c:pt idx="63" formatCode="#,##0">
                  <c:v>108562.5935405323</c:v>
                </c:pt>
                <c:pt idx="64" formatCode="#,##0">
                  <c:v>105401.98657152527</c:v>
                </c:pt>
                <c:pt idx="65" formatCode="#,##0">
                  <c:v>101259.56203422695</c:v>
                </c:pt>
                <c:pt idx="66" formatCode="#,##0">
                  <c:v>98736.850396864349</c:v>
                </c:pt>
                <c:pt idx="67" formatCode="#,##0">
                  <c:v>94162.021021364373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60-4536-A693-1820E778329B}"/>
            </c:ext>
          </c:extLst>
        </c:ser>
        <c:ser>
          <c:idx val="4"/>
          <c:order val="4"/>
          <c:tx>
            <c:strRef>
              <c:f>'Kuvio 4.1'!$G$1</c:f>
              <c:strCache>
                <c:ptCount val="1"/>
                <c:pt idx="0">
                  <c:v>Nuorisotyöttömät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4.1'!$G$2:$G$69</c:f>
              <c:numCache>
                <c:formatCode>#,##0</c:formatCode>
                <c:ptCount val="68"/>
                <c:pt idx="0">
                  <c:v>23879</c:v>
                </c:pt>
                <c:pt idx="1">
                  <c:v>22063</c:v>
                </c:pt>
                <c:pt idx="2">
                  <c:v>23904</c:v>
                </c:pt>
                <c:pt idx="3">
                  <c:v>20305</c:v>
                </c:pt>
                <c:pt idx="4">
                  <c:v>21384</c:v>
                </c:pt>
                <c:pt idx="5">
                  <c:v>20496</c:v>
                </c:pt>
                <c:pt idx="6">
                  <c:v>23548</c:v>
                </c:pt>
                <c:pt idx="7">
                  <c:v>24069</c:v>
                </c:pt>
                <c:pt idx="8">
                  <c:v>32387</c:v>
                </c:pt>
                <c:pt idx="9">
                  <c:v>35227</c:v>
                </c:pt>
                <c:pt idx="10">
                  <c:v>39874</c:v>
                </c:pt>
                <c:pt idx="11">
                  <c:v>37171</c:v>
                </c:pt>
                <c:pt idx="12">
                  <c:v>37458</c:v>
                </c:pt>
                <c:pt idx="13">
                  <c:v>35113</c:v>
                </c:pt>
                <c:pt idx="14">
                  <c:v>35500</c:v>
                </c:pt>
                <c:pt idx="15">
                  <c:v>30179</c:v>
                </c:pt>
                <c:pt idx="16">
                  <c:v>30965</c:v>
                </c:pt>
                <c:pt idx="17">
                  <c:v>29202</c:v>
                </c:pt>
                <c:pt idx="18">
                  <c:v>31605</c:v>
                </c:pt>
                <c:pt idx="19">
                  <c:v>28374</c:v>
                </c:pt>
                <c:pt idx="20">
                  <c:v>31575</c:v>
                </c:pt>
                <c:pt idx="21">
                  <c:v>30712</c:v>
                </c:pt>
                <c:pt idx="22">
                  <c:v>33930</c:v>
                </c:pt>
                <c:pt idx="23">
                  <c:v>32104</c:v>
                </c:pt>
                <c:pt idx="24">
                  <c:v>37991</c:v>
                </c:pt>
                <c:pt idx="25">
                  <c:v>37558</c:v>
                </c:pt>
                <c:pt idx="26">
                  <c:v>40914</c:v>
                </c:pt>
                <c:pt idx="27">
                  <c:v>38872</c:v>
                </c:pt>
                <c:pt idx="28">
                  <c:v>41079</c:v>
                </c:pt>
                <c:pt idx="29">
                  <c:v>41935</c:v>
                </c:pt>
                <c:pt idx="30">
                  <c:v>45844</c:v>
                </c:pt>
                <c:pt idx="31">
                  <c:v>44379</c:v>
                </c:pt>
                <c:pt idx="32">
                  <c:v>45946</c:v>
                </c:pt>
                <c:pt idx="33">
                  <c:v>46080</c:v>
                </c:pt>
                <c:pt idx="34">
                  <c:v>50114</c:v>
                </c:pt>
                <c:pt idx="35">
                  <c:v>46199</c:v>
                </c:pt>
                <c:pt idx="36">
                  <c:v>46381</c:v>
                </c:pt>
                <c:pt idx="37">
                  <c:v>46296</c:v>
                </c:pt>
                <c:pt idx="38">
                  <c:v>47762</c:v>
                </c:pt>
                <c:pt idx="39">
                  <c:v>43067</c:v>
                </c:pt>
                <c:pt idx="40">
                  <c:v>40939</c:v>
                </c:pt>
                <c:pt idx="41">
                  <c:v>39216</c:v>
                </c:pt>
                <c:pt idx="42">
                  <c:v>38551</c:v>
                </c:pt>
                <c:pt idx="43">
                  <c:v>34192</c:v>
                </c:pt>
                <c:pt idx="44">
                  <c:v>33661</c:v>
                </c:pt>
                <c:pt idx="45">
                  <c:v>33038</c:v>
                </c:pt>
                <c:pt idx="46">
                  <c:v>33249</c:v>
                </c:pt>
                <c:pt idx="47">
                  <c:v>29828</c:v>
                </c:pt>
                <c:pt idx="48">
                  <c:v>30634</c:v>
                </c:pt>
                <c:pt idx="49">
                  <c:v>30778</c:v>
                </c:pt>
                <c:pt idx="50">
                  <c:v>31413</c:v>
                </c:pt>
                <c:pt idx="51">
                  <c:v>28720</c:v>
                </c:pt>
                <c:pt idx="52">
                  <c:v>33877</c:v>
                </c:pt>
                <c:pt idx="53">
                  <c:v>57179</c:v>
                </c:pt>
                <c:pt idx="54">
                  <c:v>44723</c:v>
                </c:pt>
                <c:pt idx="55">
                  <c:v>38692</c:v>
                </c:pt>
                <c:pt idx="56">
                  <c:v>39888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60-4536-A693-1820E778329B}"/>
            </c:ext>
          </c:extLst>
        </c:ser>
        <c:ser>
          <c:idx val="5"/>
          <c:order val="5"/>
          <c:tx>
            <c:strRef>
              <c:f>'Kuvio 4.1'!$H$1</c:f>
              <c:strCache>
                <c:ptCount val="1"/>
                <c:pt idx="0">
                  <c:v>Ennuste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4.1'!$H$2:$H$69</c:f>
              <c:numCache>
                <c:formatCode>General</c:formatCode>
                <c:ptCount val="68"/>
                <c:pt idx="56" formatCode="#,##0">
                  <c:v>39888</c:v>
                </c:pt>
                <c:pt idx="57" formatCode="#,##0">
                  <c:v>41144.68418188754</c:v>
                </c:pt>
                <c:pt idx="58" formatCode="#,##0">
                  <c:v>39999.247646363183</c:v>
                </c:pt>
                <c:pt idx="59" formatCode="#,##0">
                  <c:v>34081.933793986878</c:v>
                </c:pt>
                <c:pt idx="60" formatCode="#,##0">
                  <c:v>33864.932915046404</c:v>
                </c:pt>
                <c:pt idx="61" formatCode="#,##0">
                  <c:v>34807.874274147107</c:v>
                </c:pt>
                <c:pt idx="62" formatCode="#,##0">
                  <c:v>34486.664238003592</c:v>
                </c:pt>
                <c:pt idx="63" formatCode="#,##0">
                  <c:v>29536.637293087733</c:v>
                </c:pt>
                <c:pt idx="64" formatCode="#,##0">
                  <c:v>29995.041236769324</c:v>
                </c:pt>
                <c:pt idx="65" formatCode="#,##0">
                  <c:v>31428.684344218087</c:v>
                </c:pt>
                <c:pt idx="66" formatCode="#,##0">
                  <c:v>31530.93883086729</c:v>
                </c:pt>
                <c:pt idx="67" formatCode="#,##0">
                  <c:v>27109.830747045005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60-4536-A693-1820E7783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788136"/>
        <c:axId val="809786824"/>
      </c:lineChart>
      <c:catAx>
        <c:axId val="80978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9786824"/>
        <c:crosses val="autoZero"/>
        <c:auto val="1"/>
        <c:lblAlgn val="ctr"/>
        <c:lblOffset val="100"/>
        <c:tickMarkSkip val="4"/>
        <c:noMultiLvlLbl val="0"/>
      </c:catAx>
      <c:valAx>
        <c:axId val="80978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978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19452842656275E-2"/>
          <c:y val="5.6063375990249846E-2"/>
          <c:w val="0.60266504523427855"/>
          <c:h val="0.79415355530284493"/>
        </c:manualLayout>
      </c:layout>
      <c:lineChart>
        <c:grouping val="standard"/>
        <c:varyColors val="0"/>
        <c:ser>
          <c:idx val="0"/>
          <c:order val="0"/>
          <c:tx>
            <c:strRef>
              <c:f>'Kuvio 2.3'!$C$1</c:f>
              <c:strCache>
                <c:ptCount val="1"/>
                <c:pt idx="0">
                  <c:v>Avoimet työpaikat (TK), liukuva keskiarvo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'Kuvio 2.3'!$B$2:$B$31</c:f>
              <c:numCache>
                <c:formatCode>General</c:formatCode>
                <c:ptCount val="30"/>
                <c:pt idx="1">
                  <c:v>2014</c:v>
                </c:pt>
                <c:pt idx="5">
                  <c:v>2015</c:v>
                </c:pt>
                <c:pt idx="9">
                  <c:v>2016</c:v>
                </c:pt>
                <c:pt idx="13">
                  <c:v>2017</c:v>
                </c:pt>
                <c:pt idx="17">
                  <c:v>2018</c:v>
                </c:pt>
                <c:pt idx="21">
                  <c:v>2019</c:v>
                </c:pt>
                <c:pt idx="25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'Kuvio 2.3'!$C$2:$C$32</c:f>
              <c:numCache>
                <c:formatCode>0</c:formatCode>
                <c:ptCount val="31"/>
                <c:pt idx="0">
                  <c:v>29475</c:v>
                </c:pt>
                <c:pt idx="1">
                  <c:v>29650</c:v>
                </c:pt>
                <c:pt idx="2">
                  <c:v>28475</c:v>
                </c:pt>
                <c:pt idx="3">
                  <c:v>27725</c:v>
                </c:pt>
                <c:pt idx="4">
                  <c:v>28525</c:v>
                </c:pt>
                <c:pt idx="5">
                  <c:v>28000</c:v>
                </c:pt>
                <c:pt idx="6">
                  <c:v>28250</c:v>
                </c:pt>
                <c:pt idx="7">
                  <c:v>28425</c:v>
                </c:pt>
                <c:pt idx="8">
                  <c:v>28950</c:v>
                </c:pt>
                <c:pt idx="9">
                  <c:v>29975</c:v>
                </c:pt>
                <c:pt idx="10">
                  <c:v>30425</c:v>
                </c:pt>
                <c:pt idx="11">
                  <c:v>32825</c:v>
                </c:pt>
                <c:pt idx="12">
                  <c:v>33950</c:v>
                </c:pt>
                <c:pt idx="13">
                  <c:v>36450</c:v>
                </c:pt>
                <c:pt idx="14">
                  <c:v>38000</c:v>
                </c:pt>
                <c:pt idx="15">
                  <c:v>38875</c:v>
                </c:pt>
                <c:pt idx="16">
                  <c:v>41575</c:v>
                </c:pt>
                <c:pt idx="17">
                  <c:v>42100</c:v>
                </c:pt>
                <c:pt idx="18">
                  <c:v>45275</c:v>
                </c:pt>
                <c:pt idx="19">
                  <c:v>48425</c:v>
                </c:pt>
                <c:pt idx="20">
                  <c:v>49375</c:v>
                </c:pt>
                <c:pt idx="21">
                  <c:v>50125</c:v>
                </c:pt>
                <c:pt idx="22">
                  <c:v>50475</c:v>
                </c:pt>
                <c:pt idx="23">
                  <c:v>50875</c:v>
                </c:pt>
                <c:pt idx="24">
                  <c:v>50000</c:v>
                </c:pt>
                <c:pt idx="25">
                  <c:v>50050</c:v>
                </c:pt>
                <c:pt idx="26">
                  <c:v>46175</c:v>
                </c:pt>
                <c:pt idx="27">
                  <c:v>44800</c:v>
                </c:pt>
                <c:pt idx="28">
                  <c:v>43775</c:v>
                </c:pt>
                <c:pt idx="29">
                  <c:v>42825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A6-4684-9C14-E5566637F950}"/>
            </c:ext>
          </c:extLst>
        </c:ser>
        <c:ser>
          <c:idx val="1"/>
          <c:order val="1"/>
          <c:tx>
            <c:strRef>
              <c:f>'Kuvio 2.3'!$D$1</c:f>
              <c:strCache>
                <c:ptCount val="1"/>
                <c:pt idx="0">
                  <c:v>Työnvälityksen avoimet paikat (TEM), liukuva keskiarvo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'Kuvio 2.3'!$B$2:$B$31</c:f>
              <c:numCache>
                <c:formatCode>General</c:formatCode>
                <c:ptCount val="30"/>
                <c:pt idx="1">
                  <c:v>2014</c:v>
                </c:pt>
                <c:pt idx="5">
                  <c:v>2015</c:v>
                </c:pt>
                <c:pt idx="9">
                  <c:v>2016</c:v>
                </c:pt>
                <c:pt idx="13">
                  <c:v>2017</c:v>
                </c:pt>
                <c:pt idx="17">
                  <c:v>2018</c:v>
                </c:pt>
                <c:pt idx="21">
                  <c:v>2019</c:v>
                </c:pt>
                <c:pt idx="25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'Kuvio 2.3'!$D$2:$D$32</c:f>
              <c:numCache>
                <c:formatCode>0</c:formatCode>
                <c:ptCount val="31"/>
                <c:pt idx="0">
                  <c:v>33722.75</c:v>
                </c:pt>
                <c:pt idx="1">
                  <c:v>33764.75</c:v>
                </c:pt>
                <c:pt idx="2">
                  <c:v>33706</c:v>
                </c:pt>
                <c:pt idx="3">
                  <c:v>34088.25</c:v>
                </c:pt>
                <c:pt idx="4">
                  <c:v>34567.25</c:v>
                </c:pt>
                <c:pt idx="5">
                  <c:v>34446</c:v>
                </c:pt>
                <c:pt idx="6">
                  <c:v>35286.75</c:v>
                </c:pt>
                <c:pt idx="7">
                  <c:v>35714.5</c:v>
                </c:pt>
                <c:pt idx="8">
                  <c:v>36137.75</c:v>
                </c:pt>
                <c:pt idx="9">
                  <c:v>36203.5</c:v>
                </c:pt>
                <c:pt idx="10">
                  <c:v>36691.5</c:v>
                </c:pt>
                <c:pt idx="11">
                  <c:v>38057.75</c:v>
                </c:pt>
                <c:pt idx="12">
                  <c:v>39195.5</c:v>
                </c:pt>
                <c:pt idx="13">
                  <c:v>40593.75</c:v>
                </c:pt>
                <c:pt idx="14">
                  <c:v>41416.75</c:v>
                </c:pt>
                <c:pt idx="15">
                  <c:v>42806</c:v>
                </c:pt>
                <c:pt idx="16">
                  <c:v>44426.25</c:v>
                </c:pt>
                <c:pt idx="17">
                  <c:v>47648</c:v>
                </c:pt>
                <c:pt idx="18">
                  <c:v>50442.75</c:v>
                </c:pt>
                <c:pt idx="19">
                  <c:v>52395</c:v>
                </c:pt>
                <c:pt idx="20">
                  <c:v>54060.75</c:v>
                </c:pt>
                <c:pt idx="21">
                  <c:v>58165.5</c:v>
                </c:pt>
                <c:pt idx="22">
                  <c:v>59512.75</c:v>
                </c:pt>
                <c:pt idx="23">
                  <c:v>61521.5</c:v>
                </c:pt>
                <c:pt idx="24">
                  <c:v>63584.75</c:v>
                </c:pt>
                <c:pt idx="25">
                  <c:v>61718.25</c:v>
                </c:pt>
                <c:pt idx="26">
                  <c:v>58944.333333333336</c:v>
                </c:pt>
                <c:pt idx="27">
                  <c:v>55715.916666666672</c:v>
                </c:pt>
                <c:pt idx="28">
                  <c:v>53687.833333333336</c:v>
                </c:pt>
                <c:pt idx="29">
                  <c:v>55031.083333333336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A6-4684-9C14-E5566637F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173392"/>
        <c:axId val="643174376"/>
      </c:lineChart>
      <c:lineChart>
        <c:grouping val="standard"/>
        <c:varyColors val="0"/>
        <c:ser>
          <c:idx val="2"/>
          <c:order val="2"/>
          <c:tx>
            <c:strRef>
              <c:f>'Kuvio 2.3'!$E$1</c:f>
              <c:strCache>
                <c:ptCount val="1"/>
                <c:pt idx="0">
                  <c:v>Vaikeasti täytettävien osuus, %, liukuva keskiarvo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'Kuvio 2.3'!$B$2:$B$31</c:f>
              <c:numCache>
                <c:formatCode>General</c:formatCode>
                <c:ptCount val="30"/>
                <c:pt idx="1">
                  <c:v>2014</c:v>
                </c:pt>
                <c:pt idx="5">
                  <c:v>2015</c:v>
                </c:pt>
                <c:pt idx="9">
                  <c:v>2016</c:v>
                </c:pt>
                <c:pt idx="13">
                  <c:v>2017</c:v>
                </c:pt>
                <c:pt idx="17">
                  <c:v>2018</c:v>
                </c:pt>
                <c:pt idx="21">
                  <c:v>2019</c:v>
                </c:pt>
                <c:pt idx="25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'Kuvio 2.3'!$E$2:$E$32</c:f>
              <c:numCache>
                <c:formatCode>0%</c:formatCode>
                <c:ptCount val="31"/>
                <c:pt idx="0">
                  <c:v>0.43199958351087875</c:v>
                </c:pt>
                <c:pt idx="1">
                  <c:v>0.41503778295420346</c:v>
                </c:pt>
                <c:pt idx="2">
                  <c:v>0.38586512108369986</c:v>
                </c:pt>
                <c:pt idx="3">
                  <c:v>0.35820554661561477</c:v>
                </c:pt>
                <c:pt idx="4">
                  <c:v>0.35758183966660662</c:v>
                </c:pt>
                <c:pt idx="5">
                  <c:v>0.35769821086597281</c:v>
                </c:pt>
                <c:pt idx="6">
                  <c:v>0.37537781718092089</c:v>
                </c:pt>
                <c:pt idx="7">
                  <c:v>0.3885853643507321</c:v>
                </c:pt>
                <c:pt idx="8">
                  <c:v>0.39565953067147375</c:v>
                </c:pt>
                <c:pt idx="9">
                  <c:v>0.40337830439964395</c:v>
                </c:pt>
                <c:pt idx="10">
                  <c:v>0.41987135995519942</c:v>
                </c:pt>
                <c:pt idx="11">
                  <c:v>0.40974822836980374</c:v>
                </c:pt>
                <c:pt idx="12">
                  <c:v>0.42287608225108225</c:v>
                </c:pt>
                <c:pt idx="13">
                  <c:v>0.42592924317062253</c:v>
                </c:pt>
                <c:pt idx="14">
                  <c:v>0.43679880838801377</c:v>
                </c:pt>
                <c:pt idx="15">
                  <c:v>0.46199427618552241</c:v>
                </c:pt>
                <c:pt idx="16">
                  <c:v>0.47073083532530735</c:v>
                </c:pt>
                <c:pt idx="17">
                  <c:v>0.51061479309683755</c:v>
                </c:pt>
                <c:pt idx="18">
                  <c:v>0.50605835919257758</c:v>
                </c:pt>
                <c:pt idx="19">
                  <c:v>0.52116866770830794</c:v>
                </c:pt>
                <c:pt idx="20">
                  <c:v>0.53499308417827918</c:v>
                </c:pt>
                <c:pt idx="21">
                  <c:v>0.52923735745762601</c:v>
                </c:pt>
                <c:pt idx="22">
                  <c:v>0.5472366033547108</c:v>
                </c:pt>
                <c:pt idx="23">
                  <c:v>0.57034125681788095</c:v>
                </c:pt>
                <c:pt idx="24">
                  <c:v>0.56811361454145815</c:v>
                </c:pt>
                <c:pt idx="25">
                  <c:v>0.58199363647309454</c:v>
                </c:pt>
                <c:pt idx="26">
                  <c:v>0.54143832140977111</c:v>
                </c:pt>
                <c:pt idx="27">
                  <c:v>0.51040859232801616</c:v>
                </c:pt>
                <c:pt idx="28">
                  <c:v>0.48259022905456306</c:v>
                </c:pt>
                <c:pt idx="29">
                  <c:v>0.47056067789760736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A6-4684-9C14-E5566637F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130656"/>
        <c:axId val="524130328"/>
      </c:lineChart>
      <c:catAx>
        <c:axId val="64317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3174376"/>
        <c:crosses val="autoZero"/>
        <c:auto val="1"/>
        <c:lblAlgn val="ctr"/>
        <c:lblOffset val="100"/>
        <c:tickMarkSkip val="4"/>
        <c:noMultiLvlLbl val="0"/>
      </c:catAx>
      <c:valAx>
        <c:axId val="64317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työpaikkoja</a:t>
                </a:r>
              </a:p>
            </c:rich>
          </c:tx>
          <c:layout>
            <c:manualLayout>
              <c:xMode val="edge"/>
              <c:yMode val="edge"/>
              <c:x val="7.6887013595874354E-2"/>
              <c:y val="1.53520755061010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3173392"/>
        <c:crosses val="autoZero"/>
        <c:crossBetween val="between"/>
      </c:valAx>
      <c:valAx>
        <c:axId val="5241303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4130656"/>
        <c:crosses val="max"/>
        <c:crossBetween val="between"/>
      </c:valAx>
      <c:catAx>
        <c:axId val="52413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130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15773957584798"/>
          <c:y val="0.10970555599029422"/>
          <c:w val="0.2274821734564148"/>
          <c:h val="0.86055052308057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623505395159E-2"/>
          <c:y val="4.7058823529411764E-2"/>
          <c:w val="0.93405976884468389"/>
          <c:h val="0.69829722249471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'Kuvio 2.1'!$B$1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'Kuvio 2.1'!$A$2:$A$53</c:f>
              <c:strCache>
                <c:ptCount val="51"/>
                <c:pt idx="0">
                  <c:v>2017-2</c:v>
                </c:pt>
                <c:pt idx="1">
                  <c:v>2017-3</c:v>
                </c:pt>
                <c:pt idx="2">
                  <c:v>2017-4</c:v>
                </c:pt>
                <c:pt idx="3">
                  <c:v>2017-5</c:v>
                </c:pt>
                <c:pt idx="4">
                  <c:v>2017-6</c:v>
                </c:pt>
                <c:pt idx="5">
                  <c:v>2017-7</c:v>
                </c:pt>
                <c:pt idx="6">
                  <c:v>2017-8</c:v>
                </c:pt>
                <c:pt idx="7">
                  <c:v>2017-9</c:v>
                </c:pt>
                <c:pt idx="8">
                  <c:v>2017-10</c:v>
                </c:pt>
                <c:pt idx="9">
                  <c:v>2017-11</c:v>
                </c:pt>
                <c:pt idx="10">
                  <c:v>2017-12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2018-5</c:v>
                </c:pt>
                <c:pt idx="16">
                  <c:v>2018-6</c:v>
                </c:pt>
                <c:pt idx="17">
                  <c:v>2018-7</c:v>
                </c:pt>
                <c:pt idx="18">
                  <c:v>2018-8</c:v>
                </c:pt>
                <c:pt idx="19">
                  <c:v>2018-9</c:v>
                </c:pt>
                <c:pt idx="20">
                  <c:v>2018-10</c:v>
                </c:pt>
                <c:pt idx="21">
                  <c:v>2018-11</c:v>
                </c:pt>
                <c:pt idx="22">
                  <c:v>2018-12</c:v>
                </c:pt>
                <c:pt idx="23">
                  <c:v>2019-1</c:v>
                </c:pt>
                <c:pt idx="24">
                  <c:v>2019-2</c:v>
                </c:pt>
                <c:pt idx="25">
                  <c:v>2019-3</c:v>
                </c:pt>
                <c:pt idx="26">
                  <c:v>2019-4</c:v>
                </c:pt>
                <c:pt idx="27">
                  <c:v>2019-5</c:v>
                </c:pt>
                <c:pt idx="28">
                  <c:v>2019-6</c:v>
                </c:pt>
                <c:pt idx="29">
                  <c:v>2019-7</c:v>
                </c:pt>
                <c:pt idx="30">
                  <c:v>2019-8</c:v>
                </c:pt>
                <c:pt idx="31">
                  <c:v>2019-9</c:v>
                </c:pt>
                <c:pt idx="32">
                  <c:v>2019-10</c:v>
                </c:pt>
                <c:pt idx="33">
                  <c:v>2019-11</c:v>
                </c:pt>
                <c:pt idx="34">
                  <c:v>2019-12</c:v>
                </c:pt>
                <c:pt idx="35">
                  <c:v>2020-1</c:v>
                </c:pt>
                <c:pt idx="36">
                  <c:v>2020-2</c:v>
                </c:pt>
                <c:pt idx="37">
                  <c:v>2020-3</c:v>
                </c:pt>
                <c:pt idx="38">
                  <c:v>2020-4</c:v>
                </c:pt>
                <c:pt idx="39">
                  <c:v>2020-5</c:v>
                </c:pt>
                <c:pt idx="40">
                  <c:v>2020-6</c:v>
                </c:pt>
                <c:pt idx="41">
                  <c:v>2020-7</c:v>
                </c:pt>
                <c:pt idx="42">
                  <c:v>2020-8</c:v>
                </c:pt>
                <c:pt idx="43">
                  <c:v>2020-9</c:v>
                </c:pt>
                <c:pt idx="44">
                  <c:v>2020-10</c:v>
                </c:pt>
                <c:pt idx="45">
                  <c:v>2020-11</c:v>
                </c:pt>
                <c:pt idx="46">
                  <c:v>2020-12</c:v>
                </c:pt>
                <c:pt idx="47">
                  <c:v>2021-1</c:v>
                </c:pt>
                <c:pt idx="48">
                  <c:v>2021-2</c:v>
                </c:pt>
                <c:pt idx="49">
                  <c:v>2021-3</c:v>
                </c:pt>
                <c:pt idx="50">
                  <c:v>2021-4</c:v>
                </c:pt>
              </c:strCache>
            </c:strRef>
          </c:cat>
          <c:val>
            <c:numRef>
              <c:f>'Kuvio 2.1'!$B$2:$B$53</c:f>
              <c:numCache>
                <c:formatCode>General</c:formatCode>
                <c:ptCount val="51"/>
                <c:pt idx="0">
                  <c:v>14</c:v>
                </c:pt>
                <c:pt idx="1">
                  <c:v>19</c:v>
                </c:pt>
                <c:pt idx="2">
                  <c:v>15</c:v>
                </c:pt>
                <c:pt idx="3">
                  <c:v>15</c:v>
                </c:pt>
                <c:pt idx="4">
                  <c:v>4</c:v>
                </c:pt>
                <c:pt idx="5">
                  <c:v>41</c:v>
                </c:pt>
                <c:pt idx="6">
                  <c:v>25</c:v>
                </c:pt>
                <c:pt idx="7">
                  <c:v>-14</c:v>
                </c:pt>
                <c:pt idx="8">
                  <c:v>30</c:v>
                </c:pt>
                <c:pt idx="9">
                  <c:v>90</c:v>
                </c:pt>
                <c:pt idx="10">
                  <c:v>44</c:v>
                </c:pt>
                <c:pt idx="11">
                  <c:v>62</c:v>
                </c:pt>
                <c:pt idx="12">
                  <c:v>90</c:v>
                </c:pt>
                <c:pt idx="13">
                  <c:v>36</c:v>
                </c:pt>
                <c:pt idx="14">
                  <c:v>51</c:v>
                </c:pt>
                <c:pt idx="15">
                  <c:v>98</c:v>
                </c:pt>
                <c:pt idx="16">
                  <c:v>103</c:v>
                </c:pt>
                <c:pt idx="17">
                  <c:v>79</c:v>
                </c:pt>
                <c:pt idx="18">
                  <c:v>77</c:v>
                </c:pt>
                <c:pt idx="19">
                  <c:v>71</c:v>
                </c:pt>
                <c:pt idx="20">
                  <c:v>56</c:v>
                </c:pt>
                <c:pt idx="21">
                  <c:v>31</c:v>
                </c:pt>
                <c:pt idx="22">
                  <c:v>70</c:v>
                </c:pt>
                <c:pt idx="23">
                  <c:v>63</c:v>
                </c:pt>
                <c:pt idx="24">
                  <c:v>40</c:v>
                </c:pt>
                <c:pt idx="25">
                  <c:v>55</c:v>
                </c:pt>
                <c:pt idx="26">
                  <c:v>31</c:v>
                </c:pt>
                <c:pt idx="27">
                  <c:v>17</c:v>
                </c:pt>
                <c:pt idx="28">
                  <c:v>-8</c:v>
                </c:pt>
                <c:pt idx="29">
                  <c:v>15</c:v>
                </c:pt>
                <c:pt idx="30">
                  <c:v>0</c:v>
                </c:pt>
                <c:pt idx="31">
                  <c:v>37</c:v>
                </c:pt>
                <c:pt idx="32">
                  <c:v>27</c:v>
                </c:pt>
                <c:pt idx="33">
                  <c:v>11</c:v>
                </c:pt>
                <c:pt idx="34">
                  <c:v>27</c:v>
                </c:pt>
                <c:pt idx="35">
                  <c:v>37</c:v>
                </c:pt>
                <c:pt idx="36">
                  <c:v>5</c:v>
                </c:pt>
                <c:pt idx="37">
                  <c:v>-32</c:v>
                </c:pt>
                <c:pt idx="38">
                  <c:v>-45</c:v>
                </c:pt>
                <c:pt idx="39">
                  <c:v>-100</c:v>
                </c:pt>
                <c:pt idx="40">
                  <c:v>-73</c:v>
                </c:pt>
                <c:pt idx="41">
                  <c:v>-61</c:v>
                </c:pt>
                <c:pt idx="42">
                  <c:v>-65</c:v>
                </c:pt>
                <c:pt idx="43">
                  <c:v>-23</c:v>
                </c:pt>
                <c:pt idx="44">
                  <c:v>-26</c:v>
                </c:pt>
                <c:pt idx="45">
                  <c:v>-14</c:v>
                </c:pt>
                <c:pt idx="46">
                  <c:v>-72</c:v>
                </c:pt>
                <c:pt idx="47">
                  <c:v>-69</c:v>
                </c:pt>
                <c:pt idx="48">
                  <c:v>2</c:v>
                </c:pt>
                <c:pt idx="49">
                  <c:v>22</c:v>
                </c:pt>
                <c:pt idx="5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5-48A4-8A80-6E3A5AE5E1B2}"/>
            </c:ext>
          </c:extLst>
        </c:ser>
        <c:ser>
          <c:idx val="1"/>
          <c:order val="1"/>
          <c:tx>
            <c:strRef>
              <c:f>'Kuvio 2.1'!$C$1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'Kuvio 2.1'!$A$2:$A$53</c:f>
              <c:strCache>
                <c:ptCount val="51"/>
                <c:pt idx="0">
                  <c:v>2017-2</c:v>
                </c:pt>
                <c:pt idx="1">
                  <c:v>2017-3</c:v>
                </c:pt>
                <c:pt idx="2">
                  <c:v>2017-4</c:v>
                </c:pt>
                <c:pt idx="3">
                  <c:v>2017-5</c:v>
                </c:pt>
                <c:pt idx="4">
                  <c:v>2017-6</c:v>
                </c:pt>
                <c:pt idx="5">
                  <c:v>2017-7</c:v>
                </c:pt>
                <c:pt idx="6">
                  <c:v>2017-8</c:v>
                </c:pt>
                <c:pt idx="7">
                  <c:v>2017-9</c:v>
                </c:pt>
                <c:pt idx="8">
                  <c:v>2017-10</c:v>
                </c:pt>
                <c:pt idx="9">
                  <c:v>2017-11</c:v>
                </c:pt>
                <c:pt idx="10">
                  <c:v>2017-12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2018-5</c:v>
                </c:pt>
                <c:pt idx="16">
                  <c:v>2018-6</c:v>
                </c:pt>
                <c:pt idx="17">
                  <c:v>2018-7</c:v>
                </c:pt>
                <c:pt idx="18">
                  <c:v>2018-8</c:v>
                </c:pt>
                <c:pt idx="19">
                  <c:v>2018-9</c:v>
                </c:pt>
                <c:pt idx="20">
                  <c:v>2018-10</c:v>
                </c:pt>
                <c:pt idx="21">
                  <c:v>2018-11</c:v>
                </c:pt>
                <c:pt idx="22">
                  <c:v>2018-12</c:v>
                </c:pt>
                <c:pt idx="23">
                  <c:v>2019-1</c:v>
                </c:pt>
                <c:pt idx="24">
                  <c:v>2019-2</c:v>
                </c:pt>
                <c:pt idx="25">
                  <c:v>2019-3</c:v>
                </c:pt>
                <c:pt idx="26">
                  <c:v>2019-4</c:v>
                </c:pt>
                <c:pt idx="27">
                  <c:v>2019-5</c:v>
                </c:pt>
                <c:pt idx="28">
                  <c:v>2019-6</c:v>
                </c:pt>
                <c:pt idx="29">
                  <c:v>2019-7</c:v>
                </c:pt>
                <c:pt idx="30">
                  <c:v>2019-8</c:v>
                </c:pt>
                <c:pt idx="31">
                  <c:v>2019-9</c:v>
                </c:pt>
                <c:pt idx="32">
                  <c:v>2019-10</c:v>
                </c:pt>
                <c:pt idx="33">
                  <c:v>2019-11</c:v>
                </c:pt>
                <c:pt idx="34">
                  <c:v>2019-12</c:v>
                </c:pt>
                <c:pt idx="35">
                  <c:v>2020-1</c:v>
                </c:pt>
                <c:pt idx="36">
                  <c:v>2020-2</c:v>
                </c:pt>
                <c:pt idx="37">
                  <c:v>2020-3</c:v>
                </c:pt>
                <c:pt idx="38">
                  <c:v>2020-4</c:v>
                </c:pt>
                <c:pt idx="39">
                  <c:v>2020-5</c:v>
                </c:pt>
                <c:pt idx="40">
                  <c:v>2020-6</c:v>
                </c:pt>
                <c:pt idx="41">
                  <c:v>2020-7</c:v>
                </c:pt>
                <c:pt idx="42">
                  <c:v>2020-8</c:v>
                </c:pt>
                <c:pt idx="43">
                  <c:v>2020-9</c:v>
                </c:pt>
                <c:pt idx="44">
                  <c:v>2020-10</c:v>
                </c:pt>
                <c:pt idx="45">
                  <c:v>2020-11</c:v>
                </c:pt>
                <c:pt idx="46">
                  <c:v>2020-12</c:v>
                </c:pt>
                <c:pt idx="47">
                  <c:v>2021-1</c:v>
                </c:pt>
                <c:pt idx="48">
                  <c:v>2021-2</c:v>
                </c:pt>
                <c:pt idx="49">
                  <c:v>2021-3</c:v>
                </c:pt>
                <c:pt idx="50">
                  <c:v>2021-4</c:v>
                </c:pt>
              </c:strCache>
            </c:strRef>
          </c:cat>
          <c:val>
            <c:numRef>
              <c:f>'Kuvio 2.1'!$C$2:$C$53</c:f>
              <c:numCache>
                <c:formatCode>General</c:formatCode>
                <c:ptCount val="51"/>
                <c:pt idx="0">
                  <c:v>-2</c:v>
                </c:pt>
                <c:pt idx="1">
                  <c:v>-13</c:v>
                </c:pt>
                <c:pt idx="2">
                  <c:v>17</c:v>
                </c:pt>
                <c:pt idx="3">
                  <c:v>5</c:v>
                </c:pt>
                <c:pt idx="4">
                  <c:v>-11</c:v>
                </c:pt>
                <c:pt idx="5">
                  <c:v>-12</c:v>
                </c:pt>
                <c:pt idx="6">
                  <c:v>0</c:v>
                </c:pt>
                <c:pt idx="7">
                  <c:v>19</c:v>
                </c:pt>
                <c:pt idx="8">
                  <c:v>-15</c:v>
                </c:pt>
                <c:pt idx="9">
                  <c:v>-33</c:v>
                </c:pt>
                <c:pt idx="10">
                  <c:v>19</c:v>
                </c:pt>
                <c:pt idx="11">
                  <c:v>-1</c:v>
                </c:pt>
                <c:pt idx="12">
                  <c:v>-14</c:v>
                </c:pt>
                <c:pt idx="13">
                  <c:v>-17</c:v>
                </c:pt>
                <c:pt idx="14">
                  <c:v>-45</c:v>
                </c:pt>
                <c:pt idx="15">
                  <c:v>-38</c:v>
                </c:pt>
                <c:pt idx="16">
                  <c:v>-51</c:v>
                </c:pt>
                <c:pt idx="17">
                  <c:v>-25</c:v>
                </c:pt>
                <c:pt idx="18">
                  <c:v>-18</c:v>
                </c:pt>
                <c:pt idx="19">
                  <c:v>-48</c:v>
                </c:pt>
                <c:pt idx="20">
                  <c:v>-28</c:v>
                </c:pt>
                <c:pt idx="21">
                  <c:v>-20</c:v>
                </c:pt>
                <c:pt idx="22">
                  <c:v>-83</c:v>
                </c:pt>
                <c:pt idx="23">
                  <c:v>-55</c:v>
                </c:pt>
                <c:pt idx="24">
                  <c:v>-38</c:v>
                </c:pt>
                <c:pt idx="25">
                  <c:v>-52</c:v>
                </c:pt>
                <c:pt idx="26">
                  <c:v>-11</c:v>
                </c:pt>
                <c:pt idx="27">
                  <c:v>-7</c:v>
                </c:pt>
                <c:pt idx="28">
                  <c:v>-20</c:v>
                </c:pt>
                <c:pt idx="29">
                  <c:v>-17</c:v>
                </c:pt>
                <c:pt idx="30">
                  <c:v>-15</c:v>
                </c:pt>
                <c:pt idx="31">
                  <c:v>-10</c:v>
                </c:pt>
                <c:pt idx="32">
                  <c:v>-7</c:v>
                </c:pt>
                <c:pt idx="33">
                  <c:v>-4</c:v>
                </c:pt>
                <c:pt idx="34">
                  <c:v>18</c:v>
                </c:pt>
                <c:pt idx="35">
                  <c:v>8</c:v>
                </c:pt>
                <c:pt idx="36">
                  <c:v>-11</c:v>
                </c:pt>
                <c:pt idx="37">
                  <c:v>6</c:v>
                </c:pt>
                <c:pt idx="38">
                  <c:v>-5</c:v>
                </c:pt>
                <c:pt idx="39">
                  <c:v>49</c:v>
                </c:pt>
                <c:pt idx="40">
                  <c:v>35</c:v>
                </c:pt>
                <c:pt idx="41">
                  <c:v>42</c:v>
                </c:pt>
                <c:pt idx="42">
                  <c:v>45</c:v>
                </c:pt>
                <c:pt idx="43">
                  <c:v>42</c:v>
                </c:pt>
                <c:pt idx="44">
                  <c:v>35</c:v>
                </c:pt>
                <c:pt idx="45">
                  <c:v>27</c:v>
                </c:pt>
                <c:pt idx="46">
                  <c:v>42</c:v>
                </c:pt>
                <c:pt idx="47">
                  <c:v>42</c:v>
                </c:pt>
                <c:pt idx="48">
                  <c:v>35</c:v>
                </c:pt>
                <c:pt idx="49">
                  <c:v>24</c:v>
                </c:pt>
                <c:pt idx="5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5-48A4-8A80-6E3A5AE5E1B2}"/>
            </c:ext>
          </c:extLst>
        </c:ser>
        <c:ser>
          <c:idx val="2"/>
          <c:order val="2"/>
          <c:tx>
            <c:strRef>
              <c:f>'Kuvio 2.1'!$D$1</c:f>
              <c:strCache>
                <c:ptCount val="1"/>
                <c:pt idx="0">
                  <c:v>Työvoiman ulkopuolella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'Kuvio 2.1'!$A$2:$A$53</c:f>
              <c:strCache>
                <c:ptCount val="51"/>
                <c:pt idx="0">
                  <c:v>2017-2</c:v>
                </c:pt>
                <c:pt idx="1">
                  <c:v>2017-3</c:v>
                </c:pt>
                <c:pt idx="2">
                  <c:v>2017-4</c:v>
                </c:pt>
                <c:pt idx="3">
                  <c:v>2017-5</c:v>
                </c:pt>
                <c:pt idx="4">
                  <c:v>2017-6</c:v>
                </c:pt>
                <c:pt idx="5">
                  <c:v>2017-7</c:v>
                </c:pt>
                <c:pt idx="6">
                  <c:v>2017-8</c:v>
                </c:pt>
                <c:pt idx="7">
                  <c:v>2017-9</c:v>
                </c:pt>
                <c:pt idx="8">
                  <c:v>2017-10</c:v>
                </c:pt>
                <c:pt idx="9">
                  <c:v>2017-11</c:v>
                </c:pt>
                <c:pt idx="10">
                  <c:v>2017-12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2018-5</c:v>
                </c:pt>
                <c:pt idx="16">
                  <c:v>2018-6</c:v>
                </c:pt>
                <c:pt idx="17">
                  <c:v>2018-7</c:v>
                </c:pt>
                <c:pt idx="18">
                  <c:v>2018-8</c:v>
                </c:pt>
                <c:pt idx="19">
                  <c:v>2018-9</c:v>
                </c:pt>
                <c:pt idx="20">
                  <c:v>2018-10</c:v>
                </c:pt>
                <c:pt idx="21">
                  <c:v>2018-11</c:v>
                </c:pt>
                <c:pt idx="22">
                  <c:v>2018-12</c:v>
                </c:pt>
                <c:pt idx="23">
                  <c:v>2019-1</c:v>
                </c:pt>
                <c:pt idx="24">
                  <c:v>2019-2</c:v>
                </c:pt>
                <c:pt idx="25">
                  <c:v>2019-3</c:v>
                </c:pt>
                <c:pt idx="26">
                  <c:v>2019-4</c:v>
                </c:pt>
                <c:pt idx="27">
                  <c:v>2019-5</c:v>
                </c:pt>
                <c:pt idx="28">
                  <c:v>2019-6</c:v>
                </c:pt>
                <c:pt idx="29">
                  <c:v>2019-7</c:v>
                </c:pt>
                <c:pt idx="30">
                  <c:v>2019-8</c:v>
                </c:pt>
                <c:pt idx="31">
                  <c:v>2019-9</c:v>
                </c:pt>
                <c:pt idx="32">
                  <c:v>2019-10</c:v>
                </c:pt>
                <c:pt idx="33">
                  <c:v>2019-11</c:v>
                </c:pt>
                <c:pt idx="34">
                  <c:v>2019-12</c:v>
                </c:pt>
                <c:pt idx="35">
                  <c:v>2020-1</c:v>
                </c:pt>
                <c:pt idx="36">
                  <c:v>2020-2</c:v>
                </c:pt>
                <c:pt idx="37">
                  <c:v>2020-3</c:v>
                </c:pt>
                <c:pt idx="38">
                  <c:v>2020-4</c:v>
                </c:pt>
                <c:pt idx="39">
                  <c:v>2020-5</c:v>
                </c:pt>
                <c:pt idx="40">
                  <c:v>2020-6</c:v>
                </c:pt>
                <c:pt idx="41">
                  <c:v>2020-7</c:v>
                </c:pt>
                <c:pt idx="42">
                  <c:v>2020-8</c:v>
                </c:pt>
                <c:pt idx="43">
                  <c:v>2020-9</c:v>
                </c:pt>
                <c:pt idx="44">
                  <c:v>2020-10</c:v>
                </c:pt>
                <c:pt idx="45">
                  <c:v>2020-11</c:v>
                </c:pt>
                <c:pt idx="46">
                  <c:v>2020-12</c:v>
                </c:pt>
                <c:pt idx="47">
                  <c:v>2021-1</c:v>
                </c:pt>
                <c:pt idx="48">
                  <c:v>2021-2</c:v>
                </c:pt>
                <c:pt idx="49">
                  <c:v>2021-3</c:v>
                </c:pt>
                <c:pt idx="50">
                  <c:v>2021-4</c:v>
                </c:pt>
              </c:strCache>
            </c:strRef>
          </c:cat>
          <c:val>
            <c:numRef>
              <c:f>'Kuvio 2.1'!$D$2:$D$53</c:f>
              <c:numCache>
                <c:formatCode>General</c:formatCode>
                <c:ptCount val="51"/>
                <c:pt idx="0">
                  <c:v>-13</c:v>
                </c:pt>
                <c:pt idx="1">
                  <c:v>-7</c:v>
                </c:pt>
                <c:pt idx="2">
                  <c:v>-31</c:v>
                </c:pt>
                <c:pt idx="3">
                  <c:v>-19</c:v>
                </c:pt>
                <c:pt idx="4">
                  <c:v>12</c:v>
                </c:pt>
                <c:pt idx="5">
                  <c:v>-21</c:v>
                </c:pt>
                <c:pt idx="6">
                  <c:v>-17</c:v>
                </c:pt>
                <c:pt idx="7">
                  <c:v>4</c:v>
                </c:pt>
                <c:pt idx="8">
                  <c:v>-6</c:v>
                </c:pt>
                <c:pt idx="9">
                  <c:v>-47</c:v>
                </c:pt>
                <c:pt idx="10">
                  <c:v>-53</c:v>
                </c:pt>
                <c:pt idx="11">
                  <c:v>-44</c:v>
                </c:pt>
                <c:pt idx="12">
                  <c:v>-61</c:v>
                </c:pt>
                <c:pt idx="13">
                  <c:v>-7</c:v>
                </c:pt>
                <c:pt idx="14">
                  <c:v>7</c:v>
                </c:pt>
                <c:pt idx="15">
                  <c:v>-48</c:v>
                </c:pt>
                <c:pt idx="16">
                  <c:v>-43</c:v>
                </c:pt>
                <c:pt idx="17">
                  <c:v>-46</c:v>
                </c:pt>
                <c:pt idx="18">
                  <c:v>-51</c:v>
                </c:pt>
                <c:pt idx="19">
                  <c:v>-15</c:v>
                </c:pt>
                <c:pt idx="20">
                  <c:v>-21</c:v>
                </c:pt>
                <c:pt idx="21">
                  <c:v>-4</c:v>
                </c:pt>
                <c:pt idx="22">
                  <c:v>22</c:v>
                </c:pt>
                <c:pt idx="23">
                  <c:v>-6</c:v>
                </c:pt>
                <c:pt idx="24">
                  <c:v>1</c:v>
                </c:pt>
                <c:pt idx="25">
                  <c:v>4</c:v>
                </c:pt>
                <c:pt idx="26">
                  <c:v>-18</c:v>
                </c:pt>
                <c:pt idx="27">
                  <c:v>-8</c:v>
                </c:pt>
                <c:pt idx="28">
                  <c:v>31</c:v>
                </c:pt>
                <c:pt idx="29">
                  <c:v>5</c:v>
                </c:pt>
                <c:pt idx="30">
                  <c:v>19</c:v>
                </c:pt>
                <c:pt idx="31">
                  <c:v>-23</c:v>
                </c:pt>
                <c:pt idx="32">
                  <c:v>-15</c:v>
                </c:pt>
                <c:pt idx="33">
                  <c:v>-3</c:v>
                </c:pt>
                <c:pt idx="34">
                  <c:v>-42</c:v>
                </c:pt>
                <c:pt idx="35">
                  <c:v>-40</c:v>
                </c:pt>
                <c:pt idx="36">
                  <c:v>12</c:v>
                </c:pt>
                <c:pt idx="37">
                  <c:v>28</c:v>
                </c:pt>
                <c:pt idx="38">
                  <c:v>59</c:v>
                </c:pt>
                <c:pt idx="39">
                  <c:v>61</c:v>
                </c:pt>
                <c:pt idx="40">
                  <c:v>48</c:v>
                </c:pt>
                <c:pt idx="41">
                  <c:v>28</c:v>
                </c:pt>
                <c:pt idx="42">
                  <c:v>29</c:v>
                </c:pt>
                <c:pt idx="43">
                  <c:v>-14</c:v>
                </c:pt>
                <c:pt idx="44">
                  <c:v>-7</c:v>
                </c:pt>
                <c:pt idx="45">
                  <c:v>-14</c:v>
                </c:pt>
                <c:pt idx="46">
                  <c:v>27</c:v>
                </c:pt>
                <c:pt idx="47">
                  <c:v>21</c:v>
                </c:pt>
                <c:pt idx="48">
                  <c:v>-43</c:v>
                </c:pt>
                <c:pt idx="49">
                  <c:v>-52</c:v>
                </c:pt>
                <c:pt idx="50">
                  <c:v>-69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75-48A4-8A80-6E3A5AE5E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4100480"/>
        <c:axId val="524095888"/>
      </c:barChart>
      <c:catAx>
        <c:axId val="52410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4095888"/>
        <c:crosses val="autoZero"/>
        <c:auto val="1"/>
        <c:lblAlgn val="ctr"/>
        <c:lblOffset val="100"/>
        <c:noMultiLvlLbl val="0"/>
      </c:catAx>
      <c:valAx>
        <c:axId val="5240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tuhatta henkeä</a:t>
                </a:r>
              </a:p>
            </c:rich>
          </c:tx>
          <c:layout>
            <c:manualLayout>
              <c:xMode val="edge"/>
              <c:yMode val="edge"/>
              <c:x val="5.146198830409357E-2"/>
              <c:y val="8.853305101568188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410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43758134805795E-2"/>
          <c:y val="9.6256657471428281E-2"/>
          <c:w val="0.63226862946479512"/>
          <c:h val="0.7785545249734733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'Kuvio 2.6'!$D$1</c:f>
              <c:strCache>
                <c:ptCount val="1"/>
                <c:pt idx="0">
                  <c:v>Työllisyys, muutos 1 000 hlöä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97-433E-9C9F-8257BBB35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'Kuvio 2.6'!$A$2:$A$18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2021*</c:v>
                </c:pt>
                <c:pt idx="15">
                  <c:v>2022*</c:v>
                </c:pt>
                <c:pt idx="16">
                  <c:v>2023*</c:v>
                </c:pt>
              </c:strCache>
            </c:strRef>
          </c:cat>
          <c:val>
            <c:numRef>
              <c:f>'Kuvio 2.6'!$D$2:$D$18</c:f>
              <c:numCache>
                <c:formatCode>0</c:formatCode>
                <c:ptCount val="17"/>
                <c:pt idx="0">
                  <c:v>49</c:v>
                </c:pt>
                <c:pt idx="1">
                  <c:v>39</c:v>
                </c:pt>
                <c:pt idx="2">
                  <c:v>-74</c:v>
                </c:pt>
                <c:pt idx="3">
                  <c:v>-10</c:v>
                </c:pt>
                <c:pt idx="4">
                  <c:v>27</c:v>
                </c:pt>
                <c:pt idx="5">
                  <c:v>16.762820512820326</c:v>
                </c:pt>
                <c:pt idx="6">
                  <c:v>-23</c:v>
                </c:pt>
                <c:pt idx="7">
                  <c:v>-8.6666666666665151</c:v>
                </c:pt>
                <c:pt idx="8">
                  <c:v>-17</c:v>
                </c:pt>
                <c:pt idx="9">
                  <c:v>13.583333333333485</c:v>
                </c:pt>
                <c:pt idx="10">
                  <c:v>23.5</c:v>
                </c:pt>
                <c:pt idx="11">
                  <c:v>68.666666666666515</c:v>
                </c:pt>
                <c:pt idx="12">
                  <c:v>26.25</c:v>
                </c:pt>
                <c:pt idx="13">
                  <c:v>-39.083333333333485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9-4197-8269-AF8ACBAF0778}"/>
            </c:ext>
          </c:extLst>
        </c:ser>
        <c:ser>
          <c:idx val="3"/>
          <c:order val="3"/>
          <c:tx>
            <c:strRef>
              <c:f>'Kuvio 2.6'!$E$1</c:f>
              <c:strCache>
                <c:ptCount val="1"/>
                <c:pt idx="0">
                  <c:v>TEM ennuste k21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'Kuvio 2.6'!$A$2:$A$18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2021*</c:v>
                </c:pt>
                <c:pt idx="15">
                  <c:v>2022*</c:v>
                </c:pt>
                <c:pt idx="16">
                  <c:v>2023*</c:v>
                </c:pt>
              </c:strCache>
            </c:strRef>
          </c:cat>
          <c:val>
            <c:numRef>
              <c:f>'Kuvio 2.6'!$E$2:$E$18</c:f>
              <c:numCache>
                <c:formatCode>General</c:formatCode>
                <c:ptCount val="17"/>
                <c:pt idx="14">
                  <c:v>15</c:v>
                </c:pt>
                <c:pt idx="15">
                  <c:v>16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9-4197-8269-AF8ACBAF0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6945792"/>
        <c:axId val="146947760"/>
      </c:barChart>
      <c:lineChart>
        <c:grouping val="standard"/>
        <c:varyColors val="0"/>
        <c:ser>
          <c:idx val="0"/>
          <c:order val="0"/>
          <c:tx>
            <c:strRef>
              <c:f>'Kuvio 2.6'!$B$1</c:f>
              <c:strCache>
                <c:ptCount val="1"/>
                <c:pt idx="0">
                  <c:v>BKT, volyymin muutos,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0297-433E-9C9F-8257BBB359C1}"/>
              </c:ext>
            </c:extLst>
          </c:dPt>
          <c:cat>
            <c:strRef>
              <c:f>'Kuvio 2.6'!$A$2:$A$18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2021*</c:v>
                </c:pt>
                <c:pt idx="15">
                  <c:v>2022*</c:v>
                </c:pt>
                <c:pt idx="16">
                  <c:v>2023*</c:v>
                </c:pt>
              </c:strCache>
            </c:strRef>
          </c:cat>
          <c:val>
            <c:numRef>
              <c:f>'Kuvio 2.6'!$B$2:$B$18</c:f>
              <c:numCache>
                <c:formatCode>0%</c:formatCode>
                <c:ptCount val="17"/>
                <c:pt idx="0">
                  <c:v>5.2999999999999999E-2</c:v>
                </c:pt>
                <c:pt idx="1">
                  <c:v>8.0000000000000002E-3</c:v>
                </c:pt>
                <c:pt idx="2">
                  <c:v>-8.1000000000000003E-2</c:v>
                </c:pt>
                <c:pt idx="3">
                  <c:v>3.2000000000000001E-2</c:v>
                </c:pt>
                <c:pt idx="4">
                  <c:v>2.5000000000000001E-2</c:v>
                </c:pt>
                <c:pt idx="5">
                  <c:v>-1.3999999999999999E-2</c:v>
                </c:pt>
                <c:pt idx="6">
                  <c:v>-9.0000000000000011E-3</c:v>
                </c:pt>
                <c:pt idx="7">
                  <c:v>-4.0000000000000001E-3</c:v>
                </c:pt>
                <c:pt idx="8">
                  <c:v>5.0000000000000001E-3</c:v>
                </c:pt>
                <c:pt idx="9">
                  <c:v>2.7999999999999997E-2</c:v>
                </c:pt>
                <c:pt idx="10">
                  <c:v>3.2000000000000001E-2</c:v>
                </c:pt>
                <c:pt idx="11">
                  <c:v>1.3000000000000001E-2</c:v>
                </c:pt>
                <c:pt idx="12">
                  <c:v>1.3000000000000001E-2</c:v>
                </c:pt>
                <c:pt idx="13">
                  <c:v>-2.7999999999999997E-2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D9-4197-8269-AF8ACBAF0778}"/>
            </c:ext>
          </c:extLst>
        </c:ser>
        <c:ser>
          <c:idx val="1"/>
          <c:order val="1"/>
          <c:tx>
            <c:strRef>
              <c:f>'Kuvio 2.6'!$C$1</c:f>
              <c:strCache>
                <c:ptCount val="1"/>
                <c:pt idx="0">
                  <c:v>VM ennuste k21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0.1111111111111111"/>
                  <c:y val="3.8077111848067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97-433E-9C9F-8257BBB359C1}"/>
                </c:ext>
              </c:extLst>
            </c:dLbl>
            <c:dLbl>
              <c:idx val="14"/>
              <c:layout>
                <c:manualLayout>
                  <c:x val="-5.1529790660225443E-2"/>
                  <c:y val="-6.0923378956908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97-433E-9C9F-8257BBB359C1}"/>
                </c:ext>
              </c:extLst>
            </c:dLbl>
            <c:dLbl>
              <c:idx val="15"/>
              <c:layout>
                <c:manualLayout>
                  <c:x val="-2.898550724637693E-2"/>
                  <c:y val="-7.6154223696136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97-433E-9C9F-8257BBB359C1}"/>
                </c:ext>
              </c:extLst>
            </c:dLbl>
            <c:dLbl>
              <c:idx val="16"/>
              <c:layout>
                <c:manualLayout>
                  <c:x val="-2.0933977455716585E-2"/>
                  <c:y val="-6.853880132652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97-433E-9C9F-8257BBB359C1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'Kuvio 2.6'!$A$2:$A$18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2021*</c:v>
                </c:pt>
                <c:pt idx="15">
                  <c:v>2022*</c:v>
                </c:pt>
                <c:pt idx="16">
                  <c:v>2023*</c:v>
                </c:pt>
              </c:strCache>
            </c:strRef>
          </c:cat>
          <c:val>
            <c:numRef>
              <c:f>'Kuvio 2.6'!$C$2:$C$18</c:f>
              <c:numCache>
                <c:formatCode>General</c:formatCode>
                <c:ptCount val="17"/>
                <c:pt idx="13" formatCode="0%">
                  <c:v>-2.7999999999999997E-2</c:v>
                </c:pt>
                <c:pt idx="14" formatCode="0%">
                  <c:v>2.6000000000000002E-2</c:v>
                </c:pt>
                <c:pt idx="15" formatCode="0%">
                  <c:v>2.5000000000000001E-2</c:v>
                </c:pt>
                <c:pt idx="16" formatCode="0%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D9-4197-8269-AF8ACBAF0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108352"/>
        <c:axId val="524109336"/>
      </c:lineChart>
      <c:catAx>
        <c:axId val="5241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4109336"/>
        <c:crosses val="autoZero"/>
        <c:auto val="1"/>
        <c:lblAlgn val="ctr"/>
        <c:lblOffset val="100"/>
        <c:noMultiLvlLbl val="0"/>
      </c:catAx>
      <c:valAx>
        <c:axId val="524109336"/>
        <c:scaling>
          <c:orientation val="minMax"/>
          <c:max val="8.0000000000000016E-2"/>
          <c:min val="-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4108352"/>
        <c:crosses val="autoZero"/>
        <c:crossBetween val="between"/>
      </c:valAx>
      <c:valAx>
        <c:axId val="146947760"/>
        <c:scaling>
          <c:orientation val="minMax"/>
          <c:min val="-8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tuhatta henkeä</a:t>
                </a:r>
              </a:p>
            </c:rich>
          </c:tx>
          <c:layout>
            <c:manualLayout>
              <c:xMode val="edge"/>
              <c:yMode val="edge"/>
              <c:x val="0.75920689261668384"/>
              <c:y val="0.234594285375061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6945792"/>
        <c:crosses val="max"/>
        <c:crossBetween val="between"/>
      </c:valAx>
      <c:catAx>
        <c:axId val="14694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947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33263595673733"/>
          <c:y val="0.16745714151223701"/>
          <c:w val="0.17200552829447044"/>
          <c:h val="0.79454759743917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557961193685"/>
          <c:y val="5.0925925925925923E-2"/>
          <c:w val="0.51267048233480061"/>
          <c:h val="0.78394612131816854"/>
        </c:manualLayout>
      </c:layout>
      <c:lineChart>
        <c:grouping val="standard"/>
        <c:varyColors val="0"/>
        <c:ser>
          <c:idx val="0"/>
          <c:order val="2"/>
          <c:tx>
            <c:strRef>
              <c:f>viestintä!$F$22</c:f>
              <c:strCache>
                <c:ptCount val="1"/>
                <c:pt idx="0">
                  <c:v>Työlliset, 1 000 hlöä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viestintä!$A$23:$A$35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viestintä!$F$23:$F$35</c:f>
              <c:numCache>
                <c:formatCode>#,##0</c:formatCode>
                <c:ptCount val="13"/>
                <c:pt idx="0">
                  <c:v>2433.1538461538462</c:v>
                </c:pt>
                <c:pt idx="1">
                  <c:v>2449.9166666666665</c:v>
                </c:pt>
                <c:pt idx="2">
                  <c:v>2426.9166666666665</c:v>
                </c:pt>
                <c:pt idx="3">
                  <c:v>2418.25</c:v>
                </c:pt>
                <c:pt idx="4">
                  <c:v>2401.25</c:v>
                </c:pt>
                <c:pt idx="5">
                  <c:v>2414.8333333333335</c:v>
                </c:pt>
                <c:pt idx="6">
                  <c:v>2438.3333333333335</c:v>
                </c:pt>
                <c:pt idx="7">
                  <c:v>2507</c:v>
                </c:pt>
                <c:pt idx="8">
                  <c:v>2533.25</c:v>
                </c:pt>
                <c:pt idx="9">
                  <c:v>2494.1666666666665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93-4138-AF5A-075DC40F1CB1}"/>
            </c:ext>
          </c:extLst>
        </c:ser>
        <c:ser>
          <c:idx val="1"/>
          <c:order val="3"/>
          <c:tx>
            <c:strRef>
              <c:f>viestintä!$G$22</c:f>
              <c:strCache>
                <c:ptCount val="1"/>
                <c:pt idx="0">
                  <c:v>TEM ennuste k21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4.9786628733997154E-2"/>
                  <c:y val="9.7222222222222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93-4138-AF5A-075DC40F1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viestintä!$A$23:$A$35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viestintä!$G$23:$G$35</c:f>
              <c:numCache>
                <c:formatCode>General</c:formatCode>
                <c:ptCount val="13"/>
                <c:pt idx="9" formatCode="#,##0">
                  <c:v>2494.1666666666665</c:v>
                </c:pt>
                <c:pt idx="10" formatCode="#,##0">
                  <c:v>2509</c:v>
                </c:pt>
                <c:pt idx="11" formatCode="#,##0">
                  <c:v>2525</c:v>
                </c:pt>
                <c:pt idx="12" formatCode="#,##0">
                  <c:v>2535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93-4138-AF5A-075DC40F1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741992"/>
        <c:axId val="668739368"/>
      </c:lineChart>
      <c:lineChart>
        <c:grouping val="standard"/>
        <c:varyColors val="0"/>
        <c:ser>
          <c:idx val="2"/>
          <c:order val="0"/>
          <c:tx>
            <c:strRef>
              <c:f>viestintä!$D$22</c:f>
              <c:strCache>
                <c:ptCount val="1"/>
                <c:pt idx="0">
                  <c:v>Työllisyysaste,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237079184447605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93-4138-AF5A-075DC40F1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viestintä!$A$23:$A$35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viestintä!$D$23:$D$35</c:f>
              <c:numCache>
                <c:formatCode>0.0</c:formatCode>
                <c:ptCount val="13"/>
                <c:pt idx="0">
                  <c:v>67.515384615384619</c:v>
                </c:pt>
                <c:pt idx="1">
                  <c:v>68.066666666666663</c:v>
                </c:pt>
                <c:pt idx="2">
                  <c:v>67.7</c:v>
                </c:pt>
                <c:pt idx="3">
                  <c:v>67.525000000000006</c:v>
                </c:pt>
                <c:pt idx="4">
                  <c:v>67.141666666666666</c:v>
                </c:pt>
                <c:pt idx="5">
                  <c:v>67.783333333333346</c:v>
                </c:pt>
                <c:pt idx="6">
                  <c:v>68.649999999999991</c:v>
                </c:pt>
                <c:pt idx="7">
                  <c:v>70.74166666666666</c:v>
                </c:pt>
                <c:pt idx="8">
                  <c:v>71.63333333333334</c:v>
                </c:pt>
                <c:pt idx="9">
                  <c:v>70.716666666666669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93-4138-AF5A-075DC40F1CB1}"/>
            </c:ext>
          </c:extLst>
        </c:ser>
        <c:ser>
          <c:idx val="3"/>
          <c:order val="1"/>
          <c:tx>
            <c:strRef>
              <c:f>viestintä!$E$22</c:f>
              <c:strCache>
                <c:ptCount val="1"/>
                <c:pt idx="0">
                  <c:v>TEM ennuste k21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93-4138-AF5A-075DC40F1CB1}"/>
                </c:ext>
              </c:extLst>
            </c:dLbl>
            <c:dLbl>
              <c:idx val="10"/>
              <c:layout>
                <c:manualLayout>
                  <c:x val="-6.666666666666666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93-4138-AF5A-075DC40F1CB1}"/>
                </c:ext>
              </c:extLst>
            </c:dLbl>
            <c:dLbl>
              <c:idx val="11"/>
              <c:layout>
                <c:manualLayout>
                  <c:x val="-5.833333333333343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93-4138-AF5A-075DC40F1CB1}"/>
                </c:ext>
              </c:extLst>
            </c:dLbl>
            <c:dLbl>
              <c:idx val="12"/>
              <c:layout>
                <c:manualLayout>
                  <c:x val="-4.7629208155523947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93-4138-AF5A-075DC40F1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viestintä!$A$23:$A$35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viestintä!$E$23:$E$35</c:f>
              <c:numCache>
                <c:formatCode>General</c:formatCode>
                <c:ptCount val="13"/>
                <c:pt idx="9" formatCode="0.0">
                  <c:v>70.716666666666669</c:v>
                </c:pt>
                <c:pt idx="10">
                  <c:v>71.2</c:v>
                </c:pt>
                <c:pt idx="11">
                  <c:v>71.8</c:v>
                </c:pt>
                <c:pt idx="12">
                  <c:v>72.2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593-4138-AF5A-075DC40F1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164152"/>
        <c:axId val="603163824"/>
      </c:lineChart>
      <c:catAx>
        <c:axId val="66874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8739368"/>
        <c:crosses val="autoZero"/>
        <c:auto val="1"/>
        <c:lblAlgn val="ctr"/>
        <c:lblOffset val="100"/>
        <c:noMultiLvlLbl val="0"/>
      </c:catAx>
      <c:valAx>
        <c:axId val="668739368"/>
        <c:scaling>
          <c:orientation val="minMax"/>
          <c:max val="26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1 000 hlöä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8741992"/>
        <c:crosses val="autoZero"/>
        <c:crossBetween val="between"/>
      </c:valAx>
      <c:valAx>
        <c:axId val="6031638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3164152"/>
        <c:crosses val="max"/>
        <c:crossBetween val="between"/>
      </c:valAx>
      <c:catAx>
        <c:axId val="603164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3163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35045903757056"/>
          <c:y val="0.14861548556430448"/>
          <c:w val="0.27320762536261917"/>
          <c:h val="0.49906532516768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'Kuvio 2.7'!$F$1</c:f>
              <c:strCache>
                <c:ptCount val="1"/>
                <c:pt idx="0">
                  <c:v>Työttömyysaste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1873041243297077E-2"/>
                  <c:y val="8.558391224616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7C-4E0C-8EAB-70CC615C7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'Kuvio 2.7'!$A$2:$A$14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2.7'!$F$2:$F$14</c:f>
              <c:numCache>
                <c:formatCode>0.0\ %</c:formatCode>
                <c:ptCount val="13"/>
                <c:pt idx="0">
                  <c:v>7.9769230769230759E-2</c:v>
                </c:pt>
                <c:pt idx="1">
                  <c:v>7.8083333333333338E-2</c:v>
                </c:pt>
                <c:pt idx="2">
                  <c:v>8.299999999999999E-2</c:v>
                </c:pt>
                <c:pt idx="3">
                  <c:v>8.7499999999999981E-2</c:v>
                </c:pt>
                <c:pt idx="4">
                  <c:v>9.4583333333333339E-2</c:v>
                </c:pt>
                <c:pt idx="5">
                  <c:v>8.9166666666666658E-2</c:v>
                </c:pt>
                <c:pt idx="6">
                  <c:v>8.7666666666666657E-2</c:v>
                </c:pt>
                <c:pt idx="7">
                  <c:v>7.4333333333333348E-2</c:v>
                </c:pt>
                <c:pt idx="8">
                  <c:v>6.7416666666666666E-2</c:v>
                </c:pt>
                <c:pt idx="9">
                  <c:v>7.7249999999999999E-2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7C-4E0C-8EAB-70CC615C7839}"/>
            </c:ext>
          </c:extLst>
        </c:ser>
        <c:ser>
          <c:idx val="1"/>
          <c:order val="1"/>
          <c:tx>
            <c:strRef>
              <c:f>'Kuvio 2.7'!$G$1</c:f>
              <c:strCache>
                <c:ptCount val="1"/>
                <c:pt idx="0">
                  <c:v>TEM ennuste k21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7C-4E0C-8EAB-70CC615C7839}"/>
                </c:ext>
              </c:extLst>
            </c:dLbl>
            <c:dLbl>
              <c:idx val="10"/>
              <c:layout>
                <c:manualLayout>
                  <c:x val="-6.0350186450431678E-2"/>
                  <c:y val="0.121434249345134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7C-4E0C-8EAB-70CC615C7839}"/>
                </c:ext>
              </c:extLst>
            </c:dLbl>
            <c:dLbl>
              <c:idx val="11"/>
              <c:layout>
                <c:manualLayout>
                  <c:x val="-4.9076675346467077E-2"/>
                  <c:y val="0.104985740226432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7C-4E0C-8EAB-70CC615C7839}"/>
                </c:ext>
              </c:extLst>
            </c:dLbl>
            <c:dLbl>
              <c:idx val="12"/>
              <c:layout>
                <c:manualLayout>
                  <c:x val="-4.5855672173905765E-2"/>
                  <c:y val="7.755003134988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C7C-4E0C-8EAB-70CC615C7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'Kuvio 2.7'!$A$2:$A$14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2.7'!$G$2:$G$14</c:f>
              <c:numCache>
                <c:formatCode>General</c:formatCode>
                <c:ptCount val="13"/>
                <c:pt idx="9" formatCode="0.0\ %">
                  <c:v>7.7249999999999999E-2</c:v>
                </c:pt>
                <c:pt idx="10" formatCode="0.0\ %">
                  <c:v>7.6999999999999999E-2</c:v>
                </c:pt>
                <c:pt idx="11" formatCode="0.0\ %">
                  <c:v>7.2999999999999995E-2</c:v>
                </c:pt>
                <c:pt idx="12" formatCode="0.0\ %">
                  <c:v>6.9000000000000006E-2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7C-4E0C-8EAB-70CC615C7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8468320"/>
        <c:axId val="648472912"/>
      </c:lineChart>
      <c:catAx>
        <c:axId val="64846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8472912"/>
        <c:crosses val="autoZero"/>
        <c:auto val="1"/>
        <c:lblAlgn val="ctr"/>
        <c:lblOffset val="100"/>
        <c:noMultiLvlLbl val="0"/>
      </c:catAx>
      <c:valAx>
        <c:axId val="6484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846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09096362954636E-2"/>
          <c:y val="7.0043777360850532E-2"/>
          <c:w val="0.68551527522988109"/>
          <c:h val="0.84597956409855224"/>
        </c:manualLayout>
      </c:layout>
      <c:lineChart>
        <c:grouping val="standard"/>
        <c:varyColors val="0"/>
        <c:ser>
          <c:idx val="0"/>
          <c:order val="0"/>
          <c:tx>
            <c:strRef>
              <c:f>'Kuvio 3.4'!$M$1</c:f>
              <c:strCache>
                <c:ptCount val="1"/>
                <c:pt idx="0">
                  <c:v>Työvoima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3.4'!$M$2:$M$14</c:f>
              <c:numCache>
                <c:formatCode>0</c:formatCode>
                <c:ptCount val="13"/>
                <c:pt idx="0">
                  <c:v>2650.4166666666665</c:v>
                </c:pt>
                <c:pt idx="1">
                  <c:v>2657.5833333333335</c:v>
                </c:pt>
                <c:pt idx="2">
                  <c:v>2646.8333333333335</c:v>
                </c:pt>
                <c:pt idx="3">
                  <c:v>2650.1666666666665</c:v>
                </c:pt>
                <c:pt idx="4">
                  <c:v>2651.9166666666665</c:v>
                </c:pt>
                <c:pt idx="5">
                  <c:v>2651.0833333333335</c:v>
                </c:pt>
                <c:pt idx="6">
                  <c:v>2672</c:v>
                </c:pt>
                <c:pt idx="7">
                  <c:v>2708.3333333333335</c:v>
                </c:pt>
                <c:pt idx="8">
                  <c:v>2716.6666666666665</c:v>
                </c:pt>
                <c:pt idx="9">
                  <c:v>2703.4166666666665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ED-4F98-BEEC-DEB680DCA06F}"/>
            </c:ext>
          </c:extLst>
        </c:ser>
        <c:ser>
          <c:idx val="1"/>
          <c:order val="1"/>
          <c:tx>
            <c:strRef>
              <c:f>'Kuvio 3.4'!$O$1</c:f>
              <c:strCache>
                <c:ptCount val="1"/>
                <c:pt idx="0">
                  <c:v>Ennuste Syksy 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3.4'!$O$2:$O$14</c:f>
              <c:numCache>
                <c:formatCode>General</c:formatCode>
                <c:ptCount val="13"/>
                <c:pt idx="4" formatCode="0">
                  <c:v>2651.9166666666665</c:v>
                </c:pt>
                <c:pt idx="5" formatCode="0">
                  <c:v>2657.0833333333335</c:v>
                </c:pt>
                <c:pt idx="6" formatCode="0">
                  <c:v>2666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ED-4F98-BEEC-DEB680DCA06F}"/>
            </c:ext>
          </c:extLst>
        </c:ser>
        <c:ser>
          <c:idx val="2"/>
          <c:order val="2"/>
          <c:tx>
            <c:strRef>
              <c:f>'Kuvio 3.4'!$P$1</c:f>
              <c:strCache>
                <c:ptCount val="1"/>
                <c:pt idx="0">
                  <c:v>Ennuste Kevät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3.4'!$P$2:$P$14</c:f>
              <c:numCache>
                <c:formatCode>General</c:formatCode>
                <c:ptCount val="13"/>
                <c:pt idx="5" formatCode="0">
                  <c:v>2651.0833333333335</c:v>
                </c:pt>
                <c:pt idx="6" formatCode="0">
                  <c:v>2654</c:v>
                </c:pt>
                <c:pt idx="7" formatCode="0">
                  <c:v>2657.3333333333335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ED-4F98-BEEC-DEB680DCA06F}"/>
            </c:ext>
          </c:extLst>
        </c:ser>
        <c:ser>
          <c:idx val="3"/>
          <c:order val="3"/>
          <c:tx>
            <c:strRef>
              <c:f>'Kuvio 3.4'!$Q$1</c:f>
              <c:strCache>
                <c:ptCount val="1"/>
                <c:pt idx="0">
                  <c:v>Ennuste Syksy 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3.4'!$Q$2:$Q$14</c:f>
              <c:numCache>
                <c:formatCode>General</c:formatCode>
                <c:ptCount val="13"/>
                <c:pt idx="5" formatCode="0">
                  <c:v>2651.0833333333335</c:v>
                </c:pt>
                <c:pt idx="6" formatCode="0">
                  <c:v>2659</c:v>
                </c:pt>
                <c:pt idx="7" formatCode="0">
                  <c:v>2666.3333333333335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ED-4F98-BEEC-DEB680DCA06F}"/>
            </c:ext>
          </c:extLst>
        </c:ser>
        <c:ser>
          <c:idx val="4"/>
          <c:order val="4"/>
          <c:tx>
            <c:strRef>
              <c:f>'Kuvio 3.4'!$R$1</c:f>
              <c:strCache>
                <c:ptCount val="1"/>
                <c:pt idx="0">
                  <c:v>Ennuste Kesä 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3.4'!$R$2:$R$14</c:f>
              <c:numCache>
                <c:formatCode>General</c:formatCode>
                <c:ptCount val="13"/>
                <c:pt idx="6" formatCode="0">
                  <c:v>2672</c:v>
                </c:pt>
                <c:pt idx="7" formatCode="0">
                  <c:v>2692.3333333333335</c:v>
                </c:pt>
                <c:pt idx="8" formatCode="0">
                  <c:v>2705.6666666666665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ED-4F98-BEEC-DEB680DCA06F}"/>
            </c:ext>
          </c:extLst>
        </c:ser>
        <c:ser>
          <c:idx val="5"/>
          <c:order val="5"/>
          <c:tx>
            <c:strRef>
              <c:f>'Kuvio 3.4'!$S$1</c:f>
              <c:strCache>
                <c:ptCount val="1"/>
                <c:pt idx="0">
                  <c:v>Ennuste Syksy 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3.4'!$S$2:$S$14</c:f>
              <c:numCache>
                <c:formatCode>General</c:formatCode>
                <c:ptCount val="13"/>
                <c:pt idx="6" formatCode="0">
                  <c:v>2672</c:v>
                </c:pt>
                <c:pt idx="7" formatCode="0">
                  <c:v>2707.3333333333335</c:v>
                </c:pt>
                <c:pt idx="8" formatCode="0">
                  <c:v>2721.6666666666665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ED-4F98-BEEC-DEB680DCA06F}"/>
            </c:ext>
          </c:extLst>
        </c:ser>
        <c:ser>
          <c:idx val="6"/>
          <c:order val="6"/>
          <c:tx>
            <c:strRef>
              <c:f>'Kuvio 3.4'!$T$1</c:f>
              <c:strCache>
                <c:ptCount val="1"/>
                <c:pt idx="0">
                  <c:v>Ennuste Kevät 2019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3.4'!$T$2:$T$14</c:f>
              <c:numCache>
                <c:formatCode>General</c:formatCode>
                <c:ptCount val="13"/>
                <c:pt idx="7" formatCode="0">
                  <c:v>2708.3333333333335</c:v>
                </c:pt>
                <c:pt idx="8" formatCode="0">
                  <c:v>2715.6666666666665</c:v>
                </c:pt>
                <c:pt idx="9" formatCode="0">
                  <c:v>2718.4166666666665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ED-4F98-BEEC-DEB680DCA06F}"/>
            </c:ext>
          </c:extLst>
        </c:ser>
        <c:ser>
          <c:idx val="7"/>
          <c:order val="7"/>
          <c:tx>
            <c:strRef>
              <c:f>'Kuvio 3.4'!$U$1</c:f>
              <c:strCache>
                <c:ptCount val="1"/>
                <c:pt idx="0">
                  <c:v>Ennuste Syksy 2019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3.4'!$U$2:$U$14</c:f>
              <c:numCache>
                <c:formatCode>General</c:formatCode>
                <c:ptCount val="13"/>
                <c:pt idx="7" formatCode="0">
                  <c:v>2708.3333333333335</c:v>
                </c:pt>
                <c:pt idx="8" formatCode="0">
                  <c:v>2712.6666666666665</c:v>
                </c:pt>
                <c:pt idx="9" formatCode="0">
                  <c:v>2716.4166666666665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6ED-4F98-BEEC-DEB680DCA06F}"/>
            </c:ext>
          </c:extLst>
        </c:ser>
        <c:ser>
          <c:idx val="8"/>
          <c:order val="8"/>
          <c:tx>
            <c:strRef>
              <c:f>'Kuvio 3.4'!$V$1</c:f>
              <c:strCache>
                <c:ptCount val="1"/>
                <c:pt idx="0">
                  <c:v>Ennuste Kevät 2020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3.4'!$V$2:$V$14</c:f>
              <c:numCache>
                <c:formatCode>General</c:formatCode>
                <c:ptCount val="13"/>
                <c:pt idx="8" formatCode="0">
                  <c:v>2716.6666666666665</c:v>
                </c:pt>
                <c:pt idx="9" formatCode="0">
                  <c:v>2678.4166666666665</c:v>
                </c:pt>
                <c:pt idx="10" formatCode="0">
                  <c:v>2666.9027777777778</c:v>
                </c:pt>
                <c:pt idx="11" formatCode="0">
                  <c:v>2708.9027777777778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6ED-4F98-BEEC-DEB680DCA06F}"/>
            </c:ext>
          </c:extLst>
        </c:ser>
        <c:ser>
          <c:idx val="9"/>
          <c:order val="9"/>
          <c:tx>
            <c:strRef>
              <c:f>'Kuvio 3.4'!$W$1</c:f>
              <c:strCache>
                <c:ptCount val="1"/>
                <c:pt idx="0">
                  <c:v>Ennuste Syksy 2020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3.4'!$W$2:$W$14</c:f>
              <c:numCache>
                <c:formatCode>General</c:formatCode>
                <c:ptCount val="13"/>
                <c:pt idx="8" formatCode="0">
                  <c:v>2716.6666666666665</c:v>
                </c:pt>
                <c:pt idx="9" formatCode="0">
                  <c:v>2697.4166666666665</c:v>
                </c:pt>
                <c:pt idx="10" formatCode="0">
                  <c:v>2687.9027777777778</c:v>
                </c:pt>
                <c:pt idx="11" formatCode="0">
                  <c:v>2692.9027777777778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6ED-4F98-BEEC-DEB680DCA06F}"/>
            </c:ext>
          </c:extLst>
        </c:ser>
        <c:ser>
          <c:idx val="10"/>
          <c:order val="10"/>
          <c:tx>
            <c:strRef>
              <c:f>'Kuvio 3.4'!$X$1</c:f>
              <c:strCache>
                <c:ptCount val="1"/>
                <c:pt idx="0">
                  <c:v>Ennuste kevät 2021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3.4'!$A$2:$A$14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  <c:pt idx="11">
                  <c:v>2022*</c:v>
                </c:pt>
                <c:pt idx="12">
                  <c:v>2023*</c:v>
                </c:pt>
              </c:strCache>
            </c:strRef>
          </c:cat>
          <c:val>
            <c:numRef>
              <c:f>'Kuvio 3.4'!$X$2:$X$14</c:f>
              <c:numCache>
                <c:formatCode>General</c:formatCode>
                <c:ptCount val="13"/>
                <c:pt idx="9" formatCode="0">
                  <c:v>2703.4166666666665</c:v>
                </c:pt>
                <c:pt idx="10" formatCode="0">
                  <c:v>2707.837277525</c:v>
                </c:pt>
                <c:pt idx="11" formatCode="0">
                  <c:v>2712.8862782999995</c:v>
                </c:pt>
                <c:pt idx="12" formatCode="0">
                  <c:v>2712.8829081600002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6ED-4F98-BEEC-DEB680DCA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2328472"/>
        <c:axId val="662327816"/>
      </c:lineChart>
      <c:catAx>
        <c:axId val="662328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2327816"/>
        <c:crosses val="autoZero"/>
        <c:auto val="1"/>
        <c:lblAlgn val="ctr"/>
        <c:lblOffset val="100"/>
        <c:noMultiLvlLbl val="0"/>
      </c:catAx>
      <c:valAx>
        <c:axId val="662327816"/>
        <c:scaling>
          <c:orientation val="minMax"/>
          <c:min val="2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tuhatta henkeä</a:t>
                </a:r>
              </a:p>
            </c:rich>
          </c:tx>
          <c:layout>
            <c:manualLayout>
              <c:xMode val="edge"/>
              <c:yMode val="edge"/>
              <c:x val="6.704761904761905E-2"/>
              <c:y val="2.569243572508408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232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Taul1!$C$3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Taul1!$B$4:$B$43</c:f>
              <c:numCache>
                <c:formatCode>mmm\-yy</c:formatCode>
                <c:ptCount val="4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</c:numCache>
            </c:numRef>
          </c:cat>
          <c:val>
            <c:numRef>
              <c:f>Taul1!$C$4:$C$43</c:f>
              <c:numCache>
                <c:formatCode>0</c:formatCode>
                <c:ptCount val="40"/>
                <c:pt idx="0">
                  <c:v>-822</c:v>
                </c:pt>
                <c:pt idx="1">
                  <c:v>-951</c:v>
                </c:pt>
                <c:pt idx="2">
                  <c:v>-1421</c:v>
                </c:pt>
                <c:pt idx="3">
                  <c:v>-805</c:v>
                </c:pt>
                <c:pt idx="4">
                  <c:v>-134</c:v>
                </c:pt>
                <c:pt idx="5">
                  <c:v>0</c:v>
                </c:pt>
                <c:pt idx="6">
                  <c:v>-281</c:v>
                </c:pt>
                <c:pt idx="7">
                  <c:v>103</c:v>
                </c:pt>
                <c:pt idx="8">
                  <c:v>-199</c:v>
                </c:pt>
                <c:pt idx="9">
                  <c:v>-552</c:v>
                </c:pt>
                <c:pt idx="10">
                  <c:v>-638</c:v>
                </c:pt>
                <c:pt idx="11">
                  <c:v>-1250</c:v>
                </c:pt>
                <c:pt idx="12">
                  <c:v>-1261</c:v>
                </c:pt>
                <c:pt idx="13">
                  <c:v>-1102</c:v>
                </c:pt>
                <c:pt idx="14">
                  <c:v>-1075</c:v>
                </c:pt>
                <c:pt idx="15">
                  <c:v>-646</c:v>
                </c:pt>
                <c:pt idx="16">
                  <c:v>-626</c:v>
                </c:pt>
                <c:pt idx="17">
                  <c:v>-287</c:v>
                </c:pt>
                <c:pt idx="18">
                  <c:v>-181</c:v>
                </c:pt>
                <c:pt idx="19">
                  <c:v>-94</c:v>
                </c:pt>
                <c:pt idx="20">
                  <c:v>-282</c:v>
                </c:pt>
                <c:pt idx="21">
                  <c:v>-899</c:v>
                </c:pt>
                <c:pt idx="22">
                  <c:v>-701</c:v>
                </c:pt>
                <c:pt idx="23">
                  <c:v>-1182</c:v>
                </c:pt>
                <c:pt idx="24">
                  <c:v>-782</c:v>
                </c:pt>
                <c:pt idx="25">
                  <c:v>-887</c:v>
                </c:pt>
                <c:pt idx="26">
                  <c:v>-984</c:v>
                </c:pt>
                <c:pt idx="27">
                  <c:v>-1108</c:v>
                </c:pt>
                <c:pt idx="28">
                  <c:v>-746</c:v>
                </c:pt>
                <c:pt idx="29">
                  <c:v>-498</c:v>
                </c:pt>
                <c:pt idx="30">
                  <c:v>-151</c:v>
                </c:pt>
                <c:pt idx="31">
                  <c:v>-174</c:v>
                </c:pt>
                <c:pt idx="32">
                  <c:v>-547</c:v>
                </c:pt>
                <c:pt idx="33">
                  <c:v>-739</c:v>
                </c:pt>
                <c:pt idx="34">
                  <c:v>-992</c:v>
                </c:pt>
                <c:pt idx="35">
                  <c:v>-883</c:v>
                </c:pt>
                <c:pt idx="36">
                  <c:v>-1050</c:v>
                </c:pt>
                <c:pt idx="37">
                  <c:v>-564</c:v>
                </c:pt>
                <c:pt idx="38">
                  <c:v>-323</c:v>
                </c:pt>
                <c:pt idx="39">
                  <c:v>-315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1-46D6-A17F-F3F50798AB74}"/>
            </c:ext>
          </c:extLst>
        </c:ser>
        <c:ser>
          <c:idx val="1"/>
          <c:order val="1"/>
          <c:tx>
            <c:strRef>
              <c:f>Taul1!$D$3</c:f>
              <c:strCache>
                <c:ptCount val="1"/>
                <c:pt idx="0">
                  <c:v>Nettomaahanmuutto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Taul1!$B$4:$B$43</c:f>
              <c:numCache>
                <c:formatCode>mmm\-yy</c:formatCode>
                <c:ptCount val="4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</c:numCache>
            </c:numRef>
          </c:cat>
          <c:val>
            <c:numRef>
              <c:f>Taul1!$D$4:$D$43</c:f>
              <c:numCache>
                <c:formatCode>0</c:formatCode>
                <c:ptCount val="40"/>
                <c:pt idx="0">
                  <c:v>1220</c:v>
                </c:pt>
                <c:pt idx="1">
                  <c:v>998</c:v>
                </c:pt>
                <c:pt idx="2">
                  <c:v>1128</c:v>
                </c:pt>
                <c:pt idx="3">
                  <c:v>1028</c:v>
                </c:pt>
                <c:pt idx="4">
                  <c:v>-543</c:v>
                </c:pt>
                <c:pt idx="5">
                  <c:v>1308</c:v>
                </c:pt>
                <c:pt idx="6">
                  <c:v>1692</c:v>
                </c:pt>
                <c:pt idx="7">
                  <c:v>1525</c:v>
                </c:pt>
                <c:pt idx="8">
                  <c:v>-339</c:v>
                </c:pt>
                <c:pt idx="9">
                  <c:v>1523</c:v>
                </c:pt>
                <c:pt idx="10">
                  <c:v>1528</c:v>
                </c:pt>
                <c:pt idx="11">
                  <c:v>897</c:v>
                </c:pt>
                <c:pt idx="12">
                  <c:v>1161</c:v>
                </c:pt>
                <c:pt idx="13">
                  <c:v>1103</c:v>
                </c:pt>
                <c:pt idx="14">
                  <c:v>1148</c:v>
                </c:pt>
                <c:pt idx="15">
                  <c:v>1028</c:v>
                </c:pt>
                <c:pt idx="16">
                  <c:v>1245</c:v>
                </c:pt>
                <c:pt idx="17">
                  <c:v>1730</c:v>
                </c:pt>
                <c:pt idx="18">
                  <c:v>1645</c:v>
                </c:pt>
                <c:pt idx="19">
                  <c:v>1656</c:v>
                </c:pt>
                <c:pt idx="20">
                  <c:v>1152</c:v>
                </c:pt>
                <c:pt idx="21">
                  <c:v>1430</c:v>
                </c:pt>
                <c:pt idx="22">
                  <c:v>1411</c:v>
                </c:pt>
                <c:pt idx="23">
                  <c:v>786</c:v>
                </c:pt>
                <c:pt idx="24">
                  <c:v>1753</c:v>
                </c:pt>
                <c:pt idx="25">
                  <c:v>1637</c:v>
                </c:pt>
                <c:pt idx="26">
                  <c:v>1701</c:v>
                </c:pt>
                <c:pt idx="27">
                  <c:v>1145</c:v>
                </c:pt>
                <c:pt idx="28">
                  <c:v>1084</c:v>
                </c:pt>
                <c:pt idx="29">
                  <c:v>1426</c:v>
                </c:pt>
                <c:pt idx="30">
                  <c:v>2086</c:v>
                </c:pt>
                <c:pt idx="31">
                  <c:v>1655</c:v>
                </c:pt>
                <c:pt idx="32">
                  <c:v>1558</c:v>
                </c:pt>
                <c:pt idx="33">
                  <c:v>2219</c:v>
                </c:pt>
                <c:pt idx="34">
                  <c:v>1642</c:v>
                </c:pt>
                <c:pt idx="35">
                  <c:v>1472</c:v>
                </c:pt>
                <c:pt idx="36">
                  <c:v>1793</c:v>
                </c:pt>
                <c:pt idx="37">
                  <c:v>1695</c:v>
                </c:pt>
                <c:pt idx="38">
                  <c:v>1915</c:v>
                </c:pt>
                <c:pt idx="39">
                  <c:v>1343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1-46D6-A17F-F3F50798A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6158168"/>
        <c:axId val="856165056"/>
      </c:lineChart>
      <c:dateAx>
        <c:axId val="856158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6165056"/>
        <c:crossesAt val="-2000"/>
        <c:auto val="1"/>
        <c:lblOffset val="100"/>
        <c:baseTimeUnit val="months"/>
      </c:dateAx>
      <c:valAx>
        <c:axId val="85616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615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71114396122486"/>
          <c:y val="7.9252123418109666E-2"/>
          <c:w val="0.56454803656789276"/>
          <c:h val="0.78041559218753609"/>
        </c:manualLayout>
      </c:layout>
      <c:lineChart>
        <c:grouping val="standard"/>
        <c:varyColors val="0"/>
        <c:ser>
          <c:idx val="0"/>
          <c:order val="0"/>
          <c:tx>
            <c:strRef>
              <c:f>'Kuvio 4.1'!$C$1</c:f>
              <c:strCache>
                <c:ptCount val="1"/>
                <c:pt idx="0">
                  <c:v>Työttömät työnhakijat (ml. lomautetut)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4.1'!$C$2:$C$69</c:f>
              <c:numCache>
                <c:formatCode>#,##0</c:formatCode>
                <c:ptCount val="68"/>
                <c:pt idx="0">
                  <c:v>231011</c:v>
                </c:pt>
                <c:pt idx="1">
                  <c:v>212636</c:v>
                </c:pt>
                <c:pt idx="2">
                  <c:v>214669</c:v>
                </c:pt>
                <c:pt idx="3">
                  <c:v>204686</c:v>
                </c:pt>
                <c:pt idx="4">
                  <c:v>207720</c:v>
                </c:pt>
                <c:pt idx="5">
                  <c:v>194411</c:v>
                </c:pt>
                <c:pt idx="6">
                  <c:v>200464</c:v>
                </c:pt>
                <c:pt idx="7">
                  <c:v>208971</c:v>
                </c:pt>
                <c:pt idx="8">
                  <c:v>247920</c:v>
                </c:pt>
                <c:pt idx="9">
                  <c:v>256155</c:v>
                </c:pt>
                <c:pt idx="10">
                  <c:v>274037</c:v>
                </c:pt>
                <c:pt idx="11">
                  <c:v>281108</c:v>
                </c:pt>
                <c:pt idx="12">
                  <c:v>284523</c:v>
                </c:pt>
                <c:pt idx="13">
                  <c:v>262962</c:v>
                </c:pt>
                <c:pt idx="14">
                  <c:v>260735</c:v>
                </c:pt>
                <c:pt idx="15">
                  <c:v>251030</c:v>
                </c:pt>
                <c:pt idx="16">
                  <c:v>257510</c:v>
                </c:pt>
                <c:pt idx="17">
                  <c:v>238937</c:v>
                </c:pt>
                <c:pt idx="18">
                  <c:v>241799</c:v>
                </c:pt>
                <c:pt idx="19">
                  <c:v>237257</c:v>
                </c:pt>
                <c:pt idx="20">
                  <c:v>252712</c:v>
                </c:pt>
                <c:pt idx="21">
                  <c:v>242531</c:v>
                </c:pt>
                <c:pt idx="22">
                  <c:v>254352</c:v>
                </c:pt>
                <c:pt idx="23">
                  <c:v>263006</c:v>
                </c:pt>
                <c:pt idx="24">
                  <c:v>290103</c:v>
                </c:pt>
                <c:pt idx="25">
                  <c:v>283394</c:v>
                </c:pt>
                <c:pt idx="26">
                  <c:v>297921</c:v>
                </c:pt>
                <c:pt idx="27">
                  <c:v>305128</c:v>
                </c:pt>
                <c:pt idx="28">
                  <c:v>322343</c:v>
                </c:pt>
                <c:pt idx="29">
                  <c:v>315587</c:v>
                </c:pt>
                <c:pt idx="30">
                  <c:v>328136</c:v>
                </c:pt>
                <c:pt idx="31">
                  <c:v>336548</c:v>
                </c:pt>
                <c:pt idx="32">
                  <c:v>353988</c:v>
                </c:pt>
                <c:pt idx="33">
                  <c:v>345694</c:v>
                </c:pt>
                <c:pt idx="34">
                  <c:v>355238</c:v>
                </c:pt>
                <c:pt idx="35">
                  <c:v>352569</c:v>
                </c:pt>
                <c:pt idx="36">
                  <c:v>360024</c:v>
                </c:pt>
                <c:pt idx="37">
                  <c:v>346390</c:v>
                </c:pt>
                <c:pt idx="38">
                  <c:v>350143</c:v>
                </c:pt>
                <c:pt idx="39">
                  <c:v>338511</c:v>
                </c:pt>
                <c:pt idx="40">
                  <c:v>330757</c:v>
                </c:pt>
                <c:pt idx="41">
                  <c:v>305302</c:v>
                </c:pt>
                <c:pt idx="42">
                  <c:v>297782</c:v>
                </c:pt>
                <c:pt idx="43">
                  <c:v>279783</c:v>
                </c:pt>
                <c:pt idx="44">
                  <c:v>275396</c:v>
                </c:pt>
                <c:pt idx="45">
                  <c:v>256321</c:v>
                </c:pt>
                <c:pt idx="46">
                  <c:v>253148</c:v>
                </c:pt>
                <c:pt idx="47">
                  <c:v>238669</c:v>
                </c:pt>
                <c:pt idx="48">
                  <c:v>245199</c:v>
                </c:pt>
                <c:pt idx="49">
                  <c:v>236783</c:v>
                </c:pt>
                <c:pt idx="50">
                  <c:v>242529</c:v>
                </c:pt>
                <c:pt idx="51">
                  <c:v>237003</c:v>
                </c:pt>
                <c:pt idx="52">
                  <c:v>269629</c:v>
                </c:pt>
                <c:pt idx="53">
                  <c:v>427538</c:v>
                </c:pt>
                <c:pt idx="54">
                  <c:v>344321</c:v>
                </c:pt>
                <c:pt idx="55">
                  <c:v>328202</c:v>
                </c:pt>
                <c:pt idx="56">
                  <c:v>330496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60-4536-A693-1820E778329B}"/>
            </c:ext>
          </c:extLst>
        </c:ser>
        <c:ser>
          <c:idx val="1"/>
          <c:order val="1"/>
          <c:tx>
            <c:strRef>
              <c:f>'Kuvio 4.1'!$D$1</c:f>
              <c:strCache>
                <c:ptCount val="1"/>
                <c:pt idx="0">
                  <c:v>Ennuste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4.1'!$D$2:$D$69</c:f>
              <c:numCache>
                <c:formatCode>General</c:formatCode>
                <c:ptCount val="68"/>
                <c:pt idx="56" formatCode="#,##0">
                  <c:v>330496</c:v>
                </c:pt>
                <c:pt idx="57" formatCode="#,##0">
                  <c:v>324444.16782762652</c:v>
                </c:pt>
                <c:pt idx="58" formatCode="#,##0">
                  <c:v>320208.78791261889</c:v>
                </c:pt>
                <c:pt idx="59" formatCode="#,##0">
                  <c:v>296667.50106126792</c:v>
                </c:pt>
                <c:pt idx="60" formatCode="#,##0">
                  <c:v>292546.80149268493</c:v>
                </c:pt>
                <c:pt idx="61" formatCode="#,##0">
                  <c:v>289126.21773913968</c:v>
                </c:pt>
                <c:pt idx="62" formatCode="#,##0">
                  <c:v>287038.27083330712</c:v>
                </c:pt>
                <c:pt idx="63" formatCode="#,##0">
                  <c:v>268642.05349991168</c:v>
                </c:pt>
                <c:pt idx="64" formatCode="#,##0">
                  <c:v>269570.34522491589</c:v>
                </c:pt>
                <c:pt idx="65" formatCode="#,##0">
                  <c:v>270204.0761654657</c:v>
                </c:pt>
                <c:pt idx="66" formatCode="#,##0">
                  <c:v>271094.18715677352</c:v>
                </c:pt>
                <c:pt idx="67" formatCode="#,##0">
                  <c:v>255439.34251253889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60-4536-A693-1820E778329B}"/>
            </c:ext>
          </c:extLst>
        </c:ser>
        <c:ser>
          <c:idx val="2"/>
          <c:order val="2"/>
          <c:tx>
            <c:strRef>
              <c:f>'Kuvio 4.1'!$E$1</c:f>
              <c:strCache>
                <c:ptCount val="1"/>
                <c:pt idx="0">
                  <c:v>Pitkäaikaistyöttömät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4.1'!$E$2:$E$69</c:f>
              <c:numCache>
                <c:formatCode>#,##0</c:formatCode>
                <c:ptCount val="68"/>
                <c:pt idx="0">
                  <c:v>55978</c:v>
                </c:pt>
                <c:pt idx="1">
                  <c:v>52529</c:v>
                </c:pt>
                <c:pt idx="2">
                  <c:v>50715</c:v>
                </c:pt>
                <c:pt idx="3">
                  <c:v>47416</c:v>
                </c:pt>
                <c:pt idx="4">
                  <c:v>46136</c:v>
                </c:pt>
                <c:pt idx="5">
                  <c:v>43554</c:v>
                </c:pt>
                <c:pt idx="6">
                  <c:v>42331</c:v>
                </c:pt>
                <c:pt idx="7">
                  <c:v>40454</c:v>
                </c:pt>
                <c:pt idx="8">
                  <c:v>39815</c:v>
                </c:pt>
                <c:pt idx="9">
                  <c:v>39388</c:v>
                </c:pt>
                <c:pt idx="10">
                  <c:v>41259</c:v>
                </c:pt>
                <c:pt idx="11">
                  <c:v>44851</c:v>
                </c:pt>
                <c:pt idx="12">
                  <c:v>50228</c:v>
                </c:pt>
                <c:pt idx="13">
                  <c:v>52756</c:v>
                </c:pt>
                <c:pt idx="14">
                  <c:v>56294</c:v>
                </c:pt>
                <c:pt idx="15">
                  <c:v>56906</c:v>
                </c:pt>
                <c:pt idx="16">
                  <c:v>58020</c:v>
                </c:pt>
                <c:pt idx="17">
                  <c:v>56884</c:v>
                </c:pt>
                <c:pt idx="18">
                  <c:v>57398</c:v>
                </c:pt>
                <c:pt idx="19">
                  <c:v>56379</c:v>
                </c:pt>
                <c:pt idx="20">
                  <c:v>58531</c:v>
                </c:pt>
                <c:pt idx="21">
                  <c:v>60439</c:v>
                </c:pt>
                <c:pt idx="22">
                  <c:v>61838</c:v>
                </c:pt>
                <c:pt idx="23">
                  <c:v>63862</c:v>
                </c:pt>
                <c:pt idx="24">
                  <c:v>67740</c:v>
                </c:pt>
                <c:pt idx="25">
                  <c:v>70741</c:v>
                </c:pt>
                <c:pt idx="26">
                  <c:v>76112</c:v>
                </c:pt>
                <c:pt idx="27">
                  <c:v>80152</c:v>
                </c:pt>
                <c:pt idx="28">
                  <c:v>86004</c:v>
                </c:pt>
                <c:pt idx="29">
                  <c:v>88178</c:v>
                </c:pt>
                <c:pt idx="30">
                  <c:v>92346</c:v>
                </c:pt>
                <c:pt idx="31">
                  <c:v>95489</c:v>
                </c:pt>
                <c:pt idx="32">
                  <c:v>102431</c:v>
                </c:pt>
                <c:pt idx="33">
                  <c:v>106645</c:v>
                </c:pt>
                <c:pt idx="34">
                  <c:v>112958</c:v>
                </c:pt>
                <c:pt idx="35">
                  <c:v>115219</c:v>
                </c:pt>
                <c:pt idx="36">
                  <c:v>121770</c:v>
                </c:pt>
                <c:pt idx="37">
                  <c:v>124325</c:v>
                </c:pt>
                <c:pt idx="38">
                  <c:v>126799</c:v>
                </c:pt>
                <c:pt idx="39">
                  <c:v>122054</c:v>
                </c:pt>
                <c:pt idx="40">
                  <c:v>117105</c:v>
                </c:pt>
                <c:pt idx="41">
                  <c:v>107193</c:v>
                </c:pt>
                <c:pt idx="42">
                  <c:v>102234</c:v>
                </c:pt>
                <c:pt idx="43">
                  <c:v>92666</c:v>
                </c:pt>
                <c:pt idx="44">
                  <c:v>86315</c:v>
                </c:pt>
                <c:pt idx="45">
                  <c:v>78318</c:v>
                </c:pt>
                <c:pt idx="46">
                  <c:v>73550</c:v>
                </c:pt>
                <c:pt idx="47">
                  <c:v>67139</c:v>
                </c:pt>
                <c:pt idx="48">
                  <c:v>64760</c:v>
                </c:pt>
                <c:pt idx="49">
                  <c:v>63090</c:v>
                </c:pt>
                <c:pt idx="50">
                  <c:v>63679</c:v>
                </c:pt>
                <c:pt idx="51">
                  <c:v>61790</c:v>
                </c:pt>
                <c:pt idx="52">
                  <c:v>63840</c:v>
                </c:pt>
                <c:pt idx="53">
                  <c:v>70772</c:v>
                </c:pt>
                <c:pt idx="54">
                  <c:v>79185</c:v>
                </c:pt>
                <c:pt idx="55">
                  <c:v>86387</c:v>
                </c:pt>
                <c:pt idx="56">
                  <c:v>97843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60-4536-A693-1820E778329B}"/>
            </c:ext>
          </c:extLst>
        </c:ser>
        <c:ser>
          <c:idx val="3"/>
          <c:order val="3"/>
          <c:tx>
            <c:strRef>
              <c:f>'Kuvio 4.1'!$F$1</c:f>
              <c:strCache>
                <c:ptCount val="1"/>
                <c:pt idx="0">
                  <c:v>Ennuste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4.1'!$F$2:$F$69</c:f>
              <c:numCache>
                <c:formatCode>General</c:formatCode>
                <c:ptCount val="68"/>
                <c:pt idx="56" formatCode="#,##0">
                  <c:v>97843</c:v>
                </c:pt>
                <c:pt idx="57" formatCode="#,##0">
                  <c:v>112377.14165207971</c:v>
                </c:pt>
                <c:pt idx="58" formatCode="#,##0">
                  <c:v>117671.82746237227</c:v>
                </c:pt>
                <c:pt idx="59" formatCode="#,##0">
                  <c:v>117969.17427668432</c:v>
                </c:pt>
                <c:pt idx="60" formatCode="#,##0">
                  <c:v>118767.69456829948</c:v>
                </c:pt>
                <c:pt idx="61" formatCode="#,##0">
                  <c:v>116494.02138235557</c:v>
                </c:pt>
                <c:pt idx="62" formatCode="#,##0">
                  <c:v>114258.28055017543</c:v>
                </c:pt>
                <c:pt idx="63" formatCode="#,##0">
                  <c:v>108562.5935405323</c:v>
                </c:pt>
                <c:pt idx="64" formatCode="#,##0">
                  <c:v>105401.98657152527</c:v>
                </c:pt>
                <c:pt idx="65" formatCode="#,##0">
                  <c:v>101259.56203422695</c:v>
                </c:pt>
                <c:pt idx="66" formatCode="#,##0">
                  <c:v>98736.850396864349</c:v>
                </c:pt>
                <c:pt idx="67" formatCode="#,##0">
                  <c:v>94162.021021364373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60-4536-A693-1820E778329B}"/>
            </c:ext>
          </c:extLst>
        </c:ser>
        <c:ser>
          <c:idx val="4"/>
          <c:order val="4"/>
          <c:tx>
            <c:strRef>
              <c:f>'Kuvio 4.1'!$G$1</c:f>
              <c:strCache>
                <c:ptCount val="1"/>
                <c:pt idx="0">
                  <c:v>Nuorisotyöttömät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4.1'!$G$2:$G$69</c:f>
              <c:numCache>
                <c:formatCode>#,##0</c:formatCode>
                <c:ptCount val="68"/>
                <c:pt idx="0">
                  <c:v>23879</c:v>
                </c:pt>
                <c:pt idx="1">
                  <c:v>22063</c:v>
                </c:pt>
                <c:pt idx="2">
                  <c:v>23904</c:v>
                </c:pt>
                <c:pt idx="3">
                  <c:v>20305</c:v>
                </c:pt>
                <c:pt idx="4">
                  <c:v>21384</c:v>
                </c:pt>
                <c:pt idx="5">
                  <c:v>20496</c:v>
                </c:pt>
                <c:pt idx="6">
                  <c:v>23548</c:v>
                </c:pt>
                <c:pt idx="7">
                  <c:v>24069</c:v>
                </c:pt>
                <c:pt idx="8">
                  <c:v>32387</c:v>
                </c:pt>
                <c:pt idx="9">
                  <c:v>35227</c:v>
                </c:pt>
                <c:pt idx="10">
                  <c:v>39874</c:v>
                </c:pt>
                <c:pt idx="11">
                  <c:v>37171</c:v>
                </c:pt>
                <c:pt idx="12">
                  <c:v>37458</c:v>
                </c:pt>
                <c:pt idx="13">
                  <c:v>35113</c:v>
                </c:pt>
                <c:pt idx="14">
                  <c:v>35500</c:v>
                </c:pt>
                <c:pt idx="15">
                  <c:v>30179</c:v>
                </c:pt>
                <c:pt idx="16">
                  <c:v>30965</c:v>
                </c:pt>
                <c:pt idx="17">
                  <c:v>29202</c:v>
                </c:pt>
                <c:pt idx="18">
                  <c:v>31605</c:v>
                </c:pt>
                <c:pt idx="19">
                  <c:v>28374</c:v>
                </c:pt>
                <c:pt idx="20">
                  <c:v>31575</c:v>
                </c:pt>
                <c:pt idx="21">
                  <c:v>30712</c:v>
                </c:pt>
                <c:pt idx="22">
                  <c:v>33930</c:v>
                </c:pt>
                <c:pt idx="23">
                  <c:v>32104</c:v>
                </c:pt>
                <c:pt idx="24">
                  <c:v>37991</c:v>
                </c:pt>
                <c:pt idx="25">
                  <c:v>37558</c:v>
                </c:pt>
                <c:pt idx="26">
                  <c:v>40914</c:v>
                </c:pt>
                <c:pt idx="27">
                  <c:v>38872</c:v>
                </c:pt>
                <c:pt idx="28">
                  <c:v>41079</c:v>
                </c:pt>
                <c:pt idx="29">
                  <c:v>41935</c:v>
                </c:pt>
                <c:pt idx="30">
                  <c:v>45844</c:v>
                </c:pt>
                <c:pt idx="31">
                  <c:v>44379</c:v>
                </c:pt>
                <c:pt idx="32">
                  <c:v>45946</c:v>
                </c:pt>
                <c:pt idx="33">
                  <c:v>46080</c:v>
                </c:pt>
                <c:pt idx="34">
                  <c:v>50114</c:v>
                </c:pt>
                <c:pt idx="35">
                  <c:v>46199</c:v>
                </c:pt>
                <c:pt idx="36">
                  <c:v>46381</c:v>
                </c:pt>
                <c:pt idx="37">
                  <c:v>46296</c:v>
                </c:pt>
                <c:pt idx="38">
                  <c:v>47762</c:v>
                </c:pt>
                <c:pt idx="39">
                  <c:v>43067</c:v>
                </c:pt>
                <c:pt idx="40">
                  <c:v>40939</c:v>
                </c:pt>
                <c:pt idx="41">
                  <c:v>39216</c:v>
                </c:pt>
                <c:pt idx="42">
                  <c:v>38551</c:v>
                </c:pt>
                <c:pt idx="43">
                  <c:v>34192</c:v>
                </c:pt>
                <c:pt idx="44">
                  <c:v>33661</c:v>
                </c:pt>
                <c:pt idx="45">
                  <c:v>33038</c:v>
                </c:pt>
                <c:pt idx="46">
                  <c:v>33249</c:v>
                </c:pt>
                <c:pt idx="47">
                  <c:v>29828</c:v>
                </c:pt>
                <c:pt idx="48">
                  <c:v>30634</c:v>
                </c:pt>
                <c:pt idx="49">
                  <c:v>30778</c:v>
                </c:pt>
                <c:pt idx="50">
                  <c:v>31413</c:v>
                </c:pt>
                <c:pt idx="51">
                  <c:v>28720</c:v>
                </c:pt>
                <c:pt idx="52">
                  <c:v>33877</c:v>
                </c:pt>
                <c:pt idx="53">
                  <c:v>57179</c:v>
                </c:pt>
                <c:pt idx="54">
                  <c:v>44723</c:v>
                </c:pt>
                <c:pt idx="55">
                  <c:v>38692</c:v>
                </c:pt>
                <c:pt idx="56">
                  <c:v>39888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60-4536-A693-1820E778329B}"/>
            </c:ext>
          </c:extLst>
        </c:ser>
        <c:ser>
          <c:idx val="5"/>
          <c:order val="5"/>
          <c:tx>
            <c:strRef>
              <c:f>'Kuvio 4.1'!$H$1</c:f>
              <c:strCache>
                <c:ptCount val="1"/>
                <c:pt idx="0">
                  <c:v>Ennuste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4.1'!$B$2:$B$69</c:f>
              <c:strCache>
                <c:ptCount val="66"/>
                <c:pt idx="1">
                  <c:v>2007</c:v>
                </c:pt>
                <c:pt idx="5">
                  <c:v>2008</c:v>
                </c:pt>
                <c:pt idx="9">
                  <c:v>2009</c:v>
                </c:pt>
                <c:pt idx="13">
                  <c:v>2010</c:v>
                </c:pt>
                <c:pt idx="17">
                  <c:v>2011</c:v>
                </c:pt>
                <c:pt idx="21">
                  <c:v>2012</c:v>
                </c:pt>
                <c:pt idx="25">
                  <c:v>2013</c:v>
                </c:pt>
                <c:pt idx="29">
                  <c:v>2014</c:v>
                </c:pt>
                <c:pt idx="33">
                  <c:v>2015</c:v>
                </c:pt>
                <c:pt idx="37">
                  <c:v>2016</c:v>
                </c:pt>
                <c:pt idx="41">
                  <c:v>2017</c:v>
                </c:pt>
                <c:pt idx="45">
                  <c:v>2018</c:v>
                </c:pt>
                <c:pt idx="49">
                  <c:v>2019</c:v>
                </c:pt>
                <c:pt idx="53">
                  <c:v>2020</c:v>
                </c:pt>
                <c:pt idx="57">
                  <c:v>2021*</c:v>
                </c:pt>
                <c:pt idx="61">
                  <c:v>2022*</c:v>
                </c:pt>
                <c:pt idx="65">
                  <c:v>2023*</c:v>
                </c:pt>
              </c:strCache>
            </c:strRef>
          </c:cat>
          <c:val>
            <c:numRef>
              <c:f>'Kuvio 4.1'!$H$2:$H$69</c:f>
              <c:numCache>
                <c:formatCode>General</c:formatCode>
                <c:ptCount val="68"/>
                <c:pt idx="56" formatCode="#,##0">
                  <c:v>39888</c:v>
                </c:pt>
                <c:pt idx="57" formatCode="#,##0">
                  <c:v>41144.68418188754</c:v>
                </c:pt>
                <c:pt idx="58" formatCode="#,##0">
                  <c:v>39999.247646363183</c:v>
                </c:pt>
                <c:pt idx="59" formatCode="#,##0">
                  <c:v>34081.933793986878</c:v>
                </c:pt>
                <c:pt idx="60" formatCode="#,##0">
                  <c:v>33864.932915046404</c:v>
                </c:pt>
                <c:pt idx="61" formatCode="#,##0">
                  <c:v>34807.874274147107</c:v>
                </c:pt>
                <c:pt idx="62" formatCode="#,##0">
                  <c:v>34486.664238003592</c:v>
                </c:pt>
                <c:pt idx="63" formatCode="#,##0">
                  <c:v>29536.637293087733</c:v>
                </c:pt>
                <c:pt idx="64" formatCode="#,##0">
                  <c:v>29995.041236769324</c:v>
                </c:pt>
                <c:pt idx="65" formatCode="#,##0">
                  <c:v>31428.684344218087</c:v>
                </c:pt>
                <c:pt idx="66" formatCode="#,##0">
                  <c:v>31530.93883086729</c:v>
                </c:pt>
                <c:pt idx="67" formatCode="#,##0">
                  <c:v>27109.830747045005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60-4536-A693-1820E7783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788136"/>
        <c:axId val="809786824"/>
      </c:lineChart>
      <c:catAx>
        <c:axId val="80978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9786824"/>
        <c:crosses val="autoZero"/>
        <c:auto val="1"/>
        <c:lblAlgn val="ctr"/>
        <c:lblOffset val="100"/>
        <c:tickMarkSkip val="4"/>
        <c:noMultiLvlLbl val="0"/>
      </c:catAx>
      <c:valAx>
        <c:axId val="80978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978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F4D-3B18-764E-B32A-00C1D3093C4E}" type="datetimeFigureOut">
              <a:rPr lang="fi-FI" smtClean="0"/>
              <a:t>1.6.2021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B73F-CFB5-9D4F-9E0D-F2C3CD4A0C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51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61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27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77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59774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76073"/>
            <a:ext cx="6858000" cy="67529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7" name="Picture 6" descr="Työ- ja elinkeinoministeriö&#10;Arbets- och näringsministeri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02" y="3928500"/>
            <a:ext cx="1596951" cy="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63843" y="591312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3" y="579120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</p:spTree>
    <p:extLst>
      <p:ext uri="{BB962C8B-B14F-4D97-AF65-F5344CB8AC3E}">
        <p14:creationId xmlns:p14="http://schemas.microsoft.com/office/powerpoint/2010/main" val="209139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73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1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9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52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6" y="446728"/>
            <a:ext cx="2834250" cy="425454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6932" y="1134665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780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203017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7886700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3868340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3868340" cy="276441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144398"/>
            <a:ext cx="3887391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608661"/>
            <a:ext cx="3887391" cy="287126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8301-0B2F-DD49-84BB-AA91E35A26A2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7885508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7885508" cy="276441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DFD-2799-7041-80D0-99A07D09A2CA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354" y="-900"/>
            <a:ext cx="9144000" cy="51444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4222" y="1225549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830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-2710" y="0"/>
            <a:ext cx="9144000" cy="51444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4222" y="1225549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8411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9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2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9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97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83500"/>
            <a:ext cx="9144000" cy="360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886700" cy="74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4398"/>
            <a:ext cx="7886700" cy="333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886212"/>
            <a:ext cx="3080611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Työ- ja elinkeinoministeriö </a:t>
            </a:r>
            <a:r>
              <a:rPr lang="bg-BG" dirty="0"/>
              <a:t>•</a:t>
            </a:r>
            <a:r>
              <a:rPr lang="fi-FI" dirty="0"/>
              <a:t> </a:t>
            </a:r>
            <a:r>
              <a:rPr lang="fi-FI" dirty="0" err="1"/>
              <a:t>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53" y="4886212"/>
            <a:ext cx="703447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3F2DB349-D844-F140-BD48-943C54C28848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152" y="4886212"/>
            <a:ext cx="538239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6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77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0" r:id="rId12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Lyhyen</a:t>
            </a:r>
            <a:r>
              <a:rPr lang="en-GB" dirty="0" smtClean="0"/>
              <a:t> </a:t>
            </a:r>
            <a:r>
              <a:rPr lang="en-GB" dirty="0" err="1" smtClean="0"/>
              <a:t>aikavälin</a:t>
            </a:r>
            <a:r>
              <a:rPr lang="en-GB" dirty="0" smtClean="0"/>
              <a:t> </a:t>
            </a:r>
            <a:r>
              <a:rPr lang="en-GB" dirty="0" err="1" smtClean="0"/>
              <a:t>työmarkkinaennuste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err="1" smtClean="0"/>
              <a:t>kevät</a:t>
            </a:r>
            <a:r>
              <a:rPr lang="en-GB" dirty="0" smtClean="0"/>
              <a:t> 2021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2.6.2021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10</a:t>
            </a:fld>
            <a:endParaRPr lang="fi-FI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17638"/>
              </p:ext>
            </p:extLst>
          </p:nvPr>
        </p:nvGraphicFramePr>
        <p:xfrm>
          <a:off x="685774" y="1388344"/>
          <a:ext cx="7088768" cy="30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537">
                  <a:extLst>
                    <a:ext uri="{9D8B030D-6E8A-4147-A177-3AD203B41FA5}">
                      <a16:colId xmlns:a16="http://schemas.microsoft.com/office/drawing/2014/main" val="3493193099"/>
                    </a:ext>
                  </a:extLst>
                </a:gridCol>
                <a:gridCol w="1194546">
                  <a:extLst>
                    <a:ext uri="{9D8B030D-6E8A-4147-A177-3AD203B41FA5}">
                      <a16:colId xmlns:a16="http://schemas.microsoft.com/office/drawing/2014/main" val="3838171598"/>
                    </a:ext>
                  </a:extLst>
                </a:gridCol>
                <a:gridCol w="1290756">
                  <a:extLst>
                    <a:ext uri="{9D8B030D-6E8A-4147-A177-3AD203B41FA5}">
                      <a16:colId xmlns:a16="http://schemas.microsoft.com/office/drawing/2014/main" val="1923296177"/>
                    </a:ext>
                  </a:extLst>
                </a:gridCol>
                <a:gridCol w="1155292">
                  <a:extLst>
                    <a:ext uri="{9D8B030D-6E8A-4147-A177-3AD203B41FA5}">
                      <a16:colId xmlns:a16="http://schemas.microsoft.com/office/drawing/2014/main" val="4156696763"/>
                    </a:ext>
                  </a:extLst>
                </a:gridCol>
                <a:gridCol w="1109881">
                  <a:extLst>
                    <a:ext uri="{9D8B030D-6E8A-4147-A177-3AD203B41FA5}">
                      <a16:colId xmlns:a16="http://schemas.microsoft.com/office/drawing/2014/main" val="3432428429"/>
                    </a:ext>
                  </a:extLst>
                </a:gridCol>
                <a:gridCol w="1290756">
                  <a:extLst>
                    <a:ext uri="{9D8B030D-6E8A-4147-A177-3AD203B41FA5}">
                      <a16:colId xmlns:a16="http://schemas.microsoft.com/office/drawing/2014/main" val="906147456"/>
                    </a:ext>
                  </a:extLst>
                </a:gridCol>
              </a:tblGrid>
              <a:tr h="343840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 dirty="0">
                          <a:effectLst/>
                        </a:rPr>
                        <a:t>Työvoiman määrä 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769500"/>
                  </a:ext>
                </a:extLst>
              </a:tr>
              <a:tr h="3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15–24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25–54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55–64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65–74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dirty="0">
                          <a:effectLst/>
                        </a:rPr>
                        <a:t>15–74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16793"/>
                  </a:ext>
                </a:extLst>
              </a:tr>
              <a:tr h="3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>
                          <a:effectLst/>
                        </a:rPr>
                        <a:t>2021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304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dirty="0">
                          <a:effectLst/>
                        </a:rPr>
                        <a:t>1 807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527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79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2718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539782"/>
                  </a:ext>
                </a:extLst>
              </a:tr>
              <a:tr h="3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>
                          <a:effectLst/>
                        </a:rPr>
                        <a:t>2022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305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1 805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531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81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2722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841113"/>
                  </a:ext>
                </a:extLst>
              </a:tr>
              <a:tr h="3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>
                          <a:effectLst/>
                        </a:rPr>
                        <a:t>2023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307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1 797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537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81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2723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090775"/>
                  </a:ext>
                </a:extLst>
              </a:tr>
              <a:tr h="34384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 dirty="0">
                          <a:effectLst/>
                        </a:rPr>
                        <a:t>Työvoimaosuus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just" defTabSz="68576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endParaRPr lang="fi-FI" sz="1050" b="1" kern="1200" cap="all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just" defTabSz="68576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endParaRPr lang="fi-FI" sz="1050" b="1" kern="1200" cap="all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just" defTabSz="68576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endParaRPr lang="fi-FI" sz="1050" b="1" kern="1200" cap="all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just" defTabSz="68576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endParaRPr lang="fi-FI" sz="1050" b="1" kern="1200" cap="all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010294"/>
                  </a:ext>
                </a:extLst>
              </a:tr>
              <a:tr h="3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>
                          <a:effectLst/>
                        </a:rPr>
                        <a:t>2021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50,0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86,7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72,7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dirty="0">
                          <a:effectLst/>
                        </a:rPr>
                        <a:t>11,2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dirty="0">
                          <a:effectLst/>
                        </a:rPr>
                        <a:t>65,9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850841"/>
                  </a:ext>
                </a:extLst>
              </a:tr>
              <a:tr h="3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>
                          <a:effectLst/>
                        </a:rPr>
                        <a:t>2022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50,2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86,8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73,7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11,6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66,2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743910"/>
                  </a:ext>
                </a:extLst>
              </a:tr>
              <a:tr h="3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cap="all">
                          <a:effectLst/>
                        </a:rPr>
                        <a:t>2023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50,5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86,7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74,8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>
                          <a:effectLst/>
                        </a:rPr>
                        <a:t>11,6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</a:tabLst>
                      </a:pPr>
                      <a:r>
                        <a:rPr lang="fi-FI" sz="1050" dirty="0">
                          <a:effectLst/>
                        </a:rPr>
                        <a:t>66,4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915418"/>
                  </a:ext>
                </a:extLst>
              </a:tr>
            </a:tbl>
          </a:graphicData>
        </a:graphic>
      </p:graphicFrame>
      <p:sp>
        <p:nvSpPr>
          <p:cNvPr id="8" name="Otsikko 1"/>
          <p:cNvSpPr txBox="1">
            <a:spLocks/>
          </p:cNvSpPr>
          <p:nvPr/>
        </p:nvSpPr>
        <p:spPr>
          <a:xfrm>
            <a:off x="628650" y="397462"/>
            <a:ext cx="7203017" cy="7469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 smtClean="0"/>
              <a:t>Työvoiman määrän ja työvoimaosuuksien ennusteet </a:t>
            </a:r>
          </a:p>
          <a:p>
            <a:r>
              <a:rPr lang="fi-FI" sz="1800" dirty="0" smtClean="0"/>
              <a:t>vuosille 2021-2023 ikäryhmittäin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099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11</a:t>
            </a:fld>
            <a:endParaRPr lang="fi-FI"/>
          </a:p>
        </p:txBody>
      </p:sp>
      <p:graphicFrame>
        <p:nvGraphicFramePr>
          <p:cNvPr id="8" name="Kaavio 7" descr="Kuvion tarkempi sisältö on selitetty tekstissä."/>
          <p:cNvGraphicFramePr/>
          <p:nvPr>
            <p:extLst>
              <p:ext uri="{D42A27DB-BD31-4B8C-83A1-F6EECF244321}">
                <p14:modId xmlns:p14="http://schemas.microsoft.com/office/powerpoint/2010/main" val="848993041"/>
              </p:ext>
            </p:extLst>
          </p:nvPr>
        </p:nvGraphicFramePr>
        <p:xfrm>
          <a:off x="572379" y="834683"/>
          <a:ext cx="8065476" cy="390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tsikko 1"/>
          <p:cNvSpPr txBox="1">
            <a:spLocks/>
          </p:cNvSpPr>
          <p:nvPr/>
        </p:nvSpPr>
        <p:spPr>
          <a:xfrm>
            <a:off x="628650" y="397462"/>
            <a:ext cx="7203017" cy="7469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 smtClean="0"/>
              <a:t>Työvoima määrän ennusteet, syksy 2016 – kevät 2021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7531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50915860"/>
              </p:ext>
            </p:extLst>
          </p:nvPr>
        </p:nvGraphicFramePr>
        <p:xfrm>
          <a:off x="579549" y="1142364"/>
          <a:ext cx="7611414" cy="352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tsikko 1"/>
          <p:cNvSpPr txBox="1">
            <a:spLocks/>
          </p:cNvSpPr>
          <p:nvPr/>
        </p:nvSpPr>
        <p:spPr>
          <a:xfrm>
            <a:off x="628650" y="397462"/>
            <a:ext cx="7203017" cy="7469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 smtClean="0"/>
              <a:t>Luonnollinen väestönlisäys ja nettomaahanmuutto 1/18 – 4/21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7927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Työttömyyden rakenne</a:t>
            </a:r>
          </a:p>
          <a:p>
            <a:r>
              <a:rPr lang="fi-FI" sz="2800" dirty="0" smtClean="0"/>
              <a:t>Juho Peltonen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691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1800" dirty="0" smtClean="0"/>
              <a:t>Työttömien </a:t>
            </a:r>
            <a:r>
              <a:rPr lang="fi-FI" sz="1800" dirty="0"/>
              <a:t>työnhakijoiden ja nuorisotyöttömien määrän ennustetaan </a:t>
            </a:r>
            <a:r>
              <a:rPr lang="fi-FI" sz="1800" dirty="0" smtClean="0"/>
              <a:t>laskevan — pitkäaikaistyöttömyys saavuttaa huipputasonsa vuoden 2022 alussa</a:t>
            </a:r>
            <a:endParaRPr lang="fi-FI" sz="18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260628"/>
              </p:ext>
            </p:extLst>
          </p:nvPr>
        </p:nvGraphicFramePr>
        <p:xfrm>
          <a:off x="628650" y="1144588"/>
          <a:ext cx="788670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1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1800" dirty="0"/>
              <a:t>T</a:t>
            </a:r>
            <a:r>
              <a:rPr lang="fi-FI" sz="1800" dirty="0" smtClean="0"/>
              <a:t>yöttömiä työnhakijoita (ml. lomautetut) keskimäärin </a:t>
            </a:r>
            <a:r>
              <a:rPr lang="fi-FI" sz="1800" dirty="0"/>
              <a:t>318 </a:t>
            </a:r>
            <a:r>
              <a:rPr lang="fi-FI" sz="1800" dirty="0" smtClean="0"/>
              <a:t>000 vuonna 2021, 284 000 vuonna 2022 ja 267 000 vuonna 2023</a:t>
            </a:r>
            <a:endParaRPr lang="fi-FI" sz="180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433833"/>
              </p:ext>
            </p:extLst>
          </p:nvPr>
        </p:nvGraphicFramePr>
        <p:xfrm>
          <a:off x="628650" y="1144588"/>
          <a:ext cx="7886700" cy="358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Pitkäaikaistyöttömiä </a:t>
            </a:r>
            <a:r>
              <a:rPr lang="fi-FI" sz="2000" dirty="0" smtClean="0"/>
              <a:t>keskimäärin </a:t>
            </a:r>
            <a:r>
              <a:rPr lang="fi-FI" sz="2000" dirty="0"/>
              <a:t>111 000 vuonna 2021,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115</a:t>
            </a:r>
            <a:r>
              <a:rPr lang="fi-FI" sz="2000" dirty="0"/>
              <a:t> 000 vuonna 2022 ja 100 000 vuonna </a:t>
            </a:r>
            <a:r>
              <a:rPr lang="fi-FI" sz="2000" dirty="0" smtClean="0"/>
              <a:t>2023</a:t>
            </a:r>
            <a:endParaRPr lang="fi-FI" sz="20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05232"/>
              </p:ext>
            </p:extLst>
          </p:nvPr>
        </p:nvGraphicFramePr>
        <p:xfrm>
          <a:off x="628650" y="1144588"/>
          <a:ext cx="788670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4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Nuorisotyöttömiä </a:t>
            </a:r>
            <a:r>
              <a:rPr lang="fi-FI" sz="2000" dirty="0" smtClean="0"/>
              <a:t>keskimäärin </a:t>
            </a:r>
            <a:r>
              <a:rPr lang="fi-FI" sz="2000" dirty="0"/>
              <a:t>39 000 vuonna 2021,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33</a:t>
            </a:r>
            <a:r>
              <a:rPr lang="fi-FI" sz="2000" dirty="0"/>
              <a:t> 000 vuonna 2022 ja 30 000 vuonna </a:t>
            </a:r>
            <a:r>
              <a:rPr lang="fi-FI" sz="2000" dirty="0" smtClean="0"/>
              <a:t>2023</a:t>
            </a:r>
            <a:endParaRPr lang="fi-FI" sz="20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208142"/>
              </p:ext>
            </p:extLst>
          </p:nvPr>
        </p:nvGraphicFramePr>
        <p:xfrm>
          <a:off x="628650" y="1144588"/>
          <a:ext cx="788670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7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Yhteenveto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0" y="4886325"/>
            <a:ext cx="3081338" cy="153988"/>
          </a:xfrm>
        </p:spPr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8439150" y="4886325"/>
            <a:ext cx="704850" cy="153988"/>
          </a:xfrm>
        </p:spPr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05838" y="4886325"/>
            <a:ext cx="538162" cy="153988"/>
          </a:xfrm>
        </p:spPr>
        <p:txBody>
          <a:bodyPr/>
          <a:lstStyle/>
          <a:p>
            <a:fld id="{3065C9E5-8AC3-DF4B-BA99-CB03B9370A98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2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Työllisyys palautuu rekisterityöttömyyttä nopeammin?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771004"/>
              </p:ext>
            </p:extLst>
          </p:nvPr>
        </p:nvGraphicFramePr>
        <p:xfrm>
          <a:off x="628650" y="1480082"/>
          <a:ext cx="7169107" cy="33152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13358">
                  <a:extLst>
                    <a:ext uri="{9D8B030D-6E8A-4147-A177-3AD203B41FA5}">
                      <a16:colId xmlns:a16="http://schemas.microsoft.com/office/drawing/2014/main" val="445043328"/>
                    </a:ext>
                  </a:extLst>
                </a:gridCol>
                <a:gridCol w="498007">
                  <a:extLst>
                    <a:ext uri="{9D8B030D-6E8A-4147-A177-3AD203B41FA5}">
                      <a16:colId xmlns:a16="http://schemas.microsoft.com/office/drawing/2014/main" val="2060247901"/>
                    </a:ext>
                  </a:extLst>
                </a:gridCol>
                <a:gridCol w="520581">
                  <a:extLst>
                    <a:ext uri="{9D8B030D-6E8A-4147-A177-3AD203B41FA5}">
                      <a16:colId xmlns:a16="http://schemas.microsoft.com/office/drawing/2014/main" val="883918072"/>
                    </a:ext>
                  </a:extLst>
                </a:gridCol>
                <a:gridCol w="501427">
                  <a:extLst>
                    <a:ext uri="{9D8B030D-6E8A-4147-A177-3AD203B41FA5}">
                      <a16:colId xmlns:a16="http://schemas.microsoft.com/office/drawing/2014/main" val="3286351520"/>
                    </a:ext>
                  </a:extLst>
                </a:gridCol>
                <a:gridCol w="572571">
                  <a:extLst>
                    <a:ext uri="{9D8B030D-6E8A-4147-A177-3AD203B41FA5}">
                      <a16:colId xmlns:a16="http://schemas.microsoft.com/office/drawing/2014/main" val="2501085351"/>
                    </a:ext>
                  </a:extLst>
                </a:gridCol>
                <a:gridCol w="478853">
                  <a:extLst>
                    <a:ext uri="{9D8B030D-6E8A-4147-A177-3AD203B41FA5}">
                      <a16:colId xmlns:a16="http://schemas.microsoft.com/office/drawing/2014/main" val="1281046420"/>
                    </a:ext>
                  </a:extLst>
                </a:gridCol>
                <a:gridCol w="742221">
                  <a:extLst>
                    <a:ext uri="{9D8B030D-6E8A-4147-A177-3AD203B41FA5}">
                      <a16:colId xmlns:a16="http://schemas.microsoft.com/office/drawing/2014/main" val="1914889481"/>
                    </a:ext>
                  </a:extLst>
                </a:gridCol>
                <a:gridCol w="649187">
                  <a:extLst>
                    <a:ext uri="{9D8B030D-6E8A-4147-A177-3AD203B41FA5}">
                      <a16:colId xmlns:a16="http://schemas.microsoft.com/office/drawing/2014/main" val="1026254717"/>
                    </a:ext>
                  </a:extLst>
                </a:gridCol>
                <a:gridCol w="646451">
                  <a:extLst>
                    <a:ext uri="{9D8B030D-6E8A-4147-A177-3AD203B41FA5}">
                      <a16:colId xmlns:a16="http://schemas.microsoft.com/office/drawing/2014/main" val="500201054"/>
                    </a:ext>
                  </a:extLst>
                </a:gridCol>
                <a:gridCol w="646451">
                  <a:extLst>
                    <a:ext uri="{9D8B030D-6E8A-4147-A177-3AD203B41FA5}">
                      <a16:colId xmlns:a16="http://schemas.microsoft.com/office/drawing/2014/main" val="701348339"/>
                    </a:ext>
                  </a:extLst>
                </a:gridCol>
              </a:tblGrid>
              <a:tr h="11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Ennuste 2021–2023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b="0" dirty="0">
                          <a:effectLst/>
                        </a:rPr>
                        <a:t>Muutos</a:t>
                      </a:r>
                      <a:endParaRPr lang="fi-FI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Muutos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Muutos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Muutos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3577798957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2019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2020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b="1" dirty="0">
                          <a:effectLst/>
                        </a:rPr>
                        <a:t>2021</a:t>
                      </a:r>
                      <a:endParaRPr lang="fi-FI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b="1" dirty="0">
                          <a:effectLst/>
                        </a:rPr>
                        <a:t>2022</a:t>
                      </a:r>
                      <a:endParaRPr lang="fi-FI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b="1" dirty="0">
                          <a:effectLst/>
                        </a:rPr>
                        <a:t>2023</a:t>
                      </a:r>
                      <a:endParaRPr lang="fi-FI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dirty="0">
                          <a:effectLst/>
                        </a:rPr>
                        <a:t>2019–20</a:t>
                      </a:r>
                      <a:endParaRPr lang="fi-FI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b="1" dirty="0">
                          <a:effectLst/>
                        </a:rPr>
                        <a:t>2020–21</a:t>
                      </a:r>
                      <a:endParaRPr lang="fi-FI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b="1" dirty="0">
                          <a:effectLst/>
                        </a:rPr>
                        <a:t>2021–22</a:t>
                      </a:r>
                      <a:endParaRPr lang="fi-FI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b="1" dirty="0">
                          <a:effectLst/>
                        </a:rPr>
                        <a:t>2022–23</a:t>
                      </a:r>
                      <a:endParaRPr lang="fi-FI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1191306189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Työikäinen väestö 15–74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4 128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4 133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dirty="0">
                          <a:effectLst/>
                        </a:rPr>
                        <a:t>4 125</a:t>
                      </a:r>
                      <a:endParaRPr lang="fi-FI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4 112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4 101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-12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-12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1896653326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Työikäinen väestö 15–64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3 428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3 421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3 416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3 409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3 405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4109931711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2466120017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Työvoima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2 717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2 703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2 718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2 722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2 723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-14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3376103517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Työlliset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2 533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2 494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2 509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2 525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2 535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-39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16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3751891218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2340660234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Työvoimaosuus, % (15–74-v.)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65,8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65,4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65,9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66,2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66,4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-0,4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0,5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0,3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0,2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2311945466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Työllisyysaste, % (15–64-v.)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71,6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70,7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71,2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71,8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 dirty="0">
                          <a:effectLst/>
                        </a:rPr>
                        <a:t>72,2</a:t>
                      </a:r>
                      <a:endParaRPr lang="fi-FI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-0,9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0,5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0,5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0,4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653973637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4287394286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Työttömät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184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209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209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197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188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-12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-10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2405457313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Työttömyysaste, % (15–74-v)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6,8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7,7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7,7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7,3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6,9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0,0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-0,4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-0,4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3422938801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Työttömät työnhakijat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240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342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318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284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267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102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-24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-34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-17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4196924429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 Pitkäaikaistyöttömät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63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75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111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115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100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12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36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-15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857363668"/>
                  </a:ext>
                </a:extLst>
              </a:tr>
              <a:tr h="18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 Alle 25-vuotiaat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44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39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30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14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-5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-6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1000">
                          <a:effectLst/>
                        </a:rPr>
                        <a:t>-3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2196901974"/>
                  </a:ext>
                </a:extLst>
              </a:tr>
              <a:tr h="7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198585367"/>
                  </a:ext>
                </a:extLst>
              </a:tr>
              <a:tr h="18529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040" algn="l"/>
                          <a:tab pos="1656080" algn="l"/>
                          <a:tab pos="2484120" algn="l"/>
                          <a:tab pos="828040" algn="l"/>
                        </a:tabLst>
                      </a:pPr>
                      <a:r>
                        <a:rPr lang="fi-FI" sz="900" b="0" dirty="0">
                          <a:effectLst/>
                        </a:rPr>
                        <a:t>Lähteet: Tilastokeskus, työvoimatutkimus ja TEM, työnvälitystilasto, ennustelaskelmat</a:t>
                      </a:r>
                      <a:endParaRPr lang="fi-FI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92" marR="43092" marT="0" marB="0" anchor="b"/>
                </a:tc>
                <a:extLst>
                  <a:ext uri="{0D108BD9-81ED-4DB2-BD59-A6C34878D82A}">
                    <a16:rowId xmlns:a16="http://schemas.microsoft.com/office/drawing/2014/main" val="3852639972"/>
                  </a:ext>
                </a:extLst>
              </a:tr>
            </a:tbl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8650" y="1213672"/>
            <a:ext cx="59809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8675" algn="l"/>
                <a:tab pos="1655763" algn="l"/>
                <a:tab pos="2484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  <a:tab pos="1655763" algn="l"/>
                <a:tab pos="2484438" algn="l"/>
              </a:tabLst>
            </a:pPr>
            <a:r>
              <a:rPr kumimoji="0" lang="fi-FI" altLang="fi-FI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Taulukko 1. </a:t>
            </a:r>
            <a:r>
              <a:rPr kumimoji="0" lang="fi-FI" altLang="fi-FI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Työvoimataseen 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kehittyminen vuosina 2019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sek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ennuste vuosille 2021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</a:t>
            </a:r>
            <a:endParaRPr kumimoji="0" lang="fi-FI" altLang="fi-FI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4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Työvoiman kysyntä</a:t>
            </a:r>
          </a:p>
          <a:p>
            <a:r>
              <a:rPr lang="fi-FI" sz="2400" dirty="0" smtClean="0"/>
              <a:t>Liisa Larja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282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0"/>
          </p:nvPr>
        </p:nvSpPr>
        <p:spPr>
          <a:xfrm>
            <a:off x="1540669" y="1134665"/>
            <a:ext cx="5905404" cy="2692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 smtClean="0"/>
              <a:t>Kiitos!</a:t>
            </a:r>
            <a:endParaRPr lang="fi-FI" dirty="0"/>
          </a:p>
          <a:p>
            <a:pPr>
              <a:spcAft>
                <a:spcPts val="600"/>
              </a:spcAft>
            </a:pPr>
            <a:r>
              <a:rPr lang="fi-FI" sz="2000" dirty="0" smtClean="0"/>
              <a:t>Lisätiedot: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 smtClean="0"/>
              <a:t>liisa.larja@tem.fi, (työvoiman kysyntä, työllisyys)</a:t>
            </a:r>
            <a:endParaRPr lang="fi-FI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dirty="0"/>
              <a:t>m</a:t>
            </a:r>
            <a:r>
              <a:rPr lang="fi-FI" sz="1800" dirty="0" smtClean="0"/>
              <a:t>inna.ylikanno@tem.fi (</a:t>
            </a:r>
            <a:r>
              <a:rPr lang="fi-FI" sz="1800" dirty="0"/>
              <a:t>työvoiman tarjonta, väestö) </a:t>
            </a:r>
            <a:br>
              <a:rPr lang="fi-FI" sz="1800" dirty="0"/>
            </a:br>
            <a:r>
              <a:rPr lang="fi-FI" sz="1800" dirty="0" smtClean="0"/>
              <a:t>juho.peltonen@tem.fi (</a:t>
            </a:r>
            <a:r>
              <a:rPr lang="fi-FI" sz="1800" dirty="0"/>
              <a:t>työttömät työnhakijat</a:t>
            </a:r>
            <a:r>
              <a:rPr lang="fi-FI" sz="1800" dirty="0" smtClean="0"/>
              <a:t>)</a:t>
            </a: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0" y="4886325"/>
            <a:ext cx="3081338" cy="153988"/>
          </a:xfrm>
        </p:spPr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8439150" y="4886325"/>
            <a:ext cx="704850" cy="153988"/>
          </a:xfrm>
        </p:spPr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05838" y="4886325"/>
            <a:ext cx="538162" cy="153988"/>
          </a:xfrm>
        </p:spPr>
        <p:txBody>
          <a:bodyPr/>
          <a:lstStyle/>
          <a:p>
            <a:fld id="{3065C9E5-8AC3-DF4B-BA99-CB03B9370A98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7656706" cy="746936"/>
          </a:xfrm>
        </p:spPr>
        <p:txBody>
          <a:bodyPr>
            <a:normAutofit/>
          </a:bodyPr>
          <a:lstStyle/>
          <a:p>
            <a:pPr algn="ctr"/>
            <a:r>
              <a:rPr lang="fi-FI" sz="1800" dirty="0" smtClean="0"/>
              <a:t>SOME-kuva 1 ”Työllisyysaste saavuttaa koronaa edeltävän tason vuonna 2022”</a:t>
            </a:r>
            <a:endParaRPr lang="fi-FI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B92A-90F3-9D47-A60C-D4C03AE601D0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21</a:t>
            </a:fld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838966"/>
              </p:ext>
            </p:extLst>
          </p:nvPr>
        </p:nvGraphicFramePr>
        <p:xfrm>
          <a:off x="628650" y="1144588"/>
          <a:ext cx="788670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1800" dirty="0" smtClean="0"/>
              <a:t>SOME-kuva 2: ”Työttömien </a:t>
            </a:r>
            <a:r>
              <a:rPr lang="fi-FI" sz="1800" dirty="0"/>
              <a:t>työnhakijoiden ja nuorisotyöttömien määrän ennustetaan </a:t>
            </a:r>
            <a:r>
              <a:rPr lang="fi-FI" sz="1800" dirty="0" smtClean="0"/>
              <a:t>laskevan — pitkäaikaistyöttömyys saavuttaa huipputasonsa vuoden 2022 alussa”</a:t>
            </a:r>
            <a:endParaRPr lang="fi-FI" sz="18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44588"/>
          <a:ext cx="788670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58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Koronakriisin vaikutus on näkynyt palvelualojen työllisyydessä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90538"/>
              </p:ext>
            </p:extLst>
          </p:nvPr>
        </p:nvGraphicFramePr>
        <p:xfrm>
          <a:off x="628650" y="1144588"/>
          <a:ext cx="8515350" cy="361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9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Työvoiman kysyntä palautumassa jo nyt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277246"/>
              </p:ext>
            </p:extLst>
          </p:nvPr>
        </p:nvGraphicFramePr>
        <p:xfrm>
          <a:off x="628650" y="1144588"/>
          <a:ext cx="814095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Työllisyys kääntyi jo kasvuun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476610"/>
              </p:ext>
            </p:extLst>
          </p:nvPr>
        </p:nvGraphicFramePr>
        <p:xfrm>
          <a:off x="628650" y="1144588"/>
          <a:ext cx="7886700" cy="36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2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Työllisyyden käänne tapahtuu aiempia kriisejä nopeammin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217344"/>
              </p:ext>
            </p:extLst>
          </p:nvPr>
        </p:nvGraphicFramePr>
        <p:xfrm>
          <a:off x="628650" y="1144588"/>
          <a:ext cx="788670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6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 smtClean="0"/>
              <a:t>Väestön väheneminen ja talouden hyvä vire nostavat työllisyysasteen ohi pandemiaa edeltävän tason jo 2022 – työllisten lukumäärä seuraa vasta 2023</a:t>
            </a:r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9" name="Kaavi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77287"/>
              </p:ext>
            </p:extLst>
          </p:nvPr>
        </p:nvGraphicFramePr>
        <p:xfrm>
          <a:off x="628650" y="1200150"/>
          <a:ext cx="7796022" cy="354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Vähenevä väestö ja työmarkkinoiden hyvä vire painavat työttömyysasteen alas</a:t>
            </a:r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1.6.2021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931252"/>
              </p:ext>
            </p:extLst>
          </p:nvPr>
        </p:nvGraphicFramePr>
        <p:xfrm>
          <a:off x="628649" y="1144398"/>
          <a:ext cx="7885742" cy="356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8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Työvoiman tarjonta</a:t>
            </a:r>
          </a:p>
          <a:p>
            <a:r>
              <a:rPr lang="fi-FI" sz="2800" dirty="0" smtClean="0"/>
              <a:t>Minna Ylikännö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449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">
  <a:themeElements>
    <a:clrScheme name="TEM 2021 01">
      <a:dk1>
        <a:srgbClr val="000000"/>
      </a:dk1>
      <a:lt1>
        <a:srgbClr val="FFFFFF"/>
      </a:lt1>
      <a:dk2>
        <a:srgbClr val="201E5B"/>
      </a:dk2>
      <a:lt2>
        <a:srgbClr val="DDBF8C"/>
      </a:lt2>
      <a:accent1>
        <a:srgbClr val="554596"/>
      </a:accent1>
      <a:accent2>
        <a:srgbClr val="008B3B"/>
      </a:accent2>
      <a:accent3>
        <a:srgbClr val="4565AD"/>
      </a:accent3>
      <a:accent4>
        <a:srgbClr val="E5231B"/>
      </a:accent4>
      <a:accent5>
        <a:srgbClr val="B63E8F"/>
      </a:accent5>
      <a:accent6>
        <a:srgbClr val="894997"/>
      </a:accent6>
      <a:hlink>
        <a:srgbClr val="0066CF"/>
      </a:hlink>
      <a:folHlink>
        <a:srgbClr val="485C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DB01_laaja__FI_V____RGB.potx" id="{3FA3402B-2EFC-473D-AB43-9B110CE0CE1F}" vid="{EB4504F2-DA96-4563-B70F-974AD9BA3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 uusi">
    <a:dk1>
      <a:srgbClr val="000000"/>
    </a:dk1>
    <a:lt1>
      <a:srgbClr val="FFFFFF"/>
    </a:lt1>
    <a:dk2>
      <a:srgbClr val="201E5B"/>
    </a:dk2>
    <a:lt2>
      <a:srgbClr val="DDBF8C"/>
    </a:lt2>
    <a:accent1>
      <a:srgbClr val="554596"/>
    </a:accent1>
    <a:accent2>
      <a:srgbClr val="4565AD"/>
    </a:accent2>
    <a:accent3>
      <a:srgbClr val="008B3B"/>
    </a:accent3>
    <a:accent4>
      <a:srgbClr val="E5231B"/>
    </a:accent4>
    <a:accent5>
      <a:srgbClr val="B63E8F"/>
    </a:accent5>
    <a:accent6>
      <a:srgbClr val="894997"/>
    </a:accent6>
    <a:hlink>
      <a:srgbClr val="0066CF"/>
    </a:hlink>
    <a:folHlink>
      <a:srgbClr val="485CC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 uusi">
    <a:dk1>
      <a:srgbClr val="000000"/>
    </a:dk1>
    <a:lt1>
      <a:srgbClr val="FFFFFF"/>
    </a:lt1>
    <a:dk2>
      <a:srgbClr val="201E5B"/>
    </a:dk2>
    <a:lt2>
      <a:srgbClr val="DDBF8C"/>
    </a:lt2>
    <a:accent1>
      <a:srgbClr val="554596"/>
    </a:accent1>
    <a:accent2>
      <a:srgbClr val="4565AD"/>
    </a:accent2>
    <a:accent3>
      <a:srgbClr val="008B3B"/>
    </a:accent3>
    <a:accent4>
      <a:srgbClr val="E5231B"/>
    </a:accent4>
    <a:accent5>
      <a:srgbClr val="B63E8F"/>
    </a:accent5>
    <a:accent6>
      <a:srgbClr val="894997"/>
    </a:accent6>
    <a:hlink>
      <a:srgbClr val="0066CF"/>
    </a:hlink>
    <a:folHlink>
      <a:srgbClr val="485CC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 uusi">
    <a:dk1>
      <a:srgbClr val="000000"/>
    </a:dk1>
    <a:lt1>
      <a:srgbClr val="FFFFFF"/>
    </a:lt1>
    <a:dk2>
      <a:srgbClr val="201E5B"/>
    </a:dk2>
    <a:lt2>
      <a:srgbClr val="DDBF8C"/>
    </a:lt2>
    <a:accent1>
      <a:srgbClr val="554596"/>
    </a:accent1>
    <a:accent2>
      <a:srgbClr val="4565AD"/>
    </a:accent2>
    <a:accent3>
      <a:srgbClr val="008B3B"/>
    </a:accent3>
    <a:accent4>
      <a:srgbClr val="E5231B"/>
    </a:accent4>
    <a:accent5>
      <a:srgbClr val="B63E8F"/>
    </a:accent5>
    <a:accent6>
      <a:srgbClr val="894997"/>
    </a:accent6>
    <a:hlink>
      <a:srgbClr val="0066CF"/>
    </a:hlink>
    <a:folHlink>
      <a:srgbClr val="485CC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M uusi">
    <a:dk1>
      <a:srgbClr val="000000"/>
    </a:dk1>
    <a:lt1>
      <a:srgbClr val="FFFFFF"/>
    </a:lt1>
    <a:dk2>
      <a:srgbClr val="201E5B"/>
    </a:dk2>
    <a:lt2>
      <a:srgbClr val="DDBF8C"/>
    </a:lt2>
    <a:accent1>
      <a:srgbClr val="554596"/>
    </a:accent1>
    <a:accent2>
      <a:srgbClr val="4565AD"/>
    </a:accent2>
    <a:accent3>
      <a:srgbClr val="008B3B"/>
    </a:accent3>
    <a:accent4>
      <a:srgbClr val="E5231B"/>
    </a:accent4>
    <a:accent5>
      <a:srgbClr val="B63E8F"/>
    </a:accent5>
    <a:accent6>
      <a:srgbClr val="894997"/>
    </a:accent6>
    <a:hlink>
      <a:srgbClr val="0066CF"/>
    </a:hlink>
    <a:folHlink>
      <a:srgbClr val="485CC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 uusi">
    <a:dk1>
      <a:srgbClr val="000000"/>
    </a:dk1>
    <a:lt1>
      <a:srgbClr val="FFFFFF"/>
    </a:lt1>
    <a:dk2>
      <a:srgbClr val="201E5B"/>
    </a:dk2>
    <a:lt2>
      <a:srgbClr val="DDBF8C"/>
    </a:lt2>
    <a:accent1>
      <a:srgbClr val="554596"/>
    </a:accent1>
    <a:accent2>
      <a:srgbClr val="4565AD"/>
    </a:accent2>
    <a:accent3>
      <a:srgbClr val="008B3B"/>
    </a:accent3>
    <a:accent4>
      <a:srgbClr val="E5231B"/>
    </a:accent4>
    <a:accent5>
      <a:srgbClr val="B63E8F"/>
    </a:accent5>
    <a:accent6>
      <a:srgbClr val="894997"/>
    </a:accent6>
    <a:hlink>
      <a:srgbClr val="0066CF"/>
    </a:hlink>
    <a:folHlink>
      <a:srgbClr val="485CC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EM uusi">
    <a:dk1>
      <a:srgbClr val="000000"/>
    </a:dk1>
    <a:lt1>
      <a:srgbClr val="FFFFFF"/>
    </a:lt1>
    <a:dk2>
      <a:srgbClr val="201E5B"/>
    </a:dk2>
    <a:lt2>
      <a:srgbClr val="DDBF8C"/>
    </a:lt2>
    <a:accent1>
      <a:srgbClr val="554596"/>
    </a:accent1>
    <a:accent2>
      <a:srgbClr val="4565AD"/>
    </a:accent2>
    <a:accent3>
      <a:srgbClr val="008B3B"/>
    </a:accent3>
    <a:accent4>
      <a:srgbClr val="E5231B"/>
    </a:accent4>
    <a:accent5>
      <a:srgbClr val="B63E8F"/>
    </a:accent5>
    <a:accent6>
      <a:srgbClr val="894997"/>
    </a:accent6>
    <a:hlink>
      <a:srgbClr val="0066CF"/>
    </a:hlink>
    <a:folHlink>
      <a:srgbClr val="485CC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667</Words>
  <Application>Microsoft Office PowerPoint</Application>
  <PresentationFormat>Näytössä katseltava esitys (16:9)</PresentationFormat>
  <Paragraphs>281</Paragraphs>
  <Slides>22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TEM</vt:lpstr>
      <vt:lpstr>Lyhyen aikavälin työmarkkinaennuste,  kevät 2021</vt:lpstr>
      <vt:lpstr>PowerPoint-esitys</vt:lpstr>
      <vt:lpstr>Koronakriisin vaikutus on näkynyt palvelualojen työllisyydessä</vt:lpstr>
      <vt:lpstr>Työvoiman kysyntä palautumassa jo nyt</vt:lpstr>
      <vt:lpstr>Työllisyys kääntyi jo kasvuun</vt:lpstr>
      <vt:lpstr>Työllisyyden käänne tapahtuu aiempia kriisejä nopeammin</vt:lpstr>
      <vt:lpstr>Väestön väheneminen ja talouden hyvä vire nostavat työllisyysasteen ohi pandemiaa edeltävän tason jo 2022 – työllisten lukumäärä seuraa vasta 2023</vt:lpstr>
      <vt:lpstr>Vähenevä väestö ja työmarkkinoiden hyvä vire painavat työttömyysasteen alas</vt:lpstr>
      <vt:lpstr>PowerPoint-esitys</vt:lpstr>
      <vt:lpstr>PowerPoint-esitys</vt:lpstr>
      <vt:lpstr>PowerPoint-esitys</vt:lpstr>
      <vt:lpstr>PowerPoint-esitys</vt:lpstr>
      <vt:lpstr>PowerPoint-esitys</vt:lpstr>
      <vt:lpstr>Työttömien työnhakijoiden ja nuorisotyöttömien määrän ennustetaan laskevan — pitkäaikaistyöttömyys saavuttaa huipputasonsa vuoden 2022 alussa</vt:lpstr>
      <vt:lpstr>Työttömiä työnhakijoita (ml. lomautetut) keskimäärin 318 000 vuonna 2021, 284 000 vuonna 2022 ja 267 000 vuonna 2023</vt:lpstr>
      <vt:lpstr>Pitkäaikaistyöttömiä keskimäärin 111 000 vuonna 2021,  115 000 vuonna 2022 ja 100 000 vuonna 2023</vt:lpstr>
      <vt:lpstr>Nuorisotyöttömiä keskimäärin 39 000 vuonna 2021,  33 000 vuonna 2022 ja 30 000 vuonna 2023</vt:lpstr>
      <vt:lpstr>PowerPoint-esitys</vt:lpstr>
      <vt:lpstr>Työllisyys palautuu rekisterityöttömyyttä nopeammin?</vt:lpstr>
      <vt:lpstr>PowerPoint-esitys</vt:lpstr>
      <vt:lpstr>SOME-kuva 1 ”Työllisyysaste saavuttaa koronaa edeltävän tason vuonna 2022”</vt:lpstr>
      <vt:lpstr>SOME-kuva 2: ”Työttömien työnhakijoiden ja nuorisotyöttömien määrän ennustetaan laskevan — pitkäaikaistyöttömyys saavuttaa huipputasonsa vuoden 2022 alussa”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 esittelydiojen esimerkkejä</dc:title>
  <dc:creator>Liisa Larja</dc:creator>
  <cp:lastModifiedBy>Larja Liisa (TEM)</cp:lastModifiedBy>
  <cp:revision>51</cp:revision>
  <dcterms:created xsi:type="dcterms:W3CDTF">2021-03-24T13:15:33Z</dcterms:created>
  <dcterms:modified xsi:type="dcterms:W3CDTF">2021-06-02T05:21:45Z</dcterms:modified>
</cp:coreProperties>
</file>