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80" r:id="rId5"/>
    <p:sldId id="2012" r:id="rId6"/>
    <p:sldId id="2014" r:id="rId7"/>
    <p:sldId id="2011" r:id="rId8"/>
    <p:sldId id="2010" r:id="rId9"/>
    <p:sldId id="201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 Ikäheimo" initials="AI" lastIdx="36" clrIdx="0">
    <p:extLst>
      <p:ext uri="{19B8F6BF-5375-455C-9EA6-DF929625EA0E}">
        <p15:presenceInfo xmlns:p15="http://schemas.microsoft.com/office/powerpoint/2012/main" userId="S::aino.ikaheimo@sitowise.com::fb785583-09cb-4c0d-a616-ee4322b6e09e" providerId="AD"/>
      </p:ext>
    </p:extLst>
  </p:cmAuthor>
  <p:cmAuthor id="2" name="Troberg Benita (TEM)" initials="TB(" lastIdx="8" clrIdx="1">
    <p:extLst>
      <p:ext uri="{19B8F6BF-5375-455C-9EA6-DF929625EA0E}">
        <p15:presenceInfo xmlns:p15="http://schemas.microsoft.com/office/powerpoint/2012/main" userId="S-1-5-21-3521595049-301303566-333748410-25001" providerId="AD"/>
      </p:ext>
    </p:extLst>
  </p:cmAuthor>
  <p:cmAuthor id="3" name="Kuusela Kimmo (TEM)" initials="KK(" lastIdx="2" clrIdx="2">
    <p:extLst>
      <p:ext uri="{19B8F6BF-5375-455C-9EA6-DF929625EA0E}">
        <p15:presenceInfo xmlns:p15="http://schemas.microsoft.com/office/powerpoint/2012/main" userId="S-1-5-21-3521595049-301303566-333748410-24648" providerId="AD"/>
      </p:ext>
    </p:extLst>
  </p:cmAuthor>
  <p:cmAuthor id="4" name="Alitalo Sirpa (TEM)" initials="AS(" lastIdx="1" clrIdx="3">
    <p:extLst>
      <p:ext uri="{19B8F6BF-5375-455C-9EA6-DF929625EA0E}">
        <p15:presenceInfo xmlns:p15="http://schemas.microsoft.com/office/powerpoint/2012/main" userId="S-1-5-21-3521595049-301303566-333748410-41806" providerId="AD"/>
      </p:ext>
    </p:extLst>
  </p:cmAuthor>
  <p:cmAuthor id="5" name="Päivi Tommila" initials="PT" lastIdx="13" clrIdx="4">
    <p:extLst>
      <p:ext uri="{19B8F6BF-5375-455C-9EA6-DF929625EA0E}">
        <p15:presenceInfo xmlns:p15="http://schemas.microsoft.com/office/powerpoint/2012/main" userId="SAIVI.TOMMILA@TEM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046"/>
    <a:srgbClr val="E13B5F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6494" autoAdjust="0"/>
  </p:normalViewPr>
  <p:slideViewPr>
    <p:cSldViewPr snapToGrid="0">
      <p:cViewPr varScale="1">
        <p:scale>
          <a:sx n="158" d="100"/>
          <a:sy n="158" d="100"/>
        </p:scale>
        <p:origin x="108" y="108"/>
      </p:cViewPr>
      <p:guideLst/>
    </p:cSldViewPr>
  </p:slideViewPr>
  <p:outlineViewPr>
    <p:cViewPr>
      <p:scale>
        <a:sx n="33" d="100"/>
        <a:sy n="33" d="100"/>
      </p:scale>
      <p:origin x="0" y="-43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0155-9EC5-43B6-9343-7BE48967F58C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584F-5BC7-447E-9472-A355CC2637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5584F-5BC7-447E-9472-A355CC26372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B926044D-E42A-41AE-BE0F-802794E9E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7" b="-265"/>
          <a:stretch/>
        </p:blipFill>
        <p:spPr>
          <a:xfrm>
            <a:off x="0" y="6011999"/>
            <a:ext cx="12191997" cy="8578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A8CAFB5-52C9-43AF-9E2F-F504A52A4199}"/>
              </a:ext>
            </a:extLst>
          </p:cNvPr>
          <p:cNvSpPr txBox="1"/>
          <p:nvPr userDrawn="1"/>
        </p:nvSpPr>
        <p:spPr>
          <a:xfrm>
            <a:off x="960077" y="844732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07C72-5120-4CDE-A225-BA86F2F3D0AE}"/>
              </a:ext>
            </a:extLst>
          </p:cNvPr>
          <p:cNvSpPr txBox="1"/>
          <p:nvPr userDrawn="1"/>
        </p:nvSpPr>
        <p:spPr>
          <a:xfrm>
            <a:off x="960076" y="1767841"/>
            <a:ext cx="889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0C41990-7B56-471F-A1E2-516604C0430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1200" y="846000"/>
            <a:ext cx="9144000" cy="921600"/>
          </a:xfrm>
          <a:solidFill>
            <a:schemeClr val="bg1"/>
          </a:solidFill>
        </p:spPr>
        <p:txBody>
          <a:bodyPr anchor="ctr"/>
          <a:lstStyle/>
          <a:p>
            <a:endParaRPr lang="en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C17D583-DE84-49EA-B8CA-C6CCA2EAE1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1200" y="1835150"/>
            <a:ext cx="9144000" cy="33394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FI" sz="2000"/>
          </a:p>
        </p:txBody>
      </p:sp>
    </p:spTree>
    <p:extLst>
      <p:ext uri="{BB962C8B-B14F-4D97-AF65-F5344CB8AC3E}">
        <p14:creationId xmlns:p14="http://schemas.microsoft.com/office/powerpoint/2010/main" val="21789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A5D7848-D4CB-4046-99BF-55777A4F33C4}"/>
              </a:ext>
            </a:extLst>
          </p:cNvPr>
          <p:cNvSpPr/>
          <p:nvPr userDrawn="1"/>
        </p:nvSpPr>
        <p:spPr>
          <a:xfrm>
            <a:off x="6896100" y="1047750"/>
            <a:ext cx="5295900" cy="44587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351491"/>
            <a:ext cx="4090416" cy="96708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514697"/>
            <a:ext cx="4090416" cy="26954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BAF6D5BF-12D1-438F-93EF-D984FD406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 b="-266"/>
          <a:stretch/>
        </p:blipFill>
        <p:spPr>
          <a:xfrm>
            <a:off x="0" y="5994399"/>
            <a:ext cx="12191997" cy="8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FFF213-2B62-483E-9A01-1359D793A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B6C7F17-C090-4D76-A55B-4F56237E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9" y="1915205"/>
            <a:ext cx="5072331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9D16573-AB65-414B-87B8-62D9C345E0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23670" y="2498823"/>
            <a:ext cx="494982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7B9884D-A030-4209-8DA3-4B2845DF4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23670" y="3110801"/>
            <a:ext cx="4827320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0D288C9-CDF1-44CF-9309-F995FC832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3670" y="3706112"/>
            <a:ext cx="468449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55C615-E680-422B-B405-2D153FF6DF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23669" y="5076037"/>
            <a:ext cx="4396963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4B8B7C1-B427-4C2A-A2AF-9C327EEAA9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4053" y="4301422"/>
            <a:ext cx="4520643" cy="65720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1F146717-F837-426F-AD4B-92A1CC2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9" y="728312"/>
            <a:ext cx="4090416" cy="96708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62926E2F-BCE3-43A0-ADBA-BB5494B55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A6FA5A-1586-494D-89AA-BAF3F770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3" y="1312807"/>
            <a:ext cx="7936966" cy="446398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6000"/>
            <a:ext cx="7994650" cy="5832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00" y="1767600"/>
            <a:ext cx="5670550" cy="22464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3913570-5C7E-4962-BD26-9DA021FEBC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67700" y="2851198"/>
            <a:ext cx="2279650" cy="1857374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4">
            <a:extLst>
              <a:ext uri="{FF2B5EF4-FFF2-40B4-BE49-F238E27FC236}">
                <a16:creationId xmlns:a16="http://schemas.microsoft.com/office/drawing/2014/main" id="{AA7A333B-EDA1-4295-B6E8-243C041B7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A681F-A19C-49CD-BC8C-2502692B9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FBF00-440B-4B11-AE32-166842B2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03DE-6EFD-449C-9467-0E95D9BF71D0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3405BA-1471-4386-9CAD-327980DA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C453BC-5ECE-43A4-B320-2AC5970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4AA3F19B-9EE0-406B-93EC-FB1B83A14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2" b="-265"/>
          <a:stretch/>
        </p:blipFill>
        <p:spPr>
          <a:xfrm>
            <a:off x="0" y="2009863"/>
            <a:ext cx="12191997" cy="486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839985-5427-47BF-A66E-9092F406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0" y="1779588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873338-AD0B-48C5-8C16-77066E06C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0" y="3177040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2D7314-CC3F-446E-BAC8-8F6C03873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0000" y="4574492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F886A1DB-7CF6-41A9-A307-C8F5E57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471420"/>
            <a:ext cx="2922361" cy="96708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7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56A007-5B54-4CA3-B4B1-81846F4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552759-AF2F-4E78-9D94-342A119C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501A3-49A8-496D-BF53-BF1E7F77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03DE-6EFD-449C-9467-0E95D9BF71D0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9189F-0EA6-4098-8896-3380FF723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5F649D-8B54-460A-A8F9-1C660C27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69B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01AC4E-B51B-4FF5-8C0E-624B71162F10}"/>
              </a:ext>
            </a:extLst>
          </p:cNvPr>
          <p:cNvSpPr/>
          <p:nvPr/>
        </p:nvSpPr>
        <p:spPr>
          <a:xfrm>
            <a:off x="720644" y="700515"/>
            <a:ext cx="10911840" cy="48767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lvl="0">
              <a:defRPr/>
            </a:pPr>
            <a:r>
              <a:rPr lang="fi-FI" altLang="fi-FI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Integraatioon liittyvät velvoitteet</a:t>
            </a:r>
          </a:p>
          <a:p>
            <a:pPr lvl="0">
              <a:defRPr/>
            </a:pPr>
            <a:endParaRPr lang="fi-FI" sz="24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fi-FI" sz="1600" i="1" dirty="0">
                <a:latin typeface="Arial" panose="020B0604020202020204" pitchFamily="34" charset="0"/>
                <a:cs typeface="Arial" panose="020B0604020202020204" pitchFamily="34" charset="0"/>
              </a:rPr>
              <a:t>Kristian Nokelainen, </a:t>
            </a:r>
            <a:r>
              <a:rPr lang="fi-FI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Consultor</a:t>
            </a:r>
            <a:r>
              <a:rPr lang="fi-FI" sz="1600" i="1" dirty="0">
                <a:latin typeface="Arial" panose="020B0604020202020204" pitchFamily="34" charset="0"/>
                <a:cs typeface="Arial" panose="020B0604020202020204" pitchFamily="34" charset="0"/>
              </a:rPr>
              <a:t> Finland Oy</a:t>
            </a:r>
          </a:p>
          <a:p>
            <a:pPr>
              <a:defRPr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Uusiutuvan energian direktiivin (RED II) webinaari 25.1.2022</a:t>
            </a:r>
            <a:endParaRPr lang="fi-FI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F2F946-D131-466A-9796-C6D476029E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3776" y="365126"/>
            <a:ext cx="11633424" cy="613726"/>
          </a:xfrm>
        </p:spPr>
        <p:txBody>
          <a:bodyPr>
            <a:normAutofit/>
          </a:bodyPr>
          <a:lstStyle/>
          <a:p>
            <a:r>
              <a:rPr lang="fi-FI" dirty="0"/>
              <a:t>Integraatiotarpeen arviointi</a:t>
            </a: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BF16675F-6BF9-4A07-81B6-555AD44D19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065041"/>
            <a:ext cx="10515600" cy="5222969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Times New Roman" panose="02020603050405020304" pitchFamily="18" charset="0"/>
              </a:rPr>
              <a:t>Viranomaisen tulee arvioida integraation panos / hyötysuhde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</a:rPr>
              <a:t>Arvioitava </a:t>
            </a:r>
            <a:r>
              <a:rPr lang="fi-FI" sz="2000" b="1" dirty="0">
                <a:ea typeface="Times New Roman" panose="02020603050405020304" pitchFamily="18" charset="0"/>
              </a:rPr>
              <a:t>integraatio hyödyt</a:t>
            </a:r>
            <a:r>
              <a:rPr lang="fi-FI" sz="2000" b="1" dirty="0"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mm.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Asiointivolyymit ja käsittelytyön määrä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Tiedon oikeellisuus (manuaalinen vs. automaattinen tietojen siirto)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Tiedon saatavuus / </a:t>
            </a:r>
            <a:r>
              <a:rPr lang="fi-FI" sz="2000" dirty="0" err="1">
                <a:ea typeface="Times New Roman" panose="02020603050405020304" pitchFamily="18" charset="0"/>
                <a:sym typeface="Wingdings" panose="05000000000000000000" pitchFamily="2" charset="2"/>
              </a:rPr>
              <a:t>oikeaaikaisuus</a:t>
            </a: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  tiedot saadaan suoraan oikeisiin paikkoihin asiointi- / käsittelyjärjestelmässä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</a:rPr>
              <a:t>Selvitettävä </a:t>
            </a:r>
            <a:r>
              <a:rPr lang="fi-FI" sz="2000" b="1" dirty="0">
                <a:ea typeface="Times New Roman" panose="02020603050405020304" pitchFamily="18" charset="0"/>
              </a:rPr>
              <a:t>integraation kustannusarvio </a:t>
            </a: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i-FI" sz="2000" dirty="0">
                <a:ea typeface="Times New Roman" panose="02020603050405020304" pitchFamily="18" charset="0"/>
              </a:rPr>
              <a:t> hyvin tapauskohtaista – kustannuksiin vaikuttavat mm.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</a:rPr>
              <a:t>Toteutustapa (mm. lomakerobotiikka vs. rajapintoja hyödyntävä integraatio)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</a:rPr>
              <a:t>Liitettävän järjestelmän tai järjestelmäympäristön yhteensopivuus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</a:rPr>
              <a:t>Yhteiskäyttöinen asiointipalvelu vs. organisaatiokohtainen palvelu</a:t>
            </a:r>
          </a:p>
          <a:p>
            <a:endParaRPr lang="fi-FI" dirty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Times New Roman" panose="02020603050405020304" pitchFamily="18" charset="0"/>
                <a:sym typeface="Wingdings" panose="05000000000000000000" pitchFamily="2" charset="2"/>
              </a:rPr>
              <a:t>Yhteiskäyttöiset asiointipalvelut (mm. Lupapiste)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Integraatiosta päättää asiointipalvelun omistaja(t)  mahdollistaa asiointipalvelua käyttävien viranomaisten integraatioliitoksen: yksi integraatio / monta viranomaista</a:t>
            </a:r>
            <a:endParaRPr lang="fi-FI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0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F2F946-D131-466A-9796-C6D476029E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3776" y="365126"/>
            <a:ext cx="11633424" cy="613726"/>
          </a:xfrm>
        </p:spPr>
        <p:txBody>
          <a:bodyPr>
            <a:normAutofit/>
          </a:bodyPr>
          <a:lstStyle/>
          <a:p>
            <a:r>
              <a:rPr lang="fi-FI" dirty="0"/>
              <a:t>Vastuut</a:t>
            </a: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BF16675F-6BF9-4A07-81B6-555AD44D19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065041"/>
            <a:ext cx="10515600" cy="5222969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Times New Roman" panose="02020603050405020304" pitchFamily="18" charset="0"/>
              </a:rPr>
              <a:t>L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iittyvä viranomainen vastaa järjestelmäintegraation suunnittelu- ja toteutustyöstä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Suunnittelu ja toteutus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Työn johtaminen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sym typeface="Wingdings" panose="05000000000000000000" pitchFamily="2" charset="2"/>
              </a:rPr>
              <a:t>Yhteiskäyttöiset asiointipalvelut (mm. Lupapiste): Palvelun omistaja vastaa em. tehtävistä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Luvat ja valvonta -palvelu tarjoaa valmiiksi määritellyt rajapinnat, joita hyödyntäen järjestelmäintegraatio voidaan toteuttaa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Luvat ja valvonta –palvelu tarjoaa tukea suunnitteluun, toteutukseen, testaukseen ja käyttöönottoon</a:t>
            </a:r>
          </a:p>
        </p:txBody>
      </p:sp>
    </p:spTree>
    <p:extLst>
      <p:ext uri="{BB962C8B-B14F-4D97-AF65-F5344CB8AC3E}">
        <p14:creationId xmlns:p14="http://schemas.microsoft.com/office/powerpoint/2010/main" val="202780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F2F946-D131-466A-9796-C6D476029E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365126"/>
            <a:ext cx="10515600" cy="613726"/>
          </a:xfrm>
        </p:spPr>
        <p:txBody>
          <a:bodyPr>
            <a:normAutofit/>
          </a:bodyPr>
          <a:lstStyle/>
          <a:p>
            <a:r>
              <a:rPr lang="fi-FI" dirty="0"/>
              <a:t>Integraatiosta syntyvät kustannukset</a:t>
            </a: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BF16675F-6BF9-4A07-81B6-555AD44D19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065042"/>
            <a:ext cx="10515600" cy="5162546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/>
              <a:t>Integraation rakentaminen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900" dirty="0">
                <a:ea typeface="Times New Roman" panose="02020603050405020304" pitchFamily="18" charset="0"/>
              </a:rPr>
              <a:t>L</a:t>
            </a:r>
            <a:r>
              <a:rPr lang="fi-FI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iittyvä viranomainen vastaa järjestelmäintegraation suunnittelu- ja toteutustyöstä </a:t>
            </a:r>
            <a:r>
              <a:rPr lang="fi-FI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kustannukset liittyvälle viranomaiselle</a:t>
            </a:r>
            <a:endParaRPr lang="fi-FI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Luvat ja valvonta -palvelu tarjoaa valmiiksi määritellyt rajapinnat, joita hyödyntäen järjestelmäintegraatio voidaan toteuttaa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Luvat ja valvonta –palvelu tarjoaa tukea suunnitteluun, toteutukseen ja käyttöönottoon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/>
              <a:t>Integraation ylläpito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900" dirty="0"/>
              <a:t>Muutostilanteet mm. viranomaisjärjestelmät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/>
              <a:t>Luvat ja valvonta -palveluun liittyminen ja sen käyttäminen ovat viranomaisille maksuttomia</a:t>
            </a:r>
          </a:p>
        </p:txBody>
      </p:sp>
    </p:spTree>
    <p:extLst>
      <p:ext uri="{BB962C8B-B14F-4D97-AF65-F5344CB8AC3E}">
        <p14:creationId xmlns:p14="http://schemas.microsoft.com/office/powerpoint/2010/main" val="207738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F2F946-D131-466A-9796-C6D476029E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365126"/>
            <a:ext cx="10515600" cy="613726"/>
          </a:xfrm>
        </p:spPr>
        <p:txBody>
          <a:bodyPr>
            <a:normAutofit/>
          </a:bodyPr>
          <a:lstStyle/>
          <a:p>
            <a:r>
              <a:rPr lang="fi-FI" dirty="0"/>
              <a:t>Muutostarpeet</a:t>
            </a:r>
          </a:p>
        </p:txBody>
      </p:sp>
      <p:pic>
        <p:nvPicPr>
          <p:cNvPr id="10" name="Kuva 9" descr="Asiakirja ääriviiva">
            <a:extLst>
              <a:ext uri="{FF2B5EF4-FFF2-40B4-BE49-F238E27FC236}">
                <a16:creationId xmlns:a16="http://schemas.microsoft.com/office/drawing/2014/main" id="{F67BC2BA-AC91-4D8B-B018-858EE4F4D3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865" y="278936"/>
            <a:ext cx="769029" cy="807957"/>
          </a:xfrm>
          <a:prstGeom prst="rect">
            <a:avLst/>
          </a:prstGeom>
        </p:spPr>
      </p:pic>
      <p:sp>
        <p:nvSpPr>
          <p:cNvPr id="16" name="Otsikko 2">
            <a:extLst>
              <a:ext uri="{FF2B5EF4-FFF2-40B4-BE49-F238E27FC236}">
                <a16:creationId xmlns:a16="http://schemas.microsoft.com/office/drawing/2014/main" id="{BF16675F-6BF9-4A07-81B6-555AD44D19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301960"/>
            <a:ext cx="10515600" cy="4351338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Mistä muutostarpeet tulevat?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ea typeface="Times New Roman" panose="02020603050405020304" pitchFamily="18" charset="0"/>
              </a:rPr>
              <a:t>Säädösmuutokset: Lainsäädäntöä muutetaan yhteiskunnan muuttuessa – uusiutumista tarvitaan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Viranomaise</a:t>
            </a:r>
            <a:r>
              <a:rPr lang="fi-FI" sz="1800" dirty="0">
                <a:ea typeface="Times New Roman" panose="02020603050405020304" pitchFamily="18" charset="0"/>
              </a:rPr>
              <a:t>n oma toiminta muuttuu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Taustalla voi olla lainsäädäntö tai vaikkapa viranomaisen järjestelmien uudistaminen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ea typeface="Times New Roman" panose="02020603050405020304" pitchFamily="18" charset="0"/>
              </a:rPr>
              <a:t>Luvat ja valvonta –palvelua uudistetaan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Times New Roman" panose="02020603050405020304" pitchFamily="18" charset="0"/>
              </a:rPr>
              <a:t>Hallintamalli: Kehittämisen periaatteista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ea typeface="Times New Roman" panose="02020603050405020304" pitchFamily="18" charset="0"/>
              </a:rPr>
              <a:t>Palveluun liittyneiden viranomaisten lupa- ja valvonta-asioinnit otetaan huomioon arvioitaessa tulevia palvelun kehitystarpeita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800" dirty="0">
                <a:ea typeface="Times New Roman" panose="02020603050405020304" pitchFamily="18" charset="0"/>
              </a:rPr>
              <a:t>Ratkaisuissa pyritään välttämään muutokset tuotannossa oleviin asiointeihin ja niiden taustalla oleviin järjestelmäintegraatioihin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370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F2F946-D131-466A-9796-C6D476029E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3776" y="365126"/>
            <a:ext cx="11633424" cy="613726"/>
          </a:xfrm>
        </p:spPr>
        <p:txBody>
          <a:bodyPr>
            <a:normAutofit/>
          </a:bodyPr>
          <a:lstStyle/>
          <a:p>
            <a:r>
              <a:rPr lang="fi-FI" dirty="0"/>
              <a:t>Muuta huomioitavaa</a:t>
            </a: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BF16675F-6BF9-4A07-81B6-555AD44D19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065041"/>
            <a:ext cx="10515600" cy="4586515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Aikataulu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Riittävästi varata aikaa integraation suunnitteluun, toteutukseen ja käyttöönottoon </a:t>
            </a:r>
            <a:r>
              <a:rPr lang="fi-FI" sz="2000" dirty="0">
                <a:sym typeface="Wingdings" panose="05000000000000000000" pitchFamily="2" charset="2"/>
              </a:rPr>
              <a:t> kokonaiskesto todennäköisesti ennemmin kuukausia kuin viikkoja</a:t>
            </a:r>
            <a:endParaRPr lang="fi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Käyttöönotto sovitaan viranomaisen ja Luvat ja valvonta –palvelun välillä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Resursointi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Teknisen toteutuksen lisäksi huomioitava substanssihenkilöiden tarve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/>
              <a:t>Koulutus &amp; perehdytys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/>
              <a:t>Käyttöönottotestaaminen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Sitoutuminen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Luvat ja valvonta –palvelun ehtoihin</a:t>
            </a:r>
          </a:p>
        </p:txBody>
      </p:sp>
    </p:spTree>
    <p:extLst>
      <p:ext uri="{BB962C8B-B14F-4D97-AF65-F5344CB8AC3E}">
        <p14:creationId xmlns:p14="http://schemas.microsoft.com/office/powerpoint/2010/main" val="45801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LV_yleisesitys_malli_110302019_linkit.potx" id="{EFE8526B-AE35-4018-B340-6E11E9607E3E}" vid="{75CC8C77-0475-40A8-97E3-0820317D2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9FFACA199A96408C072731D6A2F230" ma:contentTypeVersion="1" ma:contentTypeDescription="Luo uusi asiakirja." ma:contentTypeScope="" ma:versionID="a9a903055325cc03fdcbf4adfb1aa3ff">
  <xsd:schema xmlns:xsd="http://www.w3.org/2001/XMLSchema" xmlns:xs="http://www.w3.org/2001/XMLSchema" xmlns:p="http://schemas.microsoft.com/office/2006/metadata/properties" xmlns:ns2="a4396e02-4fe2-4af6-82c8-11a8f5776388" targetNamespace="http://schemas.microsoft.com/office/2006/metadata/properties" ma:root="true" ma:fieldsID="770e4513ed559acc71fc3354f51f6905" ns2:_="">
    <xsd:import namespace="a4396e02-4fe2-4af6-82c8-11a8f577638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96e02-4fe2-4af6-82c8-11a8f5776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5DA31E-58EC-42EE-AD8A-54583EE8A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96e02-4fe2-4af6-82c8-11a8f5776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64C65F-B902-4809-A028-D7EAAB148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30DCE-E3BB-4DE9-8A73-746D44D94419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a4396e02-4fe2-4af6-82c8-11a8f5776388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343</Words>
  <Application>Microsoft Office PowerPoint</Application>
  <PresentationFormat>Laajakuva</PresentationFormat>
  <Paragraphs>60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PowerPoint-esitys</vt:lpstr>
      <vt:lpstr>Integraatiotarpeen arviointi</vt:lpstr>
      <vt:lpstr>Vastuut</vt:lpstr>
      <vt:lpstr>Integraatiosta syntyvät kustannukset</vt:lpstr>
      <vt:lpstr>Muutostarpeet</vt:lpstr>
      <vt:lpstr>Muuta huomioitavaa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 Ikäheimo</dc:creator>
  <cp:lastModifiedBy>Kristian Nokelainen</cp:lastModifiedBy>
  <cp:revision>104</cp:revision>
  <dcterms:created xsi:type="dcterms:W3CDTF">2021-02-10T10:21:17Z</dcterms:created>
  <dcterms:modified xsi:type="dcterms:W3CDTF">2022-01-25T07:40:03Z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0x010100A69FFACA199A96408C072731D6A2F230</vt:lpwstr>
  </property>
</Properties>
</file>