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276" r:id="rId6"/>
    <p:sldId id="277" r:id="rId7"/>
    <p:sldId id="279" r:id="rId8"/>
    <p:sldId id="273" r:id="rId9"/>
    <p:sldId id="272" r:id="rId10"/>
    <p:sldId id="269" r:id="rId11"/>
    <p:sldId id="261" r:id="rId12"/>
    <p:sldId id="263" r:id="rId13"/>
    <p:sldId id="264" r:id="rId14"/>
    <p:sldId id="280" r:id="rId15"/>
    <p:sldId id="257" r:id="rId16"/>
    <p:sldId id="267" r:id="rId17"/>
    <p:sldId id="1950" r:id="rId18"/>
    <p:sldId id="268" r:id="rId19"/>
    <p:sldId id="271" r:id="rId20"/>
    <p:sldId id="281" r:id="rId21"/>
    <p:sldId id="1949" r:id="rId22"/>
    <p:sldId id="260" r:id="rId2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2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4">
            <a:extLst>
              <a:ext uri="{FF2B5EF4-FFF2-40B4-BE49-F238E27FC236}">
                <a16:creationId xmlns:a16="http://schemas.microsoft.com/office/drawing/2014/main" id="{B926044D-E42A-41AE-BE0F-802794E9E1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57" b="-265"/>
          <a:stretch/>
        </p:blipFill>
        <p:spPr>
          <a:xfrm>
            <a:off x="0" y="6011999"/>
            <a:ext cx="12191997" cy="857863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AA8CAFB5-52C9-43AF-9E2F-F504A52A4199}"/>
              </a:ext>
            </a:extLst>
          </p:cNvPr>
          <p:cNvSpPr txBox="1"/>
          <p:nvPr userDrawn="1"/>
        </p:nvSpPr>
        <p:spPr>
          <a:xfrm>
            <a:off x="960077" y="844732"/>
            <a:ext cx="820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200" dirty="0">
              <a:solidFill>
                <a:srgbClr val="0069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2E07C72-5120-4CDE-A225-BA86F2F3D0AE}"/>
              </a:ext>
            </a:extLst>
          </p:cNvPr>
          <p:cNvSpPr txBox="1"/>
          <p:nvPr userDrawn="1"/>
        </p:nvSpPr>
        <p:spPr>
          <a:xfrm>
            <a:off x="960076" y="1767841"/>
            <a:ext cx="889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90C41990-7B56-471F-A1E2-516604C0430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61200" y="846000"/>
            <a:ext cx="9144000" cy="921600"/>
          </a:xfrm>
          <a:solidFill>
            <a:schemeClr val="bg1"/>
          </a:solidFill>
        </p:spPr>
        <p:txBody>
          <a:bodyPr anchor="ctr"/>
          <a:lstStyle/>
          <a:p>
            <a:endParaRPr lang="en-FI" dirty="0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C17D583-DE84-49EA-B8CA-C6CCA2EAE1F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961200" y="1835150"/>
            <a:ext cx="9144000" cy="3339460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FI" sz="2000" dirty="0"/>
          </a:p>
        </p:txBody>
      </p:sp>
    </p:spTree>
    <p:extLst>
      <p:ext uri="{BB962C8B-B14F-4D97-AF65-F5344CB8AC3E}">
        <p14:creationId xmlns:p14="http://schemas.microsoft.com/office/powerpoint/2010/main" val="21789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CA5D7848-D4CB-4046-99BF-55777A4F33C4}"/>
              </a:ext>
            </a:extLst>
          </p:cNvPr>
          <p:cNvSpPr/>
          <p:nvPr userDrawn="1"/>
        </p:nvSpPr>
        <p:spPr>
          <a:xfrm>
            <a:off x="6896100" y="1047750"/>
            <a:ext cx="5295900" cy="44587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0" y="1351491"/>
            <a:ext cx="4090416" cy="96708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0" y="2514697"/>
            <a:ext cx="4090416" cy="26954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4">
            <a:extLst>
              <a:ext uri="{FF2B5EF4-FFF2-40B4-BE49-F238E27FC236}">
                <a16:creationId xmlns:a16="http://schemas.microsoft.com/office/drawing/2014/main" id="{BAF6D5BF-12D1-438F-93EF-D984FD4069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0" b="-266"/>
          <a:stretch/>
        </p:blipFill>
        <p:spPr>
          <a:xfrm>
            <a:off x="0" y="5994399"/>
            <a:ext cx="12191997" cy="8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8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6FFFF213-2B62-483E-9A01-1359D793AE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12" name="Sisällön paikkamerkki 2">
            <a:extLst>
              <a:ext uri="{FF2B5EF4-FFF2-40B4-BE49-F238E27FC236}">
                <a16:creationId xmlns:a16="http://schemas.microsoft.com/office/drawing/2014/main" id="{FB6C7F17-C090-4D76-A55B-4F56237E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669" y="1915205"/>
            <a:ext cx="5072331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49D16573-AB65-414B-87B8-62D9C345E07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23670" y="2498823"/>
            <a:ext cx="494982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F7B9884D-A030-4209-8DA3-4B2845DF40A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023670" y="3110801"/>
            <a:ext cx="4827320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00D288C9-CDF1-44CF-9309-F995FC8323F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23670" y="3706112"/>
            <a:ext cx="468449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9855C615-E680-422B-B405-2D153FF6DF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23669" y="5076037"/>
            <a:ext cx="4396963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F4B8B7C1-B427-4C2A-A2AF-9C327EEAA95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24053" y="4301422"/>
            <a:ext cx="4520643" cy="65720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8" name="Otsikko 1">
            <a:extLst>
              <a:ext uri="{FF2B5EF4-FFF2-40B4-BE49-F238E27FC236}">
                <a16:creationId xmlns:a16="http://schemas.microsoft.com/office/drawing/2014/main" id="{1F146717-F837-426F-AD4B-92A1CC29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669" y="728312"/>
            <a:ext cx="4090416" cy="96708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0" name="Kuva 4">
            <a:extLst>
              <a:ext uri="{FF2B5EF4-FFF2-40B4-BE49-F238E27FC236}">
                <a16:creationId xmlns:a16="http://schemas.microsoft.com/office/drawing/2014/main" id="{62926E2F-BCE3-43A0-ADBA-BB5494B558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CDA6FA5A-1586-494D-89AA-BAF3F7708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043" y="1312807"/>
            <a:ext cx="7936966" cy="4463986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00" y="846000"/>
            <a:ext cx="7994650" cy="5832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00" y="1767600"/>
            <a:ext cx="5670550" cy="22464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73913570-5C7E-4962-BD26-9DA021FEBC8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267700" y="2851198"/>
            <a:ext cx="2279650" cy="1857374"/>
          </a:xfrm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8" name="Kuva 4">
            <a:extLst>
              <a:ext uri="{FF2B5EF4-FFF2-40B4-BE49-F238E27FC236}">
                <a16:creationId xmlns:a16="http://schemas.microsoft.com/office/drawing/2014/main" id="{AA7A333B-EDA1-4295-B6E8-243C041B75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B1A681F-A19C-49CD-BC8C-2502692B9F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D0FBF00-440B-4B11-AE32-166842B22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03DE-6EFD-449C-9467-0E95D9BF71D0}" type="datetimeFigureOut">
              <a:rPr lang="fi-FI" smtClean="0"/>
              <a:t>24.1.2022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3405BA-1471-4386-9CAD-327980DA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5C453BC-5ECE-43A4-B320-2AC5970F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9C440-3976-4097-A087-ADE85B1433C7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4">
            <a:extLst>
              <a:ext uri="{FF2B5EF4-FFF2-40B4-BE49-F238E27FC236}">
                <a16:creationId xmlns:a16="http://schemas.microsoft.com/office/drawing/2014/main" id="{4AA3F19B-9EE0-406B-93EC-FB1B83A142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02" b="-265"/>
          <a:stretch/>
        </p:blipFill>
        <p:spPr>
          <a:xfrm>
            <a:off x="0" y="2009863"/>
            <a:ext cx="12191997" cy="4860000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5839985-5427-47BF-A66E-9092F4061B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0000" y="1779588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873338-AD0B-48C5-8C16-77066E06C7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0000" y="3177040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2D7314-CC3F-446E-BAC8-8F6C038739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20000" y="4574492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5" name="Otsikko 1">
            <a:extLst>
              <a:ext uri="{FF2B5EF4-FFF2-40B4-BE49-F238E27FC236}">
                <a16:creationId xmlns:a16="http://schemas.microsoft.com/office/drawing/2014/main" id="{F886A1DB-7CF6-41A9-A307-C8F5E570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0" y="471420"/>
            <a:ext cx="2922361" cy="967085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374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56A007-5B54-4CA3-B4B1-81846F45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552759-AF2F-4E78-9D94-342A119CC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501A3-49A8-496D-BF53-BF1E7F77C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03DE-6EFD-449C-9467-0E95D9BF71D0}" type="datetimeFigureOut">
              <a:rPr lang="fi-FI" smtClean="0"/>
              <a:t>24.1.2022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E9189F-0EA6-4098-8896-3380FF723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F649D-8B54-460A-A8F9-1C660C273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9C440-3976-4097-A087-ADE85B1433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82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5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69B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luvatjavalvonta.tem@gov.fi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hands typing on a computer&#10;&#10;Description automatically generated with medium confidence">
            <a:extLst>
              <a:ext uri="{FF2B5EF4-FFF2-40B4-BE49-F238E27FC236}">
                <a16:creationId xmlns:a16="http://schemas.microsoft.com/office/drawing/2014/main" id="{F2BCE741-F927-4CF2-853D-AACB59DBD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12192000" cy="3810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Integraatio teknisesti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690688"/>
            <a:ext cx="7130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Jari Tarhanen, </a:t>
            </a:r>
            <a:r>
              <a:rPr lang="fi-FI" dirty="0" err="1">
                <a:solidFill>
                  <a:schemeClr val="bg1"/>
                </a:solidFill>
              </a:rPr>
              <a:t>Tietoevry</a:t>
            </a:r>
            <a:r>
              <a:rPr lang="fi-FI" dirty="0">
                <a:solidFill>
                  <a:schemeClr val="bg1"/>
                </a:solidFill>
              </a:rPr>
              <a:t> Oyj</a:t>
            </a:r>
          </a:p>
          <a:p>
            <a:br>
              <a:rPr lang="fi-FI" dirty="0">
                <a:solidFill>
                  <a:schemeClr val="bg1"/>
                </a:solidFill>
              </a:rPr>
            </a:br>
            <a:r>
              <a:rPr lang="fi-FI" dirty="0">
                <a:solidFill>
                  <a:schemeClr val="bg1"/>
                </a:solidFill>
              </a:rPr>
              <a:t>Kari Valde, </a:t>
            </a:r>
            <a:r>
              <a:rPr lang="fi-FI" dirty="0" err="1">
                <a:solidFill>
                  <a:schemeClr val="bg1"/>
                </a:solidFill>
              </a:rPr>
              <a:t>Ictus</a:t>
            </a:r>
            <a:r>
              <a:rPr lang="fi-FI" dirty="0">
                <a:solidFill>
                  <a:schemeClr val="bg1"/>
                </a:solidFill>
              </a:rPr>
              <a:t> Consulting</a:t>
            </a:r>
          </a:p>
        </p:txBody>
      </p:sp>
    </p:spTree>
    <p:extLst>
      <p:ext uri="{BB962C8B-B14F-4D97-AF65-F5344CB8AC3E}">
        <p14:creationId xmlns:p14="http://schemas.microsoft.com/office/powerpoint/2010/main" val="697228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3. Tilatietojen muuttaminen</a:t>
            </a:r>
            <a:endParaRPr lang="en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40A8AA-E882-4E14-8E6C-EB934DC14245}"/>
              </a:ext>
            </a:extLst>
          </p:cNvPr>
          <p:cNvSpPr/>
          <p:nvPr/>
        </p:nvSpPr>
        <p:spPr>
          <a:xfrm>
            <a:off x="1016403" y="1711248"/>
            <a:ext cx="513977" cy="4264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LV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78D90A-89CE-406F-A4B9-A4916FC0BA8A}"/>
              </a:ext>
            </a:extLst>
          </p:cNvPr>
          <p:cNvSpPr/>
          <p:nvPr/>
        </p:nvSpPr>
        <p:spPr>
          <a:xfrm>
            <a:off x="7703283" y="1711247"/>
            <a:ext cx="1238702" cy="4264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Palveluväylä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A03A16D-4673-402B-8D4B-0A27914C0F83}"/>
              </a:ext>
            </a:extLst>
          </p:cNvPr>
          <p:cNvCxnSpPr>
            <a:cxnSpLocks/>
          </p:cNvCxnSpPr>
          <p:nvPr/>
        </p:nvCxnSpPr>
        <p:spPr>
          <a:xfrm flipH="1">
            <a:off x="1530380" y="2236444"/>
            <a:ext cx="6172903" cy="13806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8F29F6-7D77-4642-9229-E24D33A4417D}"/>
              </a:ext>
            </a:extLst>
          </p:cNvPr>
          <p:cNvCxnSpPr>
            <a:cxnSpLocks/>
          </p:cNvCxnSpPr>
          <p:nvPr/>
        </p:nvCxnSpPr>
        <p:spPr>
          <a:xfrm flipV="1">
            <a:off x="1530380" y="2359150"/>
            <a:ext cx="6172903" cy="11365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4FE77C2-0DBA-44CA-9595-79D3DC9026C9}"/>
              </a:ext>
            </a:extLst>
          </p:cNvPr>
          <p:cNvSpPr txBox="1"/>
          <p:nvPr/>
        </p:nvSpPr>
        <p:spPr>
          <a:xfrm>
            <a:off x="2404548" y="1713771"/>
            <a:ext cx="42257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1. Ilmoitetaan muuttuneista asioinnin tilatiedoista: </a:t>
            </a:r>
          </a:p>
          <a:p>
            <a:r>
              <a:rPr lang="fi-FI" sz="1400" dirty="0"/>
              <a:t>- status: ”aloitettu”, </a:t>
            </a:r>
            <a:r>
              <a:rPr lang="fi-FI" sz="1400" dirty="0" err="1"/>
              <a:t>vapaaTeksti</a:t>
            </a:r>
            <a:r>
              <a:rPr lang="fi-FI" sz="1400" dirty="0"/>
              <a:t>: ”</a:t>
            </a:r>
            <a:r>
              <a:rPr lang="fi-FI" sz="1400" dirty="0" err="1"/>
              <a:t>asiointiUrl</a:t>
            </a:r>
            <a:r>
              <a:rPr lang="fi-FI" sz="1400" dirty="0"/>
              <a:t>”</a:t>
            </a:r>
            <a:br>
              <a:rPr lang="fi-FI" sz="1400" dirty="0"/>
            </a:br>
            <a:endParaRPr lang="fi-FI" sz="1400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C1BD370-A45A-4AAF-9720-4E5236BF9CA9}"/>
              </a:ext>
            </a:extLst>
          </p:cNvPr>
          <p:cNvCxnSpPr>
            <a:cxnSpLocks/>
          </p:cNvCxnSpPr>
          <p:nvPr/>
        </p:nvCxnSpPr>
        <p:spPr>
          <a:xfrm flipH="1">
            <a:off x="1530381" y="3076606"/>
            <a:ext cx="6190261" cy="1849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0875211-FC3A-4C1C-8A22-27B81EDD5EAF}"/>
              </a:ext>
            </a:extLst>
          </p:cNvPr>
          <p:cNvSpPr txBox="1"/>
          <p:nvPr/>
        </p:nvSpPr>
        <p:spPr>
          <a:xfrm>
            <a:off x="2389955" y="2585364"/>
            <a:ext cx="4145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Ilmoitetaan muuttuneista asioinnin perustiedoista:</a:t>
            </a:r>
            <a:br>
              <a:rPr lang="fi-FI" sz="1400" dirty="0"/>
            </a:br>
            <a:r>
              <a:rPr lang="fi-FI" sz="1400" dirty="0"/>
              <a:t>- lomakeData (päivittyneet tiedot)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4D4BF09-9E81-4CAC-8349-FF02A440A6C5}"/>
              </a:ext>
            </a:extLst>
          </p:cNvPr>
          <p:cNvCxnSpPr>
            <a:cxnSpLocks/>
          </p:cNvCxnSpPr>
          <p:nvPr/>
        </p:nvCxnSpPr>
        <p:spPr>
          <a:xfrm flipV="1">
            <a:off x="1530380" y="3205397"/>
            <a:ext cx="6207514" cy="16876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C10FA90-1459-433F-888E-943E77C3470E}"/>
              </a:ext>
            </a:extLst>
          </p:cNvPr>
          <p:cNvSpPr/>
          <p:nvPr/>
        </p:nvSpPr>
        <p:spPr>
          <a:xfrm>
            <a:off x="9610910" y="1711244"/>
            <a:ext cx="1564687" cy="4264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Asiointijärjestelmä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0C7C9CF-86D8-4F7B-B49F-7EC6944550B5}"/>
              </a:ext>
            </a:extLst>
          </p:cNvPr>
          <p:cNvCxnSpPr>
            <a:cxnSpLocks/>
          </p:cNvCxnSpPr>
          <p:nvPr/>
        </p:nvCxnSpPr>
        <p:spPr>
          <a:xfrm flipH="1">
            <a:off x="8941985" y="3341940"/>
            <a:ext cx="647837" cy="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07CB5E4-B19A-49F4-AC4D-7D63BBD07A05}"/>
              </a:ext>
            </a:extLst>
          </p:cNvPr>
          <p:cNvCxnSpPr>
            <a:cxnSpLocks/>
          </p:cNvCxnSpPr>
          <p:nvPr/>
        </p:nvCxnSpPr>
        <p:spPr>
          <a:xfrm>
            <a:off x="8941985" y="4218576"/>
            <a:ext cx="668925" cy="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03417D4-EDD8-413E-80E5-61A07B56BB40}"/>
              </a:ext>
            </a:extLst>
          </p:cNvPr>
          <p:cNvCxnSpPr>
            <a:cxnSpLocks/>
          </p:cNvCxnSpPr>
          <p:nvPr/>
        </p:nvCxnSpPr>
        <p:spPr>
          <a:xfrm flipH="1">
            <a:off x="1510253" y="3976171"/>
            <a:ext cx="6190261" cy="1849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879485D-DA46-461F-83BB-9D74F4E465D6}"/>
              </a:ext>
            </a:extLst>
          </p:cNvPr>
          <p:cNvSpPr txBox="1"/>
          <p:nvPr/>
        </p:nvSpPr>
        <p:spPr>
          <a:xfrm>
            <a:off x="2404548" y="3461316"/>
            <a:ext cx="4485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3. Ilmoitetaan muuttuneet asioinnin tilatiedot:</a:t>
            </a:r>
          </a:p>
          <a:p>
            <a:r>
              <a:rPr lang="fi-FI" sz="1400" dirty="0"/>
              <a:t>- LV:n </a:t>
            </a:r>
            <a:r>
              <a:rPr lang="fi-FI" sz="1400" dirty="0" err="1"/>
              <a:t>asiointiId</a:t>
            </a:r>
            <a:r>
              <a:rPr lang="fi-FI" sz="1400" dirty="0"/>
              <a:t>, status, </a:t>
            </a:r>
            <a:r>
              <a:rPr lang="fi-FI" sz="1400" dirty="0" err="1"/>
              <a:t>vapaaTeksti</a:t>
            </a:r>
            <a:r>
              <a:rPr lang="fi-FI" sz="1400" dirty="0"/>
              <a:t>, diaari (jos tiedossa)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4DFB910-04BD-479D-8030-08E068DD8257}"/>
              </a:ext>
            </a:extLst>
          </p:cNvPr>
          <p:cNvCxnSpPr>
            <a:cxnSpLocks/>
          </p:cNvCxnSpPr>
          <p:nvPr/>
        </p:nvCxnSpPr>
        <p:spPr>
          <a:xfrm flipV="1">
            <a:off x="1518878" y="4080899"/>
            <a:ext cx="6207514" cy="16876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53DB629-1372-465E-887E-D82E95455715}"/>
              </a:ext>
            </a:extLst>
          </p:cNvPr>
          <p:cNvCxnSpPr>
            <a:cxnSpLocks/>
          </p:cNvCxnSpPr>
          <p:nvPr/>
        </p:nvCxnSpPr>
        <p:spPr>
          <a:xfrm flipH="1">
            <a:off x="1521755" y="4840666"/>
            <a:ext cx="6190261" cy="1849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6191749-5EAC-4AB0-A1B9-3EE875AAF11D}"/>
              </a:ext>
            </a:extLst>
          </p:cNvPr>
          <p:cNvSpPr txBox="1"/>
          <p:nvPr/>
        </p:nvSpPr>
        <p:spPr>
          <a:xfrm>
            <a:off x="2416050" y="4317790"/>
            <a:ext cx="4145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4. Ilmoitetaan käsittelevä viranomainen:</a:t>
            </a:r>
            <a:br>
              <a:rPr lang="fi-FI" sz="1400" dirty="0"/>
            </a:br>
            <a:r>
              <a:rPr lang="fi-FI" sz="1400" dirty="0"/>
              <a:t>- LV:n </a:t>
            </a:r>
            <a:r>
              <a:rPr lang="fi-FI" sz="1400" dirty="0" err="1"/>
              <a:t>asiointiId</a:t>
            </a:r>
            <a:r>
              <a:rPr lang="fi-FI" sz="1400" dirty="0"/>
              <a:t>, diaari, käsittelijä, </a:t>
            </a:r>
            <a:r>
              <a:rPr lang="fi-FI" sz="1400" dirty="0" err="1"/>
              <a:t>virtuId</a:t>
            </a:r>
            <a:r>
              <a:rPr lang="fi-FI" sz="1400" dirty="0"/>
              <a:t>, </a:t>
            </a:r>
            <a:r>
              <a:rPr lang="fi-FI" sz="1400" dirty="0" err="1"/>
              <a:t>email</a:t>
            </a:r>
            <a:endParaRPr lang="fi-FI" sz="14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E949ABE-0212-47A9-94DF-9B0782DC3468}"/>
              </a:ext>
            </a:extLst>
          </p:cNvPr>
          <p:cNvCxnSpPr>
            <a:cxnSpLocks/>
          </p:cNvCxnSpPr>
          <p:nvPr/>
        </p:nvCxnSpPr>
        <p:spPr>
          <a:xfrm flipV="1">
            <a:off x="1530380" y="4929352"/>
            <a:ext cx="6207514" cy="16876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2900DC2-0825-43FC-926D-CFE630A18C1F}"/>
              </a:ext>
            </a:extLst>
          </p:cNvPr>
          <p:cNvCxnSpPr>
            <a:cxnSpLocks/>
          </p:cNvCxnSpPr>
          <p:nvPr/>
        </p:nvCxnSpPr>
        <p:spPr>
          <a:xfrm flipH="1">
            <a:off x="1515462" y="5606070"/>
            <a:ext cx="6190262" cy="1849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E728BAE-7EBE-4899-AFDF-83E71A8BE6A8}"/>
              </a:ext>
            </a:extLst>
          </p:cNvPr>
          <p:cNvSpPr txBox="1"/>
          <p:nvPr/>
        </p:nvSpPr>
        <p:spPr>
          <a:xfrm>
            <a:off x="2404548" y="5098570"/>
            <a:ext cx="4145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5. Ilmoitetaan muuttuneet asioinnin tilatiedot:</a:t>
            </a:r>
          </a:p>
          <a:p>
            <a:r>
              <a:rPr lang="fi-FI" sz="1400" dirty="0"/>
              <a:t>- LV:n </a:t>
            </a:r>
            <a:r>
              <a:rPr lang="fi-FI" sz="1400" dirty="0" err="1"/>
              <a:t>asiointiId</a:t>
            </a:r>
            <a:r>
              <a:rPr lang="fi-FI" sz="1400" dirty="0"/>
              <a:t>, status, </a:t>
            </a:r>
            <a:r>
              <a:rPr lang="fi-FI" sz="1400" dirty="0" err="1"/>
              <a:t>vapaaTeksti</a:t>
            </a:r>
            <a:r>
              <a:rPr lang="fi-FI" sz="1400" dirty="0"/>
              <a:t>, diaari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78278A-5AD0-4092-A488-082D87339C52}"/>
              </a:ext>
            </a:extLst>
          </p:cNvPr>
          <p:cNvCxnSpPr>
            <a:cxnSpLocks/>
          </p:cNvCxnSpPr>
          <p:nvPr/>
        </p:nvCxnSpPr>
        <p:spPr>
          <a:xfrm>
            <a:off x="1524087" y="5719653"/>
            <a:ext cx="6175360" cy="0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77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Tilatiedot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794266"/>
            <a:ext cx="4519863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/>
              <a:t>Asioinnin päätilat:</a:t>
            </a:r>
          </a:p>
          <a:p>
            <a:pPr lvl="1"/>
            <a:r>
              <a:rPr lang="fi-FI" sz="1200" dirty="0"/>
              <a:t>0	</a:t>
            </a:r>
            <a:r>
              <a:rPr lang="fi-FI" sz="1200" dirty="0" err="1"/>
              <a:t>new</a:t>
            </a:r>
            <a:r>
              <a:rPr lang="fi-FI" sz="1200" dirty="0"/>
              <a:t> / Aloittamatta</a:t>
            </a:r>
          </a:p>
          <a:p>
            <a:pPr lvl="1"/>
            <a:r>
              <a:rPr lang="fi-FI" sz="1200" dirty="0"/>
              <a:t>1	</a:t>
            </a:r>
            <a:r>
              <a:rPr lang="fi-FI" sz="1200" dirty="0" err="1"/>
              <a:t>Draft</a:t>
            </a:r>
            <a:r>
              <a:rPr lang="fi-FI" sz="1200" dirty="0"/>
              <a:t> / Luonnos</a:t>
            </a:r>
          </a:p>
          <a:p>
            <a:pPr lvl="1"/>
            <a:r>
              <a:rPr lang="fi-FI" sz="1200" dirty="0"/>
              <a:t>2	</a:t>
            </a:r>
            <a:r>
              <a:rPr lang="fi-FI" sz="1200" dirty="0" err="1"/>
              <a:t>Sent</a:t>
            </a:r>
            <a:r>
              <a:rPr lang="fi-FI" sz="1200" dirty="0"/>
              <a:t> / Lähetetty</a:t>
            </a:r>
          </a:p>
          <a:p>
            <a:pPr lvl="1"/>
            <a:r>
              <a:rPr lang="fi-FI" sz="1200" dirty="0"/>
              <a:t>3	</a:t>
            </a:r>
            <a:r>
              <a:rPr lang="fi-FI" sz="1200" dirty="0" err="1"/>
              <a:t>Received</a:t>
            </a:r>
            <a:r>
              <a:rPr lang="fi-FI" sz="1200" dirty="0"/>
              <a:t> / Vastaanotettu</a:t>
            </a:r>
          </a:p>
          <a:p>
            <a:pPr lvl="1"/>
            <a:br>
              <a:rPr lang="fi-FI" sz="1200" dirty="0"/>
            </a:br>
            <a:r>
              <a:rPr lang="fi-FI" sz="1200" dirty="0"/>
              <a:t>4	</a:t>
            </a:r>
            <a:r>
              <a:rPr lang="fi-FI" sz="1200" dirty="0" err="1"/>
              <a:t>InProgress</a:t>
            </a:r>
            <a:r>
              <a:rPr lang="fi-FI" sz="1200" dirty="0"/>
              <a:t> / Käsittelyssä</a:t>
            </a:r>
          </a:p>
          <a:p>
            <a:pPr lvl="1"/>
            <a:r>
              <a:rPr lang="fi-FI" sz="1200" dirty="0"/>
              <a:t>5	</a:t>
            </a:r>
            <a:r>
              <a:rPr lang="fi-FI" sz="1200" dirty="0" err="1"/>
              <a:t>Accepted</a:t>
            </a:r>
            <a:r>
              <a:rPr lang="fi-FI" sz="1200" dirty="0"/>
              <a:t> / Myönteinen päätös</a:t>
            </a:r>
          </a:p>
          <a:p>
            <a:pPr lvl="1"/>
            <a:r>
              <a:rPr lang="fi-FI" sz="1200" dirty="0"/>
              <a:t>6	</a:t>
            </a:r>
            <a:r>
              <a:rPr lang="fi-FI" sz="1200" dirty="0" err="1"/>
              <a:t>AcceptedInEffect</a:t>
            </a:r>
            <a:r>
              <a:rPr lang="fi-FI" sz="1200" dirty="0"/>
              <a:t> / </a:t>
            </a:r>
            <a:br>
              <a:rPr lang="fi-FI" sz="1200" dirty="0"/>
            </a:br>
            <a:r>
              <a:rPr lang="fi-FI" sz="1200" dirty="0"/>
              <a:t>	Myönteinen päätös, lainvoimainen</a:t>
            </a:r>
          </a:p>
          <a:p>
            <a:pPr lvl="1"/>
            <a:r>
              <a:rPr lang="fi-FI" sz="1200" dirty="0"/>
              <a:t>7	</a:t>
            </a:r>
            <a:r>
              <a:rPr lang="fi-FI" sz="1200" dirty="0" err="1"/>
              <a:t>Rejected</a:t>
            </a:r>
            <a:r>
              <a:rPr lang="fi-FI" sz="1200" dirty="0"/>
              <a:t> / Kielteinen päätös</a:t>
            </a:r>
          </a:p>
          <a:p>
            <a:pPr lvl="1"/>
            <a:r>
              <a:rPr lang="fi-FI" sz="1200" dirty="0"/>
              <a:t>8	</a:t>
            </a:r>
            <a:r>
              <a:rPr lang="fi-FI" sz="1200" dirty="0" err="1"/>
              <a:t>RejectedInEffect</a:t>
            </a:r>
            <a:r>
              <a:rPr lang="fi-FI" sz="1200" dirty="0"/>
              <a:t> / </a:t>
            </a:r>
            <a:br>
              <a:rPr lang="fi-FI" sz="1200" dirty="0"/>
            </a:br>
            <a:r>
              <a:rPr lang="fi-FI" sz="1200" dirty="0"/>
              <a:t>	Kielteinen päätös, lainvoimainen</a:t>
            </a:r>
          </a:p>
          <a:p>
            <a:pPr lvl="1"/>
            <a:r>
              <a:rPr lang="fi-FI" sz="1200" dirty="0"/>
              <a:t>9	</a:t>
            </a:r>
            <a:r>
              <a:rPr lang="fi-FI" sz="1200" dirty="0" err="1"/>
              <a:t>Expired</a:t>
            </a:r>
            <a:r>
              <a:rPr lang="fi-FI" sz="1200" dirty="0"/>
              <a:t> / Rauennut</a:t>
            </a:r>
          </a:p>
          <a:p>
            <a:pPr lvl="1"/>
            <a:r>
              <a:rPr lang="fi-FI" sz="1200" dirty="0"/>
              <a:t>10	</a:t>
            </a:r>
            <a:r>
              <a:rPr lang="fi-FI" sz="1200" dirty="0" err="1"/>
              <a:t>Canceled</a:t>
            </a:r>
            <a:r>
              <a:rPr lang="fi-FI" sz="1200" dirty="0"/>
              <a:t> / Peruttu</a:t>
            </a:r>
          </a:p>
          <a:p>
            <a:pPr lvl="1"/>
            <a:r>
              <a:rPr lang="fi-FI" sz="1200" dirty="0"/>
              <a:t>11	</a:t>
            </a:r>
            <a:r>
              <a:rPr lang="fi-FI" sz="1200" dirty="0" err="1"/>
              <a:t>Inadmissible</a:t>
            </a:r>
            <a:r>
              <a:rPr lang="fi-FI" sz="1200" dirty="0"/>
              <a:t> / Tutkimatta jätetty</a:t>
            </a:r>
          </a:p>
          <a:p>
            <a:pPr lvl="1"/>
            <a:r>
              <a:rPr lang="fi-FI" sz="1200" dirty="0"/>
              <a:t>12	</a:t>
            </a:r>
            <a:r>
              <a:rPr lang="fi-FI" sz="1200" dirty="0" err="1"/>
              <a:t>Resolved</a:t>
            </a:r>
            <a:r>
              <a:rPr lang="fi-FI" sz="1200" dirty="0"/>
              <a:t> / Päätös annettu</a:t>
            </a:r>
          </a:p>
          <a:p>
            <a:pPr lvl="1"/>
            <a:r>
              <a:rPr lang="fi-FI" sz="1200" dirty="0"/>
              <a:t>13	</a:t>
            </a:r>
            <a:r>
              <a:rPr lang="fi-FI" sz="1200" dirty="0" err="1"/>
              <a:t>PartiallyGranted</a:t>
            </a:r>
            <a:r>
              <a:rPr lang="fi-FI" sz="1200" dirty="0"/>
              <a:t> / Päätös, osittain myönnetty</a:t>
            </a:r>
          </a:p>
          <a:p>
            <a:pPr lvl="1"/>
            <a:r>
              <a:rPr lang="fi-FI" sz="1200" dirty="0"/>
              <a:t>14	</a:t>
            </a:r>
            <a:r>
              <a:rPr lang="fi-FI" sz="1200" dirty="0" err="1"/>
              <a:t>ReceivedNoFurtherAction</a:t>
            </a:r>
            <a:r>
              <a:rPr lang="fi-FI" sz="1200" dirty="0"/>
              <a:t> / </a:t>
            </a:r>
            <a:br>
              <a:rPr lang="fi-FI" sz="1200" dirty="0"/>
            </a:br>
            <a:r>
              <a:rPr lang="fi-FI" sz="1200" dirty="0"/>
              <a:t>	Vastaanotettu (valmis)</a:t>
            </a:r>
          </a:p>
          <a:p>
            <a:pPr lvl="1"/>
            <a:r>
              <a:rPr lang="fi-FI" sz="1200" dirty="0"/>
              <a:t>15 	</a:t>
            </a:r>
            <a:r>
              <a:rPr lang="fi-FI" sz="1200" dirty="0" err="1"/>
              <a:t>Registered</a:t>
            </a:r>
            <a:r>
              <a:rPr lang="fi-FI" sz="1200" dirty="0"/>
              <a:t> / Rekisteröity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AA6D8-DCB6-45B7-B838-F00CC948FA72}"/>
              </a:ext>
            </a:extLst>
          </p:cNvPr>
          <p:cNvSpPr txBox="1"/>
          <p:nvPr/>
        </p:nvSpPr>
        <p:spPr>
          <a:xfrm>
            <a:off x="4961024" y="2879557"/>
            <a:ext cx="451986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/>
              <a:t>Asioinnin alitilat:</a:t>
            </a:r>
            <a:endParaRPr lang="fi-FI" sz="1400" dirty="0"/>
          </a:p>
          <a:p>
            <a:pPr lvl="1"/>
            <a:r>
              <a:rPr lang="fi-FI" sz="1200" dirty="0"/>
              <a:t>0 	</a:t>
            </a:r>
            <a:r>
              <a:rPr lang="fi-FI" sz="1200" dirty="0" err="1"/>
              <a:t>InfoRequest</a:t>
            </a:r>
            <a:r>
              <a:rPr lang="fi-FI" sz="1200" dirty="0"/>
              <a:t> / Tietopyyntö</a:t>
            </a:r>
          </a:p>
          <a:p>
            <a:pPr lvl="1"/>
            <a:r>
              <a:rPr lang="fi-FI" sz="1200" dirty="0"/>
              <a:t>1 	</a:t>
            </a:r>
            <a:r>
              <a:rPr lang="fi-FI" sz="1200" dirty="0" err="1"/>
              <a:t>InfoRequestAnswered</a:t>
            </a:r>
            <a:r>
              <a:rPr lang="fi-FI" sz="1200" dirty="0"/>
              <a:t> / Tietopyyntöön vastattu</a:t>
            </a:r>
          </a:p>
          <a:p>
            <a:pPr lvl="1"/>
            <a:r>
              <a:rPr lang="fi-FI" sz="1200" dirty="0"/>
              <a:t>2	</a:t>
            </a:r>
            <a:r>
              <a:rPr lang="fi-FI" sz="1200" dirty="0" err="1"/>
              <a:t>Hearing</a:t>
            </a:r>
            <a:r>
              <a:rPr lang="fi-FI" sz="1200" dirty="0"/>
              <a:t> / Kuuleminen</a:t>
            </a:r>
          </a:p>
          <a:p>
            <a:pPr lvl="1"/>
            <a:r>
              <a:rPr lang="fi-FI" sz="1200" dirty="0"/>
              <a:t>3 	</a:t>
            </a:r>
            <a:r>
              <a:rPr lang="fi-FI" sz="1200" dirty="0" err="1"/>
              <a:t>HearingFinished</a:t>
            </a:r>
            <a:r>
              <a:rPr lang="fi-FI" sz="1200" dirty="0"/>
              <a:t> / Kuuleminen päättynyt</a:t>
            </a:r>
          </a:p>
          <a:p>
            <a:pPr lvl="1"/>
            <a:r>
              <a:rPr lang="fi-FI" sz="1200" dirty="0"/>
              <a:t>4 	</a:t>
            </a:r>
            <a:r>
              <a:rPr lang="fi-FI" sz="1200" dirty="0" err="1"/>
              <a:t>ApplicationReviewRequestForAuthorities</a:t>
            </a:r>
            <a:r>
              <a:rPr lang="fi-FI" sz="1200" dirty="0"/>
              <a:t> / 	Lausuntopyyntö</a:t>
            </a:r>
          </a:p>
          <a:p>
            <a:pPr lvl="1"/>
            <a:r>
              <a:rPr lang="fi-FI" sz="1200" dirty="0"/>
              <a:t>5 	</a:t>
            </a:r>
            <a:r>
              <a:rPr lang="fi-FI" sz="1200" dirty="0" err="1"/>
              <a:t>ApplicationReviewed</a:t>
            </a:r>
            <a:r>
              <a:rPr lang="fi-FI" sz="1200" dirty="0"/>
              <a:t> / Lausunto annettu</a:t>
            </a:r>
          </a:p>
          <a:p>
            <a:pPr lvl="1"/>
            <a:r>
              <a:rPr lang="fi-FI" sz="1200" dirty="0"/>
              <a:t>6 	</a:t>
            </a:r>
            <a:r>
              <a:rPr lang="fi-FI" sz="1200" dirty="0" err="1"/>
              <a:t>RequestForApplicantsResponse</a:t>
            </a:r>
            <a:r>
              <a:rPr lang="fi-FI" sz="1200" dirty="0"/>
              <a:t> / Vastinepyyntö</a:t>
            </a:r>
          </a:p>
          <a:p>
            <a:pPr lvl="1"/>
            <a:r>
              <a:rPr lang="fi-FI" sz="1200" dirty="0"/>
              <a:t>7 	</a:t>
            </a:r>
            <a:r>
              <a:rPr lang="fi-FI" sz="1200" dirty="0" err="1"/>
              <a:t>ResponseGivenByApplicant</a:t>
            </a:r>
            <a:r>
              <a:rPr lang="fi-FI" sz="1200" dirty="0"/>
              <a:t> / Vastine annettu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823AA6-8B5F-47A2-9142-597F0F246C7E}"/>
              </a:ext>
            </a:extLst>
          </p:cNvPr>
          <p:cNvSpPr txBox="1"/>
          <p:nvPr/>
        </p:nvSpPr>
        <p:spPr>
          <a:xfrm>
            <a:off x="838199" y="1486489"/>
            <a:ext cx="451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/>
              <a:t>Tilatietojen siirtymät takaisinpäin on estetty. </a:t>
            </a:r>
            <a:endParaRPr lang="fi-FI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6D5A7B-9633-4272-810C-844C144F8BD5}"/>
              </a:ext>
            </a:extLst>
          </p:cNvPr>
          <p:cNvSpPr txBox="1"/>
          <p:nvPr/>
        </p:nvSpPr>
        <p:spPr>
          <a:xfrm>
            <a:off x="5438275" y="4849327"/>
            <a:ext cx="4130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Asioinnin alitila hyväksytään ainoastaan, kun asiointi on käsittelyssä. Alitilat täytyy aina aloittaa ensin, jotta se voidaan myös päättää.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72ADE3-B790-4EFF-9773-45D0AB14D0D4}"/>
              </a:ext>
            </a:extLst>
          </p:cNvPr>
          <p:cNvSpPr/>
          <p:nvPr/>
        </p:nvSpPr>
        <p:spPr>
          <a:xfrm>
            <a:off x="1179095" y="2879557"/>
            <a:ext cx="8742947" cy="29517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053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74568-FC5B-45A9-BB8B-FD95F5DE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Liityntärajapinnat</a:t>
            </a:r>
            <a:endParaRPr lang="en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592FD-A65C-4266-86CC-4CA4C6184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REST-palvelut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Esimerkki hakemuksen lähettämisestä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01880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REST-palvelut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690688"/>
            <a:ext cx="71307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Tietojen haku/käsittely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GET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Palauttaa asioinnin nimen ja linkin asiointiin.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Käsittelevän viranomaisen järjestelmä voi hakea tietoa kokonaisuudesta ja suoran linkin kohteelle, jotta virkailija voi siirtyä suoraan käsiteltävälle kohteelle tarkastelemaan kokonaisuuden tietoja ja keskusteluita.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PUT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Asettaa asiointipalvelun asioinnin osoitteen. Osoite ohjaa oikealle asioinnille asiointipalvelussa.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Onnistuneen asioinnin aloituksen jälkeen asiointipalvelu välittää palvelukerrokselle kyseiseen asiointiin johtavan suoranlinkin, jonka kautta asioija voidaan seuraavilla kerroilla ohjata suoraan oikealle asioinnille asiointipalvelussa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GET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}/lomakedata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Palauttaa asioinnin yhteisten tietojen lomakkeelle syötetyt tiedot.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Tiedot asiointijärjestelmä voi </a:t>
            </a:r>
            <a:r>
              <a:rPr lang="fi-FI" sz="1400" dirty="0" err="1"/>
              <a:t>populoida</a:t>
            </a:r>
            <a:r>
              <a:rPr lang="fi-FI" sz="1400" dirty="0"/>
              <a:t> hakemukselle ja hakea liitetiedostot tiedosto listauksen mukaan. Listauksessa meta-data, jonka pohjalta asiointijärjestelmä voi päätellä mitkä tiedostot se noutaa j mihin kohtaan hakemusta liite liitetään</a:t>
            </a:r>
          </a:p>
        </p:txBody>
      </p:sp>
    </p:spTree>
    <p:extLst>
      <p:ext uri="{BB962C8B-B14F-4D97-AF65-F5344CB8AC3E}">
        <p14:creationId xmlns:p14="http://schemas.microsoft.com/office/powerpoint/2010/main" val="158300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REST-palvelut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690688"/>
            <a:ext cx="71307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Tietojen haku/käsittely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PUT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}/lomakedata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Asiointipalvelu päivittää yhteistentietojen lomakkeen tietoja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Jos asioija päivittää asiointipalvelussa palvelukerrokselta </a:t>
            </a:r>
            <a:r>
              <a:rPr lang="fi-FI" sz="1400" dirty="0" err="1"/>
              <a:t>autopopuloituja</a:t>
            </a:r>
            <a:r>
              <a:rPr lang="fi-FI" sz="1400" dirty="0"/>
              <a:t> tietoja voi asiointipalvelu päivittää kyseiset tiedot palvelukerrokselle.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PUT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}/diaari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Asiointipalvelu päivittää asian diaarin Palvelukerrokselle.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PUT /</a:t>
            </a:r>
            <a:r>
              <a:rPr lang="fi-FI" sz="1400" dirty="0" err="1"/>
              <a:t>api</a:t>
            </a:r>
            <a:r>
              <a:rPr lang="fi-FI" sz="1400" dirty="0"/>
              <a:t>/v1/tiedot/{</a:t>
            </a:r>
            <a:r>
              <a:rPr lang="fi-FI" sz="1400" dirty="0" err="1"/>
              <a:t>AsiointiId</a:t>
            </a:r>
            <a:r>
              <a:rPr lang="fi-FI" sz="1400" dirty="0"/>
              <a:t>}/</a:t>
            </a:r>
            <a:r>
              <a:rPr lang="fi-FI" sz="1400" dirty="0" err="1"/>
              <a:t>kasittelija</a:t>
            </a:r>
            <a:endParaRPr lang="fi-FI" sz="14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Asiointipalvelu päivittää voimassaolevat käsittelijätiedot.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Käsittelijän/käsittelijöiden asetus. Lista </a:t>
            </a:r>
            <a:r>
              <a:rPr lang="fi-FI" sz="1400" dirty="0" err="1"/>
              <a:t>ylikirjoittaa</a:t>
            </a:r>
            <a:r>
              <a:rPr lang="fi-FI" sz="1400" dirty="0"/>
              <a:t> palelussa mahdollisesti olevan listan.</a:t>
            </a:r>
          </a:p>
        </p:txBody>
      </p:sp>
    </p:spTree>
    <p:extLst>
      <p:ext uri="{BB962C8B-B14F-4D97-AF65-F5344CB8AC3E}">
        <p14:creationId xmlns:p14="http://schemas.microsoft.com/office/powerpoint/2010/main" val="3207197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REST-palvelut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690688"/>
            <a:ext cx="71307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Tilat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PUT/</a:t>
            </a:r>
            <a:r>
              <a:rPr lang="fi-FI" sz="1400" dirty="0" err="1"/>
              <a:t>api</a:t>
            </a:r>
            <a:r>
              <a:rPr lang="fi-FI" sz="1400" dirty="0"/>
              <a:t>/v1/tila/{</a:t>
            </a:r>
            <a:r>
              <a:rPr lang="fi-FI" sz="1400" dirty="0" err="1"/>
              <a:t>AsiointiId</a:t>
            </a:r>
            <a:r>
              <a:rPr lang="fi-FI" sz="1400" dirty="0"/>
              <a:t>}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Asiointipalvelu päivittää asioinnin tilan. Asiointipalvelu päivittää asioinnissa tapahtuvat tila muutokset palvelukerrokselle asioinnin etenemisen seuraamiseksi. Päätila ei voi siirtyä takaisin aikaisempaan tilaan.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Valtuudet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GET /</a:t>
            </a:r>
            <a:r>
              <a:rPr lang="fi-FI" sz="1400" dirty="0" err="1"/>
              <a:t>api</a:t>
            </a:r>
            <a:r>
              <a:rPr lang="fi-FI" sz="1400" dirty="0"/>
              <a:t>/v1/valtuudet/{</a:t>
            </a:r>
            <a:r>
              <a:rPr lang="fi-FI" sz="1400" dirty="0" err="1"/>
              <a:t>AsiointiId</a:t>
            </a:r>
            <a:r>
              <a:rPr lang="fi-FI" sz="1400" dirty="0"/>
              <a:t>}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Palauttaa asiointiin oikeuttavat valtuuskoodit ja mahdolliset </a:t>
            </a:r>
            <a:r>
              <a:rPr lang="fi-FI" sz="1400" dirty="0" err="1"/>
              <a:t>tarkenteet</a:t>
            </a:r>
            <a:r>
              <a:rPr lang="fi-FI" sz="1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Tiedosto(liitteet):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GET /</a:t>
            </a:r>
            <a:r>
              <a:rPr lang="fi-FI" sz="1400" dirty="0" err="1"/>
              <a:t>api</a:t>
            </a:r>
            <a:r>
              <a:rPr lang="fi-FI" sz="1400" dirty="0"/>
              <a:t>/v1/tiedosto/{</a:t>
            </a:r>
            <a:r>
              <a:rPr lang="fi-FI" sz="1400" dirty="0" err="1"/>
              <a:t>tiedostoId</a:t>
            </a:r>
            <a:r>
              <a:rPr lang="fi-FI" sz="1400" dirty="0"/>
              <a:t>}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 palvelu lataa lupaan liittyvät tiedostot yksitellen ja voi liittää sen lupahakemukselle</a:t>
            </a:r>
          </a:p>
        </p:txBody>
      </p:sp>
    </p:spTree>
    <p:extLst>
      <p:ext uri="{BB962C8B-B14F-4D97-AF65-F5344CB8AC3E}">
        <p14:creationId xmlns:p14="http://schemas.microsoft.com/office/powerpoint/2010/main" val="4215012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Hakemuksen lähettäminen</a:t>
            </a:r>
            <a:endParaRPr lang="en-FI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98286A4-D2B0-4C34-8B06-998D459E9DA2}"/>
              </a:ext>
            </a:extLst>
          </p:cNvPr>
          <p:cNvSpPr/>
          <p:nvPr/>
        </p:nvSpPr>
        <p:spPr>
          <a:xfrm>
            <a:off x="1026693" y="1690688"/>
            <a:ext cx="1540043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Palvelukerros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AA02A8E-D934-4183-AE25-4E3B2A2D669A}"/>
              </a:ext>
            </a:extLst>
          </p:cNvPr>
          <p:cNvSpPr/>
          <p:nvPr/>
        </p:nvSpPr>
        <p:spPr>
          <a:xfrm>
            <a:off x="4367461" y="1690688"/>
            <a:ext cx="1540043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Palveluväylä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13916FE-3077-4027-ADAA-DB975D2E725A}"/>
              </a:ext>
            </a:extLst>
          </p:cNvPr>
          <p:cNvSpPr/>
          <p:nvPr/>
        </p:nvSpPr>
        <p:spPr>
          <a:xfrm>
            <a:off x="7788439" y="1690688"/>
            <a:ext cx="1780676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Asiointipalvelu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A6F25C-73EC-4B5D-84B7-8EF380C03646}"/>
              </a:ext>
            </a:extLst>
          </p:cNvPr>
          <p:cNvCxnSpPr>
            <a:stCxn id="4" idx="2"/>
          </p:cNvCxnSpPr>
          <p:nvPr/>
        </p:nvCxnSpPr>
        <p:spPr>
          <a:xfrm flipH="1">
            <a:off x="1796714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519850-80AA-479B-A1DD-CAFB07B374BF}"/>
              </a:ext>
            </a:extLst>
          </p:cNvPr>
          <p:cNvCxnSpPr/>
          <p:nvPr/>
        </p:nvCxnSpPr>
        <p:spPr>
          <a:xfrm flipH="1">
            <a:off x="5137481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1E27EA4-5AA8-4519-9E91-C7B191D51DA1}"/>
              </a:ext>
            </a:extLst>
          </p:cNvPr>
          <p:cNvCxnSpPr/>
          <p:nvPr/>
        </p:nvCxnSpPr>
        <p:spPr>
          <a:xfrm flipH="1">
            <a:off x="8678777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512B217-C557-4F19-8750-EA90CC7F641D}"/>
              </a:ext>
            </a:extLst>
          </p:cNvPr>
          <p:cNvCxnSpPr/>
          <p:nvPr/>
        </p:nvCxnSpPr>
        <p:spPr>
          <a:xfrm>
            <a:off x="1796714" y="2751221"/>
            <a:ext cx="68820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F229C6D-D12D-484B-A6D9-11EF38040601}"/>
              </a:ext>
            </a:extLst>
          </p:cNvPr>
          <p:cNvSpPr txBox="1"/>
          <p:nvPr/>
        </p:nvSpPr>
        <p:spPr>
          <a:xfrm>
            <a:off x="1744957" y="2521133"/>
            <a:ext cx="34676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https://sahkoinenasiointi.ahtp.fi/fi/uusi/lupa?tunniste=377201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1BFA3D5-D2FA-43C0-805E-721FE85C074E}"/>
              </a:ext>
            </a:extLst>
          </p:cNvPr>
          <p:cNvSpPr/>
          <p:nvPr/>
        </p:nvSpPr>
        <p:spPr>
          <a:xfrm>
            <a:off x="5037222" y="3080085"/>
            <a:ext cx="196508" cy="534254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DC8B82E-18F8-45CD-B789-36EE36D5356F}"/>
              </a:ext>
            </a:extLst>
          </p:cNvPr>
          <p:cNvCxnSpPr/>
          <p:nvPr/>
        </p:nvCxnSpPr>
        <p:spPr>
          <a:xfrm flipH="1">
            <a:off x="5237744" y="3080084"/>
            <a:ext cx="34410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E946E80-D5B7-429D-A84E-5A7F46686DA8}"/>
              </a:ext>
            </a:extLst>
          </p:cNvPr>
          <p:cNvSpPr/>
          <p:nvPr/>
        </p:nvSpPr>
        <p:spPr>
          <a:xfrm>
            <a:off x="1692442" y="3228651"/>
            <a:ext cx="181874" cy="385688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F6BF534-E29C-48D7-BC6C-12BFBB35A8D3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1783379" y="3228650"/>
            <a:ext cx="32538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6A1DEA4-E123-4724-A0EE-63FFDD0B888C}"/>
              </a:ext>
            </a:extLst>
          </p:cNvPr>
          <p:cNvSpPr txBox="1"/>
          <p:nvPr/>
        </p:nvSpPr>
        <p:spPr>
          <a:xfrm>
            <a:off x="3275753" y="2997442"/>
            <a:ext cx="17924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GET /</a:t>
            </a:r>
            <a:r>
              <a:rPr lang="fi-FI" sz="1000" dirty="0" err="1"/>
              <a:t>api</a:t>
            </a:r>
            <a:r>
              <a:rPr lang="fi-FI" sz="1000" dirty="0"/>
              <a:t>/v1/valtuudet/377201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AE52B08-CF3C-44FE-B020-8186E7DDDDC3}"/>
              </a:ext>
            </a:extLst>
          </p:cNvPr>
          <p:cNvCxnSpPr/>
          <p:nvPr/>
        </p:nvCxnSpPr>
        <p:spPr>
          <a:xfrm>
            <a:off x="1892964" y="3521242"/>
            <a:ext cx="31442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D45D302-5303-4E49-A9B4-07C3B493E19F}"/>
              </a:ext>
            </a:extLst>
          </p:cNvPr>
          <p:cNvSpPr txBox="1"/>
          <p:nvPr/>
        </p:nvSpPr>
        <p:spPr>
          <a:xfrm>
            <a:off x="1878329" y="3320716"/>
            <a:ext cx="9589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  <a:br>
              <a:rPr lang="fi-FI" sz="1000" dirty="0"/>
            </a:br>
            <a:r>
              <a:rPr lang="fi-FI" sz="1000" dirty="0"/>
              <a:t>- valtuuskoodit</a:t>
            </a:r>
          </a:p>
          <a:p>
            <a:r>
              <a:rPr lang="fi-FI" sz="1000" dirty="0"/>
              <a:t>- y-tunnus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4624C8B-2B2D-4602-8666-97C4651B8375}"/>
              </a:ext>
            </a:extLst>
          </p:cNvPr>
          <p:cNvCxnSpPr>
            <a:cxnSpLocks/>
          </p:cNvCxnSpPr>
          <p:nvPr/>
        </p:nvCxnSpPr>
        <p:spPr>
          <a:xfrm>
            <a:off x="5237744" y="3521242"/>
            <a:ext cx="33407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777A6E3-E520-49AF-B59F-1A9E64D5AF32}"/>
              </a:ext>
            </a:extLst>
          </p:cNvPr>
          <p:cNvSpPr/>
          <p:nvPr/>
        </p:nvSpPr>
        <p:spPr>
          <a:xfrm>
            <a:off x="8578510" y="3394995"/>
            <a:ext cx="200523" cy="382922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51980CE-ECE5-4E8C-A518-14727BC824C5}"/>
              </a:ext>
            </a:extLst>
          </p:cNvPr>
          <p:cNvSpPr/>
          <p:nvPr/>
        </p:nvSpPr>
        <p:spPr>
          <a:xfrm>
            <a:off x="8775032" y="3394995"/>
            <a:ext cx="265438" cy="359105"/>
          </a:xfrm>
          <a:custGeom>
            <a:avLst/>
            <a:gdLst>
              <a:gd name="connsiteX0" fmla="*/ 0 w 168539"/>
              <a:gd name="connsiteY0" fmla="*/ 0 h 313068"/>
              <a:gd name="connsiteX1" fmla="*/ 168442 w 168539"/>
              <a:gd name="connsiteY1" fmla="*/ 224589 h 313068"/>
              <a:gd name="connsiteX2" fmla="*/ 24063 w 168539"/>
              <a:gd name="connsiteY2" fmla="*/ 296779 h 313068"/>
              <a:gd name="connsiteX3" fmla="*/ 0 w 168539"/>
              <a:gd name="connsiteY3" fmla="*/ 280736 h 31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39" h="313068">
                <a:moveTo>
                  <a:pt x="0" y="0"/>
                </a:moveTo>
                <a:cubicBezTo>
                  <a:pt x="82216" y="87563"/>
                  <a:pt x="164432" y="175126"/>
                  <a:pt x="168442" y="224589"/>
                </a:cubicBezTo>
                <a:cubicBezTo>
                  <a:pt x="172453" y="274052"/>
                  <a:pt x="52137" y="287421"/>
                  <a:pt x="24063" y="296779"/>
                </a:cubicBezTo>
                <a:cubicBezTo>
                  <a:pt x="-4011" y="306137"/>
                  <a:pt x="1337" y="335547"/>
                  <a:pt x="0" y="280736"/>
                </a:cubicBezTo>
              </a:path>
            </a:pathLst>
          </a:custGeom>
          <a:noFill/>
          <a:ln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BCF4951-2A14-45D6-BAE1-58F73DCF39C0}"/>
              </a:ext>
            </a:extLst>
          </p:cNvPr>
          <p:cNvSpPr txBox="1"/>
          <p:nvPr/>
        </p:nvSpPr>
        <p:spPr>
          <a:xfrm>
            <a:off x="8834779" y="3361156"/>
            <a:ext cx="1468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Valtuuskoodien tarkistus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0D49415-20A6-4586-A6E5-4CB15BC2D74A}"/>
              </a:ext>
            </a:extLst>
          </p:cNvPr>
          <p:cNvSpPr/>
          <p:nvPr/>
        </p:nvSpPr>
        <p:spPr>
          <a:xfrm>
            <a:off x="8578510" y="3889520"/>
            <a:ext cx="204527" cy="585830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DDC0CD4-FA57-4F8D-B32B-19BF01BF93BB}"/>
              </a:ext>
            </a:extLst>
          </p:cNvPr>
          <p:cNvSpPr/>
          <p:nvPr/>
        </p:nvSpPr>
        <p:spPr>
          <a:xfrm>
            <a:off x="5033207" y="3875558"/>
            <a:ext cx="204531" cy="520292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F971C64-8D10-497A-96F2-7C14E4429D11}"/>
              </a:ext>
            </a:extLst>
          </p:cNvPr>
          <p:cNvSpPr/>
          <p:nvPr/>
        </p:nvSpPr>
        <p:spPr>
          <a:xfrm>
            <a:off x="1673793" y="3889520"/>
            <a:ext cx="200523" cy="382922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F605D79-CC8D-4AF7-8B34-4D60C1B4E563}"/>
              </a:ext>
            </a:extLst>
          </p:cNvPr>
          <p:cNvCxnSpPr>
            <a:cxnSpLocks/>
            <a:stCxn id="43" idx="0"/>
          </p:cNvCxnSpPr>
          <p:nvPr/>
        </p:nvCxnSpPr>
        <p:spPr>
          <a:xfrm flipH="1">
            <a:off x="5233730" y="3889520"/>
            <a:ext cx="34470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11BE887-4179-4190-B6EE-192935FE0FC1}"/>
              </a:ext>
            </a:extLst>
          </p:cNvPr>
          <p:cNvCxnSpPr>
            <a:cxnSpLocks/>
          </p:cNvCxnSpPr>
          <p:nvPr/>
        </p:nvCxnSpPr>
        <p:spPr>
          <a:xfrm flipH="1">
            <a:off x="1892964" y="3937792"/>
            <a:ext cx="3140239" cy="5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7E3303B9-D33D-42C3-8752-FA0EBFD6C584}"/>
              </a:ext>
            </a:extLst>
          </p:cNvPr>
          <p:cNvSpPr txBox="1"/>
          <p:nvPr/>
        </p:nvSpPr>
        <p:spPr>
          <a:xfrm>
            <a:off x="2759833" y="3711890"/>
            <a:ext cx="2281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GET /</a:t>
            </a:r>
            <a:r>
              <a:rPr lang="fi-FI" sz="1000" dirty="0" err="1"/>
              <a:t>api</a:t>
            </a:r>
            <a:r>
              <a:rPr lang="fi-FI" sz="1000" dirty="0"/>
              <a:t>/v1/tiedot/377201/lomakedata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1AC61C2-E548-43DC-90D6-57E91FE6F9A7}"/>
              </a:ext>
            </a:extLst>
          </p:cNvPr>
          <p:cNvCxnSpPr>
            <a:stCxn id="45" idx="2"/>
          </p:cNvCxnSpPr>
          <p:nvPr/>
        </p:nvCxnSpPr>
        <p:spPr>
          <a:xfrm flipV="1">
            <a:off x="1774055" y="4258480"/>
            <a:ext cx="3259148" cy="13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201D286-6E1D-4F89-9A40-C583645CF576}"/>
              </a:ext>
            </a:extLst>
          </p:cNvPr>
          <p:cNvSpPr txBox="1"/>
          <p:nvPr/>
        </p:nvSpPr>
        <p:spPr>
          <a:xfrm>
            <a:off x="1896974" y="4075240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  <a:br>
              <a:rPr lang="fi-FI" sz="1000" dirty="0"/>
            </a:br>
            <a:r>
              <a:rPr lang="fi-FI" sz="1000" dirty="0"/>
              <a:t>- lomakeData, …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4CDE387-DE48-460E-A8B1-9615953D24EC}"/>
              </a:ext>
            </a:extLst>
          </p:cNvPr>
          <p:cNvCxnSpPr>
            <a:stCxn id="44" idx="2"/>
          </p:cNvCxnSpPr>
          <p:nvPr/>
        </p:nvCxnSpPr>
        <p:spPr>
          <a:xfrm>
            <a:off x="5135473" y="4395850"/>
            <a:ext cx="34430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1F3C8AB2-4D2C-4BFD-9FB0-07635964EE53}"/>
              </a:ext>
            </a:extLst>
          </p:cNvPr>
          <p:cNvSpPr/>
          <p:nvPr/>
        </p:nvSpPr>
        <p:spPr>
          <a:xfrm>
            <a:off x="8570505" y="4985420"/>
            <a:ext cx="212530" cy="475933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76D2DF39-8C33-47AC-A502-3D621EDAC65B}"/>
              </a:ext>
            </a:extLst>
          </p:cNvPr>
          <p:cNvSpPr/>
          <p:nvPr/>
        </p:nvSpPr>
        <p:spPr>
          <a:xfrm>
            <a:off x="5033204" y="4972107"/>
            <a:ext cx="189214" cy="454258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8EC73454-082E-4847-A888-7428A562DC90}"/>
              </a:ext>
            </a:extLst>
          </p:cNvPr>
          <p:cNvSpPr/>
          <p:nvPr/>
        </p:nvSpPr>
        <p:spPr>
          <a:xfrm>
            <a:off x="1681115" y="4979169"/>
            <a:ext cx="179937" cy="416025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09A6AF8-8F5F-4853-B056-453619090107}"/>
              </a:ext>
            </a:extLst>
          </p:cNvPr>
          <p:cNvCxnSpPr>
            <a:cxnSpLocks/>
          </p:cNvCxnSpPr>
          <p:nvPr/>
        </p:nvCxnSpPr>
        <p:spPr>
          <a:xfrm flipH="1">
            <a:off x="5233730" y="4979171"/>
            <a:ext cx="3336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2A08801-8328-4D27-AFCC-919DA88B4B3A}"/>
              </a:ext>
            </a:extLst>
          </p:cNvPr>
          <p:cNvCxnSpPr/>
          <p:nvPr/>
        </p:nvCxnSpPr>
        <p:spPr>
          <a:xfrm flipH="1">
            <a:off x="1892964" y="5084673"/>
            <a:ext cx="3140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515C14B3-0354-4012-A147-3C7B4EF5A707}"/>
              </a:ext>
            </a:extLst>
          </p:cNvPr>
          <p:cNvSpPr txBox="1"/>
          <p:nvPr/>
        </p:nvSpPr>
        <p:spPr>
          <a:xfrm>
            <a:off x="3554370" y="4881052"/>
            <a:ext cx="1454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GET /</a:t>
            </a:r>
            <a:r>
              <a:rPr lang="fi-FI" sz="1000" dirty="0" err="1"/>
              <a:t>api</a:t>
            </a:r>
            <a:r>
              <a:rPr lang="fi-FI" sz="1000" dirty="0"/>
              <a:t>/v1/tila/377201</a:t>
            </a:r>
          </a:p>
          <a:p>
            <a:r>
              <a:rPr lang="fi-FI" sz="1000" dirty="0"/>
              <a:t>- Tila: luonnos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EDD9459-9D40-4F32-AED7-E7BFF17DD32F}"/>
              </a:ext>
            </a:extLst>
          </p:cNvPr>
          <p:cNvCxnSpPr>
            <a:cxnSpLocks/>
          </p:cNvCxnSpPr>
          <p:nvPr/>
        </p:nvCxnSpPr>
        <p:spPr>
          <a:xfrm flipV="1">
            <a:off x="1885642" y="5325404"/>
            <a:ext cx="3147561" cy="7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17093BF-69C4-43E7-9C5E-498D0C2383A7}"/>
              </a:ext>
            </a:extLst>
          </p:cNvPr>
          <p:cNvSpPr txBox="1"/>
          <p:nvPr/>
        </p:nvSpPr>
        <p:spPr>
          <a:xfrm>
            <a:off x="1898977" y="5148973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7C974F98-8F23-4EBD-9B27-B50BD9C2E2CB}"/>
              </a:ext>
            </a:extLst>
          </p:cNvPr>
          <p:cNvCxnSpPr/>
          <p:nvPr/>
        </p:nvCxnSpPr>
        <p:spPr>
          <a:xfrm>
            <a:off x="5233730" y="5395194"/>
            <a:ext cx="3344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E7E76C59-C9EF-4F4B-BE86-014F92F63483}"/>
              </a:ext>
            </a:extLst>
          </p:cNvPr>
          <p:cNvSpPr/>
          <p:nvPr/>
        </p:nvSpPr>
        <p:spPr>
          <a:xfrm>
            <a:off x="8578510" y="5596330"/>
            <a:ext cx="212530" cy="475933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BEF8A9E-ECBA-4DB8-BB30-459A9FA98F54}"/>
              </a:ext>
            </a:extLst>
          </p:cNvPr>
          <p:cNvSpPr/>
          <p:nvPr/>
        </p:nvSpPr>
        <p:spPr>
          <a:xfrm>
            <a:off x="5021546" y="5621624"/>
            <a:ext cx="212530" cy="384924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1BFFB067-8401-420B-9726-C84D1D1FE36A}"/>
              </a:ext>
            </a:extLst>
          </p:cNvPr>
          <p:cNvSpPr/>
          <p:nvPr/>
        </p:nvSpPr>
        <p:spPr>
          <a:xfrm>
            <a:off x="1692442" y="5621623"/>
            <a:ext cx="212530" cy="384925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41E2530-6557-46E2-BD5A-2513EA8ACBC8}"/>
              </a:ext>
            </a:extLst>
          </p:cNvPr>
          <p:cNvCxnSpPr>
            <a:cxnSpLocks/>
          </p:cNvCxnSpPr>
          <p:nvPr/>
        </p:nvCxnSpPr>
        <p:spPr>
          <a:xfrm flipH="1">
            <a:off x="5233731" y="5621623"/>
            <a:ext cx="33367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568BC14-4F5C-42AD-A01A-8793E8DAA984}"/>
              </a:ext>
            </a:extLst>
          </p:cNvPr>
          <p:cNvCxnSpPr/>
          <p:nvPr/>
        </p:nvCxnSpPr>
        <p:spPr>
          <a:xfrm flipH="1">
            <a:off x="1904972" y="5688522"/>
            <a:ext cx="31036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56C35B16-D83E-4691-890E-4DBA97EEF753}"/>
              </a:ext>
            </a:extLst>
          </p:cNvPr>
          <p:cNvSpPr txBox="1"/>
          <p:nvPr/>
        </p:nvSpPr>
        <p:spPr>
          <a:xfrm>
            <a:off x="3289431" y="548591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GET /</a:t>
            </a:r>
            <a:r>
              <a:rPr lang="fi-FI" sz="1000" dirty="0" err="1"/>
              <a:t>api</a:t>
            </a:r>
            <a:r>
              <a:rPr lang="fi-FI" sz="1000" dirty="0"/>
              <a:t>/v1/tiedosto/123456</a:t>
            </a:r>
          </a:p>
          <a:p>
            <a:r>
              <a:rPr lang="fi-FI" sz="1000" dirty="0"/>
              <a:t>- Liitteiden kysely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BA79E6EE-85A0-48DC-9B94-98BBBE40D947}"/>
              </a:ext>
            </a:extLst>
          </p:cNvPr>
          <p:cNvCxnSpPr>
            <a:cxnSpLocks/>
          </p:cNvCxnSpPr>
          <p:nvPr/>
        </p:nvCxnSpPr>
        <p:spPr>
          <a:xfrm flipV="1">
            <a:off x="1923549" y="5937224"/>
            <a:ext cx="3097997" cy="7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44EEE53F-356C-4539-B550-66273D3DBC69}"/>
              </a:ext>
            </a:extLst>
          </p:cNvPr>
          <p:cNvSpPr txBox="1"/>
          <p:nvPr/>
        </p:nvSpPr>
        <p:spPr>
          <a:xfrm>
            <a:off x="1923549" y="5743683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B848882-68F7-41EC-B765-B4B1F997D07C}"/>
              </a:ext>
            </a:extLst>
          </p:cNvPr>
          <p:cNvCxnSpPr>
            <a:stCxn id="82" idx="2"/>
          </p:cNvCxnSpPr>
          <p:nvPr/>
        </p:nvCxnSpPr>
        <p:spPr>
          <a:xfrm>
            <a:off x="5127811" y="6006548"/>
            <a:ext cx="34426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20C02B24-985D-48F1-902C-188555ECFB08}"/>
              </a:ext>
            </a:extLst>
          </p:cNvPr>
          <p:cNvSpPr/>
          <p:nvPr/>
        </p:nvSpPr>
        <p:spPr>
          <a:xfrm rot="5400000">
            <a:off x="5222212" y="735557"/>
            <a:ext cx="204527" cy="78930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367D4777-A47B-4CD6-90F1-4DBFC84334D7}"/>
              </a:ext>
            </a:extLst>
          </p:cNvPr>
          <p:cNvSpPr txBox="1"/>
          <p:nvPr/>
        </p:nvSpPr>
        <p:spPr>
          <a:xfrm>
            <a:off x="4041780" y="4547704"/>
            <a:ext cx="2628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Asioija aloittaa täyttämään lomaketta</a:t>
            </a:r>
          </a:p>
        </p:txBody>
      </p:sp>
    </p:spTree>
    <p:extLst>
      <p:ext uri="{BB962C8B-B14F-4D97-AF65-F5344CB8AC3E}">
        <p14:creationId xmlns:p14="http://schemas.microsoft.com/office/powerpoint/2010/main" val="4029883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Hakemuksen lähettäminen</a:t>
            </a:r>
            <a:endParaRPr lang="en-FI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98286A4-D2B0-4C34-8B06-998D459E9DA2}"/>
              </a:ext>
            </a:extLst>
          </p:cNvPr>
          <p:cNvSpPr/>
          <p:nvPr/>
        </p:nvSpPr>
        <p:spPr>
          <a:xfrm>
            <a:off x="1026693" y="1690688"/>
            <a:ext cx="1540043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Palvelukerros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AA02A8E-D934-4183-AE25-4E3B2A2D669A}"/>
              </a:ext>
            </a:extLst>
          </p:cNvPr>
          <p:cNvSpPr/>
          <p:nvPr/>
        </p:nvSpPr>
        <p:spPr>
          <a:xfrm>
            <a:off x="4367461" y="1690688"/>
            <a:ext cx="1540043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Palveluväylä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13916FE-3077-4027-ADAA-DB975D2E725A}"/>
              </a:ext>
            </a:extLst>
          </p:cNvPr>
          <p:cNvSpPr/>
          <p:nvPr/>
        </p:nvSpPr>
        <p:spPr>
          <a:xfrm>
            <a:off x="7788439" y="1690688"/>
            <a:ext cx="1780676" cy="611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Asiointipalvelu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A6F25C-73EC-4B5D-84B7-8EF380C03646}"/>
              </a:ext>
            </a:extLst>
          </p:cNvPr>
          <p:cNvCxnSpPr>
            <a:stCxn id="4" idx="2"/>
          </p:cNvCxnSpPr>
          <p:nvPr/>
        </p:nvCxnSpPr>
        <p:spPr>
          <a:xfrm flipH="1">
            <a:off x="1796714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519850-80AA-479B-A1DD-CAFB07B374BF}"/>
              </a:ext>
            </a:extLst>
          </p:cNvPr>
          <p:cNvCxnSpPr/>
          <p:nvPr/>
        </p:nvCxnSpPr>
        <p:spPr>
          <a:xfrm flipH="1">
            <a:off x="5137481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1E27EA4-5AA8-4519-9E91-C7B191D51DA1}"/>
              </a:ext>
            </a:extLst>
          </p:cNvPr>
          <p:cNvCxnSpPr/>
          <p:nvPr/>
        </p:nvCxnSpPr>
        <p:spPr>
          <a:xfrm flipH="1">
            <a:off x="8678777" y="2302042"/>
            <a:ext cx="1" cy="3633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1BFA3D5-D2FA-43C0-805E-721FE85C074E}"/>
              </a:ext>
            </a:extLst>
          </p:cNvPr>
          <p:cNvSpPr/>
          <p:nvPr/>
        </p:nvSpPr>
        <p:spPr>
          <a:xfrm>
            <a:off x="5029902" y="3126175"/>
            <a:ext cx="196508" cy="510745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E946E80-D5B7-429D-A84E-5A7F46686DA8}"/>
              </a:ext>
            </a:extLst>
          </p:cNvPr>
          <p:cNvSpPr/>
          <p:nvPr/>
        </p:nvSpPr>
        <p:spPr>
          <a:xfrm>
            <a:off x="1692442" y="3228651"/>
            <a:ext cx="181874" cy="385688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F6BF534-E29C-48D7-BC6C-12BFBB35A8D3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1783379" y="3228650"/>
            <a:ext cx="32538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AE52B08-CF3C-44FE-B020-8186E7DDDDC3}"/>
              </a:ext>
            </a:extLst>
          </p:cNvPr>
          <p:cNvCxnSpPr/>
          <p:nvPr/>
        </p:nvCxnSpPr>
        <p:spPr>
          <a:xfrm>
            <a:off x="1892964" y="3521242"/>
            <a:ext cx="31442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D45D302-5303-4E49-A9B4-07C3B493E19F}"/>
              </a:ext>
            </a:extLst>
          </p:cNvPr>
          <p:cNvSpPr txBox="1"/>
          <p:nvPr/>
        </p:nvSpPr>
        <p:spPr>
          <a:xfrm>
            <a:off x="1878329" y="3320716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777A6E3-E520-49AF-B59F-1A9E64D5AF32}"/>
              </a:ext>
            </a:extLst>
          </p:cNvPr>
          <p:cNvSpPr/>
          <p:nvPr/>
        </p:nvSpPr>
        <p:spPr>
          <a:xfrm>
            <a:off x="8578510" y="2406512"/>
            <a:ext cx="200523" cy="1177354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0D49415-20A6-4586-A6E5-4CB15BC2D74A}"/>
              </a:ext>
            </a:extLst>
          </p:cNvPr>
          <p:cNvSpPr/>
          <p:nvPr/>
        </p:nvSpPr>
        <p:spPr>
          <a:xfrm>
            <a:off x="8578510" y="3889520"/>
            <a:ext cx="204527" cy="480310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DDC0CD4-FA57-4F8D-B32B-19BF01BF93BB}"/>
              </a:ext>
            </a:extLst>
          </p:cNvPr>
          <p:cNvSpPr/>
          <p:nvPr/>
        </p:nvSpPr>
        <p:spPr>
          <a:xfrm>
            <a:off x="5033207" y="3875558"/>
            <a:ext cx="204531" cy="520292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F971C64-8D10-497A-96F2-7C14E4429D11}"/>
              </a:ext>
            </a:extLst>
          </p:cNvPr>
          <p:cNvSpPr/>
          <p:nvPr/>
        </p:nvSpPr>
        <p:spPr>
          <a:xfrm>
            <a:off x="1673793" y="3889520"/>
            <a:ext cx="200523" cy="382922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F605D79-CC8D-4AF7-8B34-4D60C1B4E563}"/>
              </a:ext>
            </a:extLst>
          </p:cNvPr>
          <p:cNvCxnSpPr>
            <a:cxnSpLocks/>
          </p:cNvCxnSpPr>
          <p:nvPr/>
        </p:nvCxnSpPr>
        <p:spPr>
          <a:xfrm flipH="1">
            <a:off x="5233730" y="3940320"/>
            <a:ext cx="33367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11BE887-4179-4190-B6EE-192935FE0FC1}"/>
              </a:ext>
            </a:extLst>
          </p:cNvPr>
          <p:cNvCxnSpPr>
            <a:cxnSpLocks/>
          </p:cNvCxnSpPr>
          <p:nvPr/>
        </p:nvCxnSpPr>
        <p:spPr>
          <a:xfrm flipH="1">
            <a:off x="1892964" y="3937792"/>
            <a:ext cx="3140239" cy="5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1AC61C2-E548-43DC-90D6-57E91FE6F9A7}"/>
              </a:ext>
            </a:extLst>
          </p:cNvPr>
          <p:cNvCxnSpPr>
            <a:stCxn id="45" idx="2"/>
          </p:cNvCxnSpPr>
          <p:nvPr/>
        </p:nvCxnSpPr>
        <p:spPr>
          <a:xfrm flipV="1">
            <a:off x="1774055" y="4258480"/>
            <a:ext cx="3259148" cy="13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201D286-6E1D-4F89-9A40-C583645CF576}"/>
              </a:ext>
            </a:extLst>
          </p:cNvPr>
          <p:cNvSpPr txBox="1"/>
          <p:nvPr/>
        </p:nvSpPr>
        <p:spPr>
          <a:xfrm>
            <a:off x="1896974" y="4075240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4CDE387-DE48-460E-A8B1-9615953D24EC}"/>
              </a:ext>
            </a:extLst>
          </p:cNvPr>
          <p:cNvCxnSpPr>
            <a:cxnSpLocks/>
          </p:cNvCxnSpPr>
          <p:nvPr/>
        </p:nvCxnSpPr>
        <p:spPr>
          <a:xfrm>
            <a:off x="5233730" y="4272442"/>
            <a:ext cx="3336774" cy="24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1F3C8AB2-4D2C-4BFD-9FB0-07635964EE53}"/>
              </a:ext>
            </a:extLst>
          </p:cNvPr>
          <p:cNvSpPr/>
          <p:nvPr/>
        </p:nvSpPr>
        <p:spPr>
          <a:xfrm>
            <a:off x="8570505" y="4655220"/>
            <a:ext cx="212530" cy="475933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76D2DF39-8C33-47AC-A502-3D621EDAC65B}"/>
              </a:ext>
            </a:extLst>
          </p:cNvPr>
          <p:cNvSpPr/>
          <p:nvPr/>
        </p:nvSpPr>
        <p:spPr>
          <a:xfrm>
            <a:off x="5033204" y="4641907"/>
            <a:ext cx="189214" cy="454258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8EC73454-082E-4847-A888-7428A562DC90}"/>
              </a:ext>
            </a:extLst>
          </p:cNvPr>
          <p:cNvSpPr/>
          <p:nvPr/>
        </p:nvSpPr>
        <p:spPr>
          <a:xfrm>
            <a:off x="1681115" y="4648969"/>
            <a:ext cx="179937" cy="416025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09A6AF8-8F5F-4853-B056-453619090107}"/>
              </a:ext>
            </a:extLst>
          </p:cNvPr>
          <p:cNvCxnSpPr>
            <a:cxnSpLocks/>
          </p:cNvCxnSpPr>
          <p:nvPr/>
        </p:nvCxnSpPr>
        <p:spPr>
          <a:xfrm flipH="1">
            <a:off x="5233730" y="4648971"/>
            <a:ext cx="3336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2A08801-8328-4D27-AFCC-919DA88B4B3A}"/>
              </a:ext>
            </a:extLst>
          </p:cNvPr>
          <p:cNvCxnSpPr/>
          <p:nvPr/>
        </p:nvCxnSpPr>
        <p:spPr>
          <a:xfrm flipH="1">
            <a:off x="1892964" y="4754473"/>
            <a:ext cx="3140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515C14B3-0354-4012-A147-3C7B4EF5A707}"/>
              </a:ext>
            </a:extLst>
          </p:cNvPr>
          <p:cNvSpPr txBox="1"/>
          <p:nvPr/>
        </p:nvSpPr>
        <p:spPr>
          <a:xfrm>
            <a:off x="3099766" y="4542853"/>
            <a:ext cx="19527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PUT /</a:t>
            </a:r>
            <a:r>
              <a:rPr lang="fi-FI" sz="1000" dirty="0" err="1"/>
              <a:t>api</a:t>
            </a:r>
            <a:r>
              <a:rPr lang="fi-FI" sz="1000" dirty="0"/>
              <a:t>/v1/tiedot/377201/diaari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EDD9459-9D40-4F32-AED7-E7BFF17DD32F}"/>
              </a:ext>
            </a:extLst>
          </p:cNvPr>
          <p:cNvCxnSpPr>
            <a:cxnSpLocks/>
          </p:cNvCxnSpPr>
          <p:nvPr/>
        </p:nvCxnSpPr>
        <p:spPr>
          <a:xfrm flipV="1">
            <a:off x="1885642" y="4995204"/>
            <a:ext cx="3147561" cy="7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17093BF-69C4-43E7-9C5E-498D0C2383A7}"/>
              </a:ext>
            </a:extLst>
          </p:cNvPr>
          <p:cNvSpPr txBox="1"/>
          <p:nvPr/>
        </p:nvSpPr>
        <p:spPr>
          <a:xfrm>
            <a:off x="1898977" y="4818773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7C974F98-8F23-4EBD-9B27-B50BD9C2E2CB}"/>
              </a:ext>
            </a:extLst>
          </p:cNvPr>
          <p:cNvCxnSpPr/>
          <p:nvPr/>
        </p:nvCxnSpPr>
        <p:spPr>
          <a:xfrm>
            <a:off x="5233730" y="5064994"/>
            <a:ext cx="3344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E7E76C59-C9EF-4F4B-BE86-014F92F63483}"/>
              </a:ext>
            </a:extLst>
          </p:cNvPr>
          <p:cNvSpPr/>
          <p:nvPr/>
        </p:nvSpPr>
        <p:spPr>
          <a:xfrm>
            <a:off x="8578510" y="5266130"/>
            <a:ext cx="212530" cy="475933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BEF8A9E-ECBA-4DB8-BB30-459A9FA98F54}"/>
              </a:ext>
            </a:extLst>
          </p:cNvPr>
          <p:cNvSpPr/>
          <p:nvPr/>
        </p:nvSpPr>
        <p:spPr>
          <a:xfrm>
            <a:off x="5021546" y="5291424"/>
            <a:ext cx="212530" cy="384924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1BFFB067-8401-420B-9726-C84D1D1FE36A}"/>
              </a:ext>
            </a:extLst>
          </p:cNvPr>
          <p:cNvSpPr/>
          <p:nvPr/>
        </p:nvSpPr>
        <p:spPr>
          <a:xfrm>
            <a:off x="1692442" y="5291423"/>
            <a:ext cx="212530" cy="384925"/>
          </a:xfrm>
          <a:prstGeom prst="roundRect">
            <a:avLst/>
          </a:prstGeom>
          <a:solidFill>
            <a:schemeClr val="bg1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41E2530-6557-46E2-BD5A-2513EA8ACBC8}"/>
              </a:ext>
            </a:extLst>
          </p:cNvPr>
          <p:cNvCxnSpPr>
            <a:cxnSpLocks/>
          </p:cNvCxnSpPr>
          <p:nvPr/>
        </p:nvCxnSpPr>
        <p:spPr>
          <a:xfrm flipH="1">
            <a:off x="5233731" y="5291423"/>
            <a:ext cx="33367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568BC14-4F5C-42AD-A01A-8793E8DAA984}"/>
              </a:ext>
            </a:extLst>
          </p:cNvPr>
          <p:cNvCxnSpPr/>
          <p:nvPr/>
        </p:nvCxnSpPr>
        <p:spPr>
          <a:xfrm flipH="1">
            <a:off x="1904972" y="5358322"/>
            <a:ext cx="31036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56C35B16-D83E-4691-890E-4DBA97EEF753}"/>
              </a:ext>
            </a:extLst>
          </p:cNvPr>
          <p:cNvSpPr txBox="1"/>
          <p:nvPr/>
        </p:nvSpPr>
        <p:spPr>
          <a:xfrm>
            <a:off x="2914171" y="5139102"/>
            <a:ext cx="21579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PUT /</a:t>
            </a:r>
            <a:r>
              <a:rPr lang="fi-FI" sz="1000" dirty="0" err="1"/>
              <a:t>api</a:t>
            </a:r>
            <a:r>
              <a:rPr lang="fi-FI" sz="1000" dirty="0"/>
              <a:t>/v1/tiedot/377201/</a:t>
            </a:r>
            <a:r>
              <a:rPr lang="fi-FI" sz="1000" dirty="0" err="1"/>
              <a:t>kasittelija</a:t>
            </a:r>
            <a:endParaRPr lang="fi-FI" sz="1000" dirty="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BA79E6EE-85A0-48DC-9B94-98BBBE40D947}"/>
              </a:ext>
            </a:extLst>
          </p:cNvPr>
          <p:cNvCxnSpPr>
            <a:cxnSpLocks/>
          </p:cNvCxnSpPr>
          <p:nvPr/>
        </p:nvCxnSpPr>
        <p:spPr>
          <a:xfrm flipV="1">
            <a:off x="1923549" y="5607024"/>
            <a:ext cx="3097997" cy="7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44EEE53F-356C-4539-B550-66273D3DBC69}"/>
              </a:ext>
            </a:extLst>
          </p:cNvPr>
          <p:cNvSpPr txBox="1"/>
          <p:nvPr/>
        </p:nvSpPr>
        <p:spPr>
          <a:xfrm>
            <a:off x="1923549" y="5413483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200 OK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B848882-68F7-41EC-B765-B4B1F997D07C}"/>
              </a:ext>
            </a:extLst>
          </p:cNvPr>
          <p:cNvCxnSpPr>
            <a:stCxn id="82" idx="2"/>
          </p:cNvCxnSpPr>
          <p:nvPr/>
        </p:nvCxnSpPr>
        <p:spPr>
          <a:xfrm>
            <a:off x="5127811" y="5676348"/>
            <a:ext cx="34426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20C02B24-985D-48F1-902C-188555ECFB08}"/>
              </a:ext>
            </a:extLst>
          </p:cNvPr>
          <p:cNvSpPr/>
          <p:nvPr/>
        </p:nvSpPr>
        <p:spPr>
          <a:xfrm rot="5400000">
            <a:off x="5205801" y="-991527"/>
            <a:ext cx="204527" cy="78930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367D4777-A47B-4CD6-90F1-4DBFC84334D7}"/>
              </a:ext>
            </a:extLst>
          </p:cNvPr>
          <p:cNvSpPr txBox="1"/>
          <p:nvPr/>
        </p:nvSpPr>
        <p:spPr>
          <a:xfrm>
            <a:off x="3953711" y="2820920"/>
            <a:ext cx="2927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Asioija täyttänyt ja lähettänyt lomakkeen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551F13E-4C9B-4BEA-BC7D-E81A40DC3B65}"/>
              </a:ext>
            </a:extLst>
          </p:cNvPr>
          <p:cNvSpPr txBox="1"/>
          <p:nvPr/>
        </p:nvSpPr>
        <p:spPr>
          <a:xfrm>
            <a:off x="3614907" y="3015702"/>
            <a:ext cx="1459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PUT /</a:t>
            </a:r>
            <a:r>
              <a:rPr lang="fi-FI" sz="1000" dirty="0" err="1"/>
              <a:t>api</a:t>
            </a:r>
            <a:r>
              <a:rPr lang="fi-FI" sz="1000" dirty="0"/>
              <a:t>/v1/tila/377201</a:t>
            </a:r>
          </a:p>
          <a:p>
            <a:r>
              <a:rPr lang="fi-FI" sz="1000" dirty="0"/>
              <a:t>Tila: Vastaanotettu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9569E0-D05C-4DE9-A242-5F70ACE7899D}"/>
              </a:ext>
            </a:extLst>
          </p:cNvPr>
          <p:cNvSpPr txBox="1"/>
          <p:nvPr/>
        </p:nvSpPr>
        <p:spPr>
          <a:xfrm>
            <a:off x="9254591" y="2694164"/>
            <a:ext cx="13019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Lomakkeen lähetys ja</a:t>
            </a:r>
          </a:p>
          <a:p>
            <a:r>
              <a:rPr lang="fi-FI" sz="1000" dirty="0"/>
              <a:t>Tekninen kuittaus</a:t>
            </a: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F0709313-A271-4CC4-86B5-2989CFAA66F6}"/>
              </a:ext>
            </a:extLst>
          </p:cNvPr>
          <p:cNvSpPr/>
          <p:nvPr/>
        </p:nvSpPr>
        <p:spPr>
          <a:xfrm>
            <a:off x="8297060" y="2648706"/>
            <a:ext cx="987960" cy="585829"/>
          </a:xfrm>
          <a:prstGeom prst="arc">
            <a:avLst>
              <a:gd name="adj1" fmla="val 16200000"/>
              <a:gd name="adj2" fmla="val 509889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4332830-ACEF-4ED3-8795-3B4E5B0A728A}"/>
              </a:ext>
            </a:extLst>
          </p:cNvPr>
          <p:cNvCxnSpPr>
            <a:cxnSpLocks/>
          </p:cNvCxnSpPr>
          <p:nvPr/>
        </p:nvCxnSpPr>
        <p:spPr>
          <a:xfrm flipH="1" flipV="1">
            <a:off x="5233731" y="3228651"/>
            <a:ext cx="3336773" cy="18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A7AF0B8-08FE-4DA5-8579-76EB07D0FF26}"/>
              </a:ext>
            </a:extLst>
          </p:cNvPr>
          <p:cNvCxnSpPr>
            <a:cxnSpLocks/>
          </p:cNvCxnSpPr>
          <p:nvPr/>
        </p:nvCxnSpPr>
        <p:spPr>
          <a:xfrm>
            <a:off x="5222418" y="3566937"/>
            <a:ext cx="33480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2C8D3BD0-EEA6-4F5A-AC30-4BC0345F2922}"/>
              </a:ext>
            </a:extLst>
          </p:cNvPr>
          <p:cNvCxnSpPr>
            <a:cxnSpLocks/>
          </p:cNvCxnSpPr>
          <p:nvPr/>
        </p:nvCxnSpPr>
        <p:spPr>
          <a:xfrm flipH="1" flipV="1">
            <a:off x="8787048" y="3904926"/>
            <a:ext cx="2306402" cy="4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82C29408-65B1-4331-B130-3DB633047AF7}"/>
              </a:ext>
            </a:extLst>
          </p:cNvPr>
          <p:cNvSpPr txBox="1"/>
          <p:nvPr/>
        </p:nvSpPr>
        <p:spPr>
          <a:xfrm>
            <a:off x="8787048" y="3691571"/>
            <a:ext cx="23294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Saapumisilmoitus käsittelyyn ottamisesta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E9DD500-563B-439E-B07D-CB3903658BA8}"/>
              </a:ext>
            </a:extLst>
          </p:cNvPr>
          <p:cNvSpPr txBox="1"/>
          <p:nvPr/>
        </p:nvSpPr>
        <p:spPr>
          <a:xfrm>
            <a:off x="3596807" y="3741390"/>
            <a:ext cx="1459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PUT /</a:t>
            </a:r>
            <a:r>
              <a:rPr lang="fi-FI" sz="1000" dirty="0" err="1"/>
              <a:t>api</a:t>
            </a:r>
            <a:r>
              <a:rPr lang="fi-FI" sz="1000" dirty="0"/>
              <a:t>/v1/tila/377201</a:t>
            </a:r>
          </a:p>
          <a:p>
            <a:r>
              <a:rPr lang="fi-FI" sz="1000" dirty="0"/>
              <a:t>Tila: Käsittelyssä</a:t>
            </a:r>
          </a:p>
        </p:txBody>
      </p:sp>
    </p:spTree>
    <p:extLst>
      <p:ext uri="{BB962C8B-B14F-4D97-AF65-F5344CB8AC3E}">
        <p14:creationId xmlns:p14="http://schemas.microsoft.com/office/powerpoint/2010/main" val="2821231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Toimi näin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Tunnista</a:t>
            </a:r>
            <a:r>
              <a:rPr lang="fi-FI" sz="2000" dirty="0"/>
              <a:t> nykyiset sähköiset asiointipalvelut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Tarkista</a:t>
            </a:r>
            <a:r>
              <a:rPr lang="fi-FI" sz="2000" dirty="0"/>
              <a:t> järjestelmätoimittajalta, onko integraatio jo olemassa tai tulossa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Ota yhteys </a:t>
            </a:r>
            <a:r>
              <a:rPr lang="fi-FI" sz="2000" dirty="0"/>
              <a:t>Luvat ja valvonta –hankkeeseen </a:t>
            </a:r>
            <a:r>
              <a:rPr lang="fi-FI" altLang="fi-FI" sz="2000" dirty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luvatjavalvonta.tem@gov.fi</a:t>
            </a:r>
            <a:r>
              <a:rPr lang="fi-FI" altLang="fi-FI" sz="2000" dirty="0">
                <a:ea typeface="Calibri" panose="020F0502020204030204" pitchFamily="34" charset="0"/>
                <a:cs typeface="Times New Roman" panose="02020603050405020304" pitchFamily="18" charset="0"/>
              </a:rPr>
              <a:t> integraation käyttöönottoa tai toteutusprojektin aloitusta varten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3491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B38A10B-1DD8-46D7-8135-3449D8B9FB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E9FF28-AC79-4AD7-BD07-D75A66090D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68258F-E7EF-44A4-8E9C-282CE79C3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9C58BC72-C753-4882-903F-313B8545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160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74568-FC5B-45A9-BB8B-FD95F5DE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Palvelukerrokseen liittymisen yleiset periaatteet</a:t>
            </a:r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4DA6E3-9DB2-4AA6-8B3C-2F47D90B9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938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Palvelukerrokseen liittymisen yleiset periaatteet</a:t>
            </a:r>
            <a:endParaRPr lang="en-FI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C6940FE-A372-47C0-9FC8-21D6A97CE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20245"/>
            <a:ext cx="7539636" cy="42410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9E951D-FA39-4BCB-9F83-476ABDBDE8FD}"/>
              </a:ext>
            </a:extLst>
          </p:cNvPr>
          <p:cNvSpPr txBox="1"/>
          <p:nvPr/>
        </p:nvSpPr>
        <p:spPr>
          <a:xfrm>
            <a:off x="7892716" y="2131846"/>
            <a:ext cx="37378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Palvelukerros liitetään vain asiointipalveluihin/asiointikerrokseen käsittelyjärjestelmien sijasta, jolloin vältytään useilta integroitavilta rajapinnoilta yhtä asiointia kohden.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b="1" dirty="0"/>
              <a:t>Palveluväylä</a:t>
            </a:r>
            <a:r>
              <a:rPr lang="fi-FI" sz="1400" dirty="0"/>
              <a:t> ja asiointikerros piilottaa viranomaisen järjestelmän ja sen muutokset Palvelukerrokselta. </a:t>
            </a:r>
          </a:p>
        </p:txBody>
      </p:sp>
    </p:spTree>
    <p:extLst>
      <p:ext uri="{BB962C8B-B14F-4D97-AF65-F5344CB8AC3E}">
        <p14:creationId xmlns:p14="http://schemas.microsoft.com/office/powerpoint/2010/main" val="105675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Palvelukerrokseen liittymisen yleiset periaatteet</a:t>
            </a:r>
            <a:endParaRPr lang="en-FI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C6940FE-A372-47C0-9FC8-21D6A97CE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20245"/>
            <a:ext cx="7539636" cy="42410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9E951D-FA39-4BCB-9F83-476ABDBDE8FD}"/>
              </a:ext>
            </a:extLst>
          </p:cNvPr>
          <p:cNvSpPr txBox="1"/>
          <p:nvPr/>
        </p:nvSpPr>
        <p:spPr>
          <a:xfrm>
            <a:off x="7892716" y="2131846"/>
            <a:ext cx="37378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/>
              <a:t>Asiointijärjestelmä edelleenvälittää tarpeen mukaan uusia tilatietoja ja tietoa viranomaisten käsittelyjärjestelmistä Palvelukerrokselle </a:t>
            </a:r>
            <a:r>
              <a:rPr lang="fi-FI" sz="1400" b="1" dirty="0"/>
              <a:t>palveluväylän</a:t>
            </a:r>
            <a:r>
              <a:rPr lang="fi-FI" sz="1400" dirty="0"/>
              <a:t> kautta. </a:t>
            </a:r>
          </a:p>
        </p:txBody>
      </p:sp>
    </p:spTree>
    <p:extLst>
      <p:ext uri="{BB962C8B-B14F-4D97-AF65-F5344CB8AC3E}">
        <p14:creationId xmlns:p14="http://schemas.microsoft.com/office/powerpoint/2010/main" val="324531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74568-FC5B-45A9-BB8B-FD95F5DE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Liityntärajapinta</a:t>
            </a:r>
            <a:endParaRPr lang="en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592FD-A65C-4266-86CC-4CA4C6184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Pakolliset otsikkotiedot</a:t>
            </a:r>
          </a:p>
          <a:p>
            <a:pPr marL="457200" indent="-457200">
              <a:buAutoNum type="arabicPeriod"/>
            </a:pPr>
            <a:r>
              <a:rPr lang="fi-FI" dirty="0"/>
              <a:t>Vaihtoehtoiset otsikkotiedot</a:t>
            </a:r>
          </a:p>
          <a:p>
            <a:pPr marL="457200" indent="-457200">
              <a:buAutoNum type="arabicPeriod"/>
            </a:pPr>
            <a:r>
              <a:rPr lang="fi-FI" dirty="0"/>
              <a:t>Tietoturva</a:t>
            </a:r>
          </a:p>
        </p:txBody>
      </p:sp>
    </p:spTree>
    <p:extLst>
      <p:ext uri="{BB962C8B-B14F-4D97-AF65-F5344CB8AC3E}">
        <p14:creationId xmlns:p14="http://schemas.microsoft.com/office/powerpoint/2010/main" val="2218211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Liityntärajapinta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F4F47-03D9-4017-96C0-58BF83D7C091}"/>
              </a:ext>
            </a:extLst>
          </p:cNvPr>
          <p:cNvSpPr txBox="1"/>
          <p:nvPr/>
        </p:nvSpPr>
        <p:spPr>
          <a:xfrm>
            <a:off x="838200" y="1514225"/>
            <a:ext cx="93726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LV:n ja palveluväylän kommunikointi ja tiedonvaihto hoidetaan </a:t>
            </a:r>
            <a:r>
              <a:rPr lang="fi-FI" b="1" dirty="0"/>
              <a:t>REST-API</a:t>
            </a:r>
            <a:r>
              <a:rPr lang="fi-FI" dirty="0"/>
              <a:t> protokollan mukaisesti.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Palvelut toteutetaan noudattaen </a:t>
            </a:r>
            <a:r>
              <a:rPr lang="fi-FI" dirty="0" err="1"/>
              <a:t>OpenAPI</a:t>
            </a:r>
            <a:r>
              <a:rPr lang="fi-FI" dirty="0"/>
              <a:t> 3 standardia, jota myös palveluväylä/X-Road noudattaa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LV:llä on vaihtoehtoisesti myös </a:t>
            </a:r>
            <a:r>
              <a:rPr lang="fi-FI" dirty="0" err="1"/>
              <a:t>RabbitMQ</a:t>
            </a:r>
            <a:r>
              <a:rPr lang="fi-FI" dirty="0"/>
              <a:t> viestirajapinta, mutta palveluväylän kanssa vain käytössä REST-palvelut.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HTTP-otsikkotiedot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b="1" dirty="0"/>
              <a:t>X-Road-Client</a:t>
            </a:r>
            <a:r>
              <a:rPr lang="fi-FI" sz="1400" dirty="0"/>
              <a:t>: määrittää organisaation/alijärjestelmän, joka toimii palvelun kutsujana. Alijärjestelmän koodi on valinnainen.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b="1" dirty="0"/>
              <a:t>Suositellut otsikkotiedot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b="1" dirty="0"/>
              <a:t>Content-</a:t>
            </a:r>
            <a:r>
              <a:rPr lang="fi-FI" sz="1400" b="1" dirty="0" err="1"/>
              <a:t>Type</a:t>
            </a:r>
            <a:r>
              <a:rPr lang="fi-FI" sz="1400" dirty="0"/>
              <a:t>- ja </a:t>
            </a:r>
            <a:r>
              <a:rPr lang="fi-FI" sz="1400" b="1" dirty="0" err="1"/>
              <a:t>Accept</a:t>
            </a:r>
            <a:r>
              <a:rPr lang="fi-FI" sz="1400" dirty="0"/>
              <a:t>-otsikkotietoja on suositeltavaa käyttää. Jos </a:t>
            </a:r>
            <a:r>
              <a:rPr lang="fi-FI" sz="1400" dirty="0" err="1"/>
              <a:t>Accept</a:t>
            </a:r>
            <a:r>
              <a:rPr lang="fi-FI" sz="1400" dirty="0"/>
              <a:t>-otsikkotietoa ei käytetä, liityntäpalvelin käyttää vakiona arvoa </a:t>
            </a:r>
            <a:r>
              <a:rPr lang="fi-FI" sz="1400" dirty="0" err="1"/>
              <a:t>application</a:t>
            </a:r>
            <a:r>
              <a:rPr lang="fi-FI" sz="1400" dirty="0"/>
              <a:t>/</a:t>
            </a:r>
            <a:r>
              <a:rPr lang="fi-FI" sz="1400" dirty="0" err="1"/>
              <a:t>json</a:t>
            </a:r>
            <a:r>
              <a:rPr lang="fi-FI" sz="1400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Tietoturva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HTTPS-protokollan käyttö. HTTPS suojaa siirrossa autentikointitiedot (esim. salasanat, API-avaimet ja JSON Web Tokenit).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JWT-käyttö autentikointitapana: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sz="1400" dirty="0"/>
              <a:t>Ei tuettuna X-Roadin kanssa, mutta mahdollista lähettää ne HTTP-otsikkotiedoissa palvelun käyttäjältä (</a:t>
            </a:r>
            <a:r>
              <a:rPr lang="fi-FI" sz="1400" dirty="0" err="1"/>
              <a:t>Authorization</a:t>
            </a:r>
            <a:r>
              <a:rPr lang="fi-FI" sz="1400" dirty="0"/>
              <a:t>) palvelun tuottajalle; X-Road siirtää otsikkotiedot muuttamattomina.</a:t>
            </a:r>
          </a:p>
        </p:txBody>
      </p:sp>
    </p:spTree>
    <p:extLst>
      <p:ext uri="{BB962C8B-B14F-4D97-AF65-F5344CB8AC3E}">
        <p14:creationId xmlns:p14="http://schemas.microsoft.com/office/powerpoint/2010/main" val="349160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74568-FC5B-45A9-BB8B-FD95F5DE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Liittymisprosessi / roolit</a:t>
            </a:r>
            <a:endParaRPr lang="en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592FD-A65C-4266-86CC-4CA4C6184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Asioinnin aloitus &amp; valtuudet</a:t>
            </a:r>
          </a:p>
          <a:p>
            <a:pPr marL="457200" indent="-457200">
              <a:buAutoNum type="arabicPeriod"/>
            </a:pPr>
            <a:r>
              <a:rPr lang="fi-FI" dirty="0"/>
              <a:t>Tietojen haku ja </a:t>
            </a:r>
            <a:r>
              <a:rPr lang="fi-FI" dirty="0" err="1"/>
              <a:t>populointi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Tilatietojen muuttaminen</a:t>
            </a:r>
          </a:p>
          <a:p>
            <a:pPr marL="457200" indent="-457200">
              <a:buAutoNum type="arabicPeriod"/>
            </a:pP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95233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6129E726-292E-4960-92E1-AD57B20D6B59}"/>
              </a:ext>
            </a:extLst>
          </p:cNvPr>
          <p:cNvSpPr/>
          <p:nvPr/>
        </p:nvSpPr>
        <p:spPr>
          <a:xfrm>
            <a:off x="10167237" y="2035882"/>
            <a:ext cx="1564687" cy="2131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Asiointijärjestelmä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1. Asioinnin aloitus &amp; valtuudet</a:t>
            </a:r>
            <a:endParaRPr lang="en-FI" dirty="0"/>
          </a:p>
        </p:txBody>
      </p:sp>
      <p:pic>
        <p:nvPicPr>
          <p:cNvPr id="5" name="Content Placeholder 4" descr="User with solid fill">
            <a:extLst>
              <a:ext uri="{FF2B5EF4-FFF2-40B4-BE49-F238E27FC236}">
                <a16:creationId xmlns:a16="http://schemas.microsoft.com/office/drawing/2014/main" id="{CED4196F-642B-4E9F-903C-675F07CF8B23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199" y="1903755"/>
            <a:ext cx="914400" cy="914400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B8F06BF-E564-4296-923A-604E359504B8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227599" y="2360955"/>
            <a:ext cx="1938106" cy="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A03A16D-4673-402B-8D4B-0A27914C0F83}"/>
              </a:ext>
            </a:extLst>
          </p:cNvPr>
          <p:cNvCxnSpPr>
            <a:cxnSpLocks/>
          </p:cNvCxnSpPr>
          <p:nvPr/>
        </p:nvCxnSpPr>
        <p:spPr>
          <a:xfrm flipV="1">
            <a:off x="3596429" y="2360955"/>
            <a:ext cx="6570808" cy="266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8F29F6-7D77-4642-9229-E24D33A4417D}"/>
              </a:ext>
            </a:extLst>
          </p:cNvPr>
          <p:cNvCxnSpPr>
            <a:cxnSpLocks/>
          </p:cNvCxnSpPr>
          <p:nvPr/>
        </p:nvCxnSpPr>
        <p:spPr>
          <a:xfrm flipH="1">
            <a:off x="3720445" y="2496316"/>
            <a:ext cx="6446792" cy="18575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02F094D-417D-4B79-96D4-9C65ACDAD7B4}"/>
              </a:ext>
            </a:extLst>
          </p:cNvPr>
          <p:cNvSpPr txBox="1"/>
          <p:nvPr/>
        </p:nvSpPr>
        <p:spPr>
          <a:xfrm>
            <a:off x="1843744" y="2066523"/>
            <a:ext cx="619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Aloita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FE77C2-0DBA-44CA-9595-79D3DC9026C9}"/>
              </a:ext>
            </a:extLst>
          </p:cNvPr>
          <p:cNvSpPr txBox="1"/>
          <p:nvPr/>
        </p:nvSpPr>
        <p:spPr>
          <a:xfrm>
            <a:off x="3720447" y="2127598"/>
            <a:ext cx="6113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1. URL ohjaus asiointijärjestelmään asiointitunnisteen kanssa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C1BD370-A45A-4AAF-9720-4E5236BF9CA9}"/>
              </a:ext>
            </a:extLst>
          </p:cNvPr>
          <p:cNvCxnSpPr>
            <a:cxnSpLocks/>
            <a:endCxn id="38" idx="3"/>
          </p:cNvCxnSpPr>
          <p:nvPr/>
        </p:nvCxnSpPr>
        <p:spPr>
          <a:xfrm flipH="1" flipV="1">
            <a:off x="3680954" y="3093564"/>
            <a:ext cx="3823262" cy="80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0875211-FC3A-4C1C-8A22-27B81EDD5EAF}"/>
              </a:ext>
            </a:extLst>
          </p:cNvPr>
          <p:cNvSpPr txBox="1"/>
          <p:nvPr/>
        </p:nvSpPr>
        <p:spPr>
          <a:xfrm>
            <a:off x="3720447" y="2838831"/>
            <a:ext cx="3051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Kysytään LV:ltä valtuuskoodit</a:t>
            </a:r>
          </a:p>
          <a:p>
            <a:endParaRPr lang="fi-FI" sz="1400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4D4BF09-9E81-4CAC-8349-FF02A440A6C5}"/>
              </a:ext>
            </a:extLst>
          </p:cNvPr>
          <p:cNvCxnSpPr>
            <a:cxnSpLocks/>
          </p:cNvCxnSpPr>
          <p:nvPr/>
        </p:nvCxnSpPr>
        <p:spPr>
          <a:xfrm flipV="1">
            <a:off x="3696468" y="3550382"/>
            <a:ext cx="3807744" cy="11592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788C958-4A54-4782-BF99-8AAA4962A342}"/>
              </a:ext>
            </a:extLst>
          </p:cNvPr>
          <p:cNvSpPr txBox="1"/>
          <p:nvPr/>
        </p:nvSpPr>
        <p:spPr>
          <a:xfrm>
            <a:off x="3720445" y="3315388"/>
            <a:ext cx="3744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Palautetaan Y-tunnus ja valtuuskoodit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B6B698-6D79-4A46-90B4-802EDB182FD5}"/>
              </a:ext>
            </a:extLst>
          </p:cNvPr>
          <p:cNvSpPr/>
          <p:nvPr/>
        </p:nvSpPr>
        <p:spPr>
          <a:xfrm>
            <a:off x="7504214" y="2642137"/>
            <a:ext cx="1238702" cy="1537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Palveluväylä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9A41ECE-E418-4774-A037-0F6A6198221E}"/>
              </a:ext>
            </a:extLst>
          </p:cNvPr>
          <p:cNvSpPr/>
          <p:nvPr/>
        </p:nvSpPr>
        <p:spPr>
          <a:xfrm>
            <a:off x="3166977" y="2007609"/>
            <a:ext cx="513977" cy="2171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LV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0B28496-F081-4DFA-BBE7-FDB5D27154C5}"/>
              </a:ext>
            </a:extLst>
          </p:cNvPr>
          <p:cNvCxnSpPr>
            <a:cxnSpLocks/>
          </p:cNvCxnSpPr>
          <p:nvPr/>
        </p:nvCxnSpPr>
        <p:spPr>
          <a:xfrm flipV="1">
            <a:off x="8758901" y="3412975"/>
            <a:ext cx="1408336" cy="92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E8CEE61-5F35-4C00-88CF-8B91587EE07A}"/>
              </a:ext>
            </a:extLst>
          </p:cNvPr>
          <p:cNvCxnSpPr>
            <a:cxnSpLocks/>
            <a:stCxn id="43" idx="1"/>
          </p:cNvCxnSpPr>
          <p:nvPr/>
        </p:nvCxnSpPr>
        <p:spPr>
          <a:xfrm flipH="1">
            <a:off x="8742916" y="3101613"/>
            <a:ext cx="142432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rc 68">
            <a:extLst>
              <a:ext uri="{FF2B5EF4-FFF2-40B4-BE49-F238E27FC236}">
                <a16:creationId xmlns:a16="http://schemas.microsoft.com/office/drawing/2014/main" id="{83C4B5A3-3CB3-4404-A499-DD97223EBD95}"/>
              </a:ext>
            </a:extLst>
          </p:cNvPr>
          <p:cNvSpPr/>
          <p:nvPr/>
        </p:nvSpPr>
        <p:spPr>
          <a:xfrm>
            <a:off x="10325819" y="2360955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92A23CFD-ECBF-47EC-BBB4-176BB89EC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62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11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CA2-2E69-4744-84BE-F95565CBFC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/>
        <p:txBody>
          <a:bodyPr/>
          <a:lstStyle/>
          <a:p>
            <a:r>
              <a:rPr lang="fi-FI" dirty="0"/>
              <a:t>2. Tietojen haku ja </a:t>
            </a:r>
            <a:r>
              <a:rPr lang="fi-FI" dirty="0" err="1"/>
              <a:t>populointi</a:t>
            </a:r>
            <a:endParaRPr lang="en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40A8AA-E882-4E14-8E6C-EB934DC14245}"/>
              </a:ext>
            </a:extLst>
          </p:cNvPr>
          <p:cNvSpPr/>
          <p:nvPr/>
        </p:nvSpPr>
        <p:spPr>
          <a:xfrm>
            <a:off x="1016403" y="1945419"/>
            <a:ext cx="513977" cy="2543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LV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78D90A-89CE-406F-A4B9-A4916FC0BA8A}"/>
              </a:ext>
            </a:extLst>
          </p:cNvPr>
          <p:cNvSpPr/>
          <p:nvPr/>
        </p:nvSpPr>
        <p:spPr>
          <a:xfrm>
            <a:off x="7703283" y="1975611"/>
            <a:ext cx="1238702" cy="2512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Palveluväylä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A03A16D-4673-402B-8D4B-0A27914C0F83}"/>
              </a:ext>
            </a:extLst>
          </p:cNvPr>
          <p:cNvCxnSpPr>
            <a:cxnSpLocks/>
          </p:cNvCxnSpPr>
          <p:nvPr/>
        </p:nvCxnSpPr>
        <p:spPr>
          <a:xfrm flipH="1">
            <a:off x="1530380" y="2420927"/>
            <a:ext cx="6172903" cy="13806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8F29F6-7D77-4642-9229-E24D33A4417D}"/>
              </a:ext>
            </a:extLst>
          </p:cNvPr>
          <p:cNvCxnSpPr>
            <a:cxnSpLocks/>
          </p:cNvCxnSpPr>
          <p:nvPr/>
        </p:nvCxnSpPr>
        <p:spPr>
          <a:xfrm flipV="1">
            <a:off x="1540253" y="2900125"/>
            <a:ext cx="6172903" cy="11365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4FE77C2-0DBA-44CA-9595-79D3DC9026C9}"/>
              </a:ext>
            </a:extLst>
          </p:cNvPr>
          <p:cNvSpPr txBox="1"/>
          <p:nvPr/>
        </p:nvSpPr>
        <p:spPr>
          <a:xfrm>
            <a:off x="1961260" y="2162075"/>
            <a:ext cx="4720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/>
              <a:t>1. Pyydetään asioinnin </a:t>
            </a:r>
            <a:r>
              <a:rPr lang="fi-FI" sz="1400" dirty="0" err="1"/>
              <a:t>populoitavat</a:t>
            </a:r>
            <a:r>
              <a:rPr lang="fi-FI" sz="1400" dirty="0"/>
              <a:t> tiedot ja liitetiedostolistan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C1BD370-A45A-4AAF-9720-4E5236BF9CA9}"/>
              </a:ext>
            </a:extLst>
          </p:cNvPr>
          <p:cNvCxnSpPr>
            <a:cxnSpLocks/>
          </p:cNvCxnSpPr>
          <p:nvPr/>
        </p:nvCxnSpPr>
        <p:spPr>
          <a:xfrm flipH="1">
            <a:off x="1530380" y="3616027"/>
            <a:ext cx="6190261" cy="1849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0875211-FC3A-4C1C-8A22-27B81EDD5EAF}"/>
              </a:ext>
            </a:extLst>
          </p:cNvPr>
          <p:cNvSpPr txBox="1"/>
          <p:nvPr/>
        </p:nvSpPr>
        <p:spPr>
          <a:xfrm>
            <a:off x="1950223" y="3365865"/>
            <a:ext cx="2173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Haetaan yhteiset liitteet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4D4BF09-9E81-4CAC-8349-FF02A440A6C5}"/>
              </a:ext>
            </a:extLst>
          </p:cNvPr>
          <p:cNvCxnSpPr>
            <a:cxnSpLocks/>
          </p:cNvCxnSpPr>
          <p:nvPr/>
        </p:nvCxnSpPr>
        <p:spPr>
          <a:xfrm>
            <a:off x="1530379" y="4064219"/>
            <a:ext cx="6172903" cy="0"/>
          </a:xfrm>
          <a:prstGeom prst="straightConnector1">
            <a:avLst/>
          </a:prstGeom>
          <a:ln w="25400" cap="flat" cmpd="sng" algn="ctr">
            <a:solidFill>
              <a:srgbClr val="0069B4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788C958-4A54-4782-BF99-8AAA4962A342}"/>
              </a:ext>
            </a:extLst>
          </p:cNvPr>
          <p:cNvSpPr txBox="1"/>
          <p:nvPr/>
        </p:nvSpPr>
        <p:spPr>
          <a:xfrm>
            <a:off x="1958848" y="3807277"/>
            <a:ext cx="5451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Palautetaan liitteeseen liittyvää data (nimi, sisältö, </a:t>
            </a:r>
            <a:r>
              <a:rPr lang="fi-FI" sz="1400" dirty="0" err="1"/>
              <a:t>mime</a:t>
            </a:r>
            <a:r>
              <a:rPr lang="fi-FI" sz="1400" dirty="0"/>
              <a:t>, </a:t>
            </a:r>
            <a:r>
              <a:rPr lang="fi-FI" sz="1400" dirty="0" err="1"/>
              <a:t>hash</a:t>
            </a:r>
            <a:r>
              <a:rPr lang="fi-FI" sz="1400" dirty="0"/>
              <a:t>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ECC1F6-7F52-4F24-8982-C5D86E454E80}"/>
              </a:ext>
            </a:extLst>
          </p:cNvPr>
          <p:cNvSpPr txBox="1"/>
          <p:nvPr/>
        </p:nvSpPr>
        <p:spPr>
          <a:xfrm>
            <a:off x="1904368" y="2645854"/>
            <a:ext cx="5325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/>
              <a:t>1. Palautetaan yhteistietojen lomakkeen tiedot ja lista liitetiedostoista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C10FA90-1459-433F-888E-943E77C3470E}"/>
              </a:ext>
            </a:extLst>
          </p:cNvPr>
          <p:cNvSpPr/>
          <p:nvPr/>
        </p:nvSpPr>
        <p:spPr>
          <a:xfrm>
            <a:off x="9610910" y="1975611"/>
            <a:ext cx="1564687" cy="2512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Asiointijärjestelmä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0C7C9CF-86D8-4F7B-B49F-7EC6944550B5}"/>
              </a:ext>
            </a:extLst>
          </p:cNvPr>
          <p:cNvCxnSpPr>
            <a:cxnSpLocks/>
          </p:cNvCxnSpPr>
          <p:nvPr/>
        </p:nvCxnSpPr>
        <p:spPr>
          <a:xfrm flipH="1">
            <a:off x="8941985" y="2783796"/>
            <a:ext cx="647837" cy="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07CB5E4-B19A-49F4-AC4D-7D63BBD07A05}"/>
              </a:ext>
            </a:extLst>
          </p:cNvPr>
          <p:cNvCxnSpPr>
            <a:cxnSpLocks/>
          </p:cNvCxnSpPr>
          <p:nvPr/>
        </p:nvCxnSpPr>
        <p:spPr>
          <a:xfrm>
            <a:off x="8941985" y="3673642"/>
            <a:ext cx="668925" cy="0"/>
          </a:xfrm>
          <a:prstGeom prst="straightConnector1">
            <a:avLst/>
          </a:prstGeom>
          <a:ln w="28575">
            <a:solidFill>
              <a:srgbClr val="0069B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E2CA699E-3A4F-49AA-B4C6-4639AAB6FA70}"/>
              </a:ext>
            </a:extLst>
          </p:cNvPr>
          <p:cNvSpPr txBox="1"/>
          <p:nvPr/>
        </p:nvSpPr>
        <p:spPr>
          <a:xfrm>
            <a:off x="4058653" y="367364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994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_LV_yleisesitys_malli_110302019_linkit.potx" id="{EFE8526B-AE35-4018-B340-6E11E9607E3E}" vid="{75CC8C77-0475-40A8-97E3-0820317D2E8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69FFACA199A96408C072731D6A2F230" ma:contentTypeVersion="1" ma:contentTypeDescription="Luo uusi asiakirja." ma:contentTypeScope="" ma:versionID="a9a903055325cc03fdcbf4adfb1aa3ff">
  <xsd:schema xmlns:xsd="http://www.w3.org/2001/XMLSchema" xmlns:xs="http://www.w3.org/2001/XMLSchema" xmlns:p="http://schemas.microsoft.com/office/2006/metadata/properties" xmlns:ns2="a4396e02-4fe2-4af6-82c8-11a8f5776388" targetNamespace="http://schemas.microsoft.com/office/2006/metadata/properties" ma:root="true" ma:fieldsID="770e4513ed559acc71fc3354f51f6905" ns2:_="">
    <xsd:import namespace="a4396e02-4fe2-4af6-82c8-11a8f577638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96e02-4fe2-4af6-82c8-11a8f57763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4C65F-B902-4809-A028-D7EAAB1483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930DCE-E3BB-4DE9-8A73-746D44D9441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055E988-7A38-48A7-B8EF-258C362F8E73}"/>
</file>

<file path=docProps/app.xml><?xml version="1.0" encoding="utf-8"?>
<Properties xmlns="http://schemas.openxmlformats.org/officeDocument/2006/extended-properties" xmlns:vt="http://schemas.openxmlformats.org/officeDocument/2006/docPropsVTypes">
  <Template>TEM_LV_yleisesitys_malli_110302019_linkit_ver2</Template>
  <TotalTime>0</TotalTime>
  <Words>1078</Words>
  <Application>Microsoft Office PowerPoint</Application>
  <PresentationFormat>Widescreen</PresentationFormat>
  <Paragraphs>163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Office-teema</vt:lpstr>
      <vt:lpstr>Integraatio teknisesti</vt:lpstr>
      <vt:lpstr>Palvelukerrokseen liittymisen yleiset periaatteet</vt:lpstr>
      <vt:lpstr>Palvelukerrokseen liittymisen yleiset periaatteet</vt:lpstr>
      <vt:lpstr>Palvelukerrokseen liittymisen yleiset periaatteet</vt:lpstr>
      <vt:lpstr>Liityntärajapinta</vt:lpstr>
      <vt:lpstr>Liityntärajapinta</vt:lpstr>
      <vt:lpstr>Liittymisprosessi / roolit</vt:lpstr>
      <vt:lpstr>1. Asioinnin aloitus &amp; valtuudet</vt:lpstr>
      <vt:lpstr>2. Tietojen haku ja populointi</vt:lpstr>
      <vt:lpstr>3. Tilatietojen muuttaminen</vt:lpstr>
      <vt:lpstr>Tilatiedot</vt:lpstr>
      <vt:lpstr>Liityntärajapinnat</vt:lpstr>
      <vt:lpstr>REST-palvelut</vt:lpstr>
      <vt:lpstr>REST-palvelut</vt:lpstr>
      <vt:lpstr>REST-palvelut</vt:lpstr>
      <vt:lpstr>Hakemuksen lähettäminen</vt:lpstr>
      <vt:lpstr>Hakemuksen lähettäminen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Viljami Saloranta</dc:creator>
  <cp:lastModifiedBy>Jari Tarhanen</cp:lastModifiedBy>
  <cp:revision>81</cp:revision>
  <dcterms:created xsi:type="dcterms:W3CDTF">2019-03-27T08:37:33Z</dcterms:created>
  <dcterms:modified xsi:type="dcterms:W3CDTF">2022-01-24T20:09:17Z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0x010100A69FFACA199A96408C072731D6A2F230</vt:lpwstr>
  </property>
</Properties>
</file>