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71" r:id="rId5"/>
    <p:sldId id="1933" r:id="rId6"/>
    <p:sldId id="1928" r:id="rId7"/>
    <p:sldId id="1939" r:id="rId8"/>
    <p:sldId id="1942" r:id="rId9"/>
    <p:sldId id="1943" r:id="rId10"/>
    <p:sldId id="1944" r:id="rId11"/>
    <p:sldId id="1945" r:id="rId12"/>
    <p:sldId id="1946" r:id="rId13"/>
    <p:sldId id="1947" r:id="rId14"/>
    <p:sldId id="1948" r:id="rId15"/>
    <p:sldId id="1949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6FF"/>
    <a:srgbClr val="4472C4"/>
    <a:srgbClr val="D5B37A"/>
    <a:srgbClr val="0069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65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67B9E-7652-4A0B-B1E5-19314531CC9A}" type="datetimeFigureOut">
              <a:rPr lang="fi-FI" smtClean="0"/>
              <a:t>24.1.2022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810603-BD9B-4B52-8160-86FE6487AB7D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6728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4">
            <a:extLst>
              <a:ext uri="{FF2B5EF4-FFF2-40B4-BE49-F238E27FC236}">
                <a16:creationId xmlns:a16="http://schemas.microsoft.com/office/drawing/2014/main" id="{B926044D-E42A-41AE-BE0F-802794E9E1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757" b="-265"/>
          <a:stretch/>
        </p:blipFill>
        <p:spPr>
          <a:xfrm>
            <a:off x="0" y="6011999"/>
            <a:ext cx="12191997" cy="857863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AA8CAFB5-52C9-43AF-9E2F-F504A52A4199}"/>
              </a:ext>
            </a:extLst>
          </p:cNvPr>
          <p:cNvSpPr txBox="1"/>
          <p:nvPr userDrawn="1"/>
        </p:nvSpPr>
        <p:spPr>
          <a:xfrm>
            <a:off x="960077" y="844732"/>
            <a:ext cx="8203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3200" dirty="0">
              <a:solidFill>
                <a:srgbClr val="0069B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E2E07C72-5120-4CDE-A225-BA86F2F3D0AE}"/>
              </a:ext>
            </a:extLst>
          </p:cNvPr>
          <p:cNvSpPr txBox="1"/>
          <p:nvPr userDrawn="1"/>
        </p:nvSpPr>
        <p:spPr>
          <a:xfrm>
            <a:off x="960076" y="1767841"/>
            <a:ext cx="88914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2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C17D583-DE84-49EA-B8CA-C6CCA2EAE1F0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961200" y="1835150"/>
            <a:ext cx="9144000" cy="3339460"/>
          </a:xfrm>
          <a:solidFill>
            <a:schemeClr val="bg1"/>
          </a:solidFill>
        </p:spPr>
        <p:txBody>
          <a:bodyPr>
            <a:normAutofit/>
          </a:bodyPr>
          <a:lstStyle/>
          <a:p>
            <a:endParaRPr lang="en-FI" sz="2000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178959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>
            <a:extLst>
              <a:ext uri="{FF2B5EF4-FFF2-40B4-BE49-F238E27FC236}">
                <a16:creationId xmlns:a16="http://schemas.microsoft.com/office/drawing/2014/main" id="{CA5D7848-D4CB-4046-99BF-55777A4F33C4}"/>
              </a:ext>
            </a:extLst>
          </p:cNvPr>
          <p:cNvSpPr/>
          <p:nvPr userDrawn="1"/>
        </p:nvSpPr>
        <p:spPr>
          <a:xfrm>
            <a:off x="6896100" y="1047750"/>
            <a:ext cx="5295900" cy="445875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7660049C-6328-4469-A27C-3ACC8DA4B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2800" y="1351491"/>
            <a:ext cx="4090416" cy="967085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0846D24E-6A1B-4CA9-B880-E0F69EB14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2800" y="2514697"/>
            <a:ext cx="4090416" cy="26954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7" name="Kuva 4">
            <a:extLst>
              <a:ext uri="{FF2B5EF4-FFF2-40B4-BE49-F238E27FC236}">
                <a16:creationId xmlns:a16="http://schemas.microsoft.com/office/drawing/2014/main" id="{BAF6D5BF-12D1-438F-93EF-D984FD4069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0" b="-266"/>
          <a:stretch/>
        </p:blipFill>
        <p:spPr>
          <a:xfrm>
            <a:off x="0" y="5994399"/>
            <a:ext cx="12191997" cy="875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18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6FFFF213-2B62-483E-9A01-1359D793AE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12" name="Sisällön paikkamerkki 2">
            <a:extLst>
              <a:ext uri="{FF2B5EF4-FFF2-40B4-BE49-F238E27FC236}">
                <a16:creationId xmlns:a16="http://schemas.microsoft.com/office/drawing/2014/main" id="{FB6C7F17-C090-4D76-A55B-4F56237E4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669" y="1915205"/>
            <a:ext cx="5072331" cy="472978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3" name="Sisällön paikkamerkki 2">
            <a:extLst>
              <a:ext uri="{FF2B5EF4-FFF2-40B4-BE49-F238E27FC236}">
                <a16:creationId xmlns:a16="http://schemas.microsoft.com/office/drawing/2014/main" id="{49D16573-AB65-414B-87B8-62D9C345E074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23670" y="2498823"/>
            <a:ext cx="4949825" cy="472978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4" name="Sisällön paikkamerkki 2">
            <a:extLst>
              <a:ext uri="{FF2B5EF4-FFF2-40B4-BE49-F238E27FC236}">
                <a16:creationId xmlns:a16="http://schemas.microsoft.com/office/drawing/2014/main" id="{F7B9884D-A030-4209-8DA3-4B2845DF40AC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1023670" y="3110801"/>
            <a:ext cx="4827320" cy="472978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5" name="Sisällön paikkamerkki 2">
            <a:extLst>
              <a:ext uri="{FF2B5EF4-FFF2-40B4-BE49-F238E27FC236}">
                <a16:creationId xmlns:a16="http://schemas.microsoft.com/office/drawing/2014/main" id="{00D288C9-CDF1-44CF-9309-F995FC8323F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023670" y="3706112"/>
            <a:ext cx="4684495" cy="472978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6" name="Sisällön paikkamerkki 2">
            <a:extLst>
              <a:ext uri="{FF2B5EF4-FFF2-40B4-BE49-F238E27FC236}">
                <a16:creationId xmlns:a16="http://schemas.microsoft.com/office/drawing/2014/main" id="{9855C615-E680-422B-B405-2D153FF6DF1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023669" y="5076037"/>
            <a:ext cx="4396963" cy="472978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F4B8B7C1-B427-4C2A-A2AF-9C327EEAA95D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024053" y="4301422"/>
            <a:ext cx="4520643" cy="657203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8" name="Otsikko 1">
            <a:extLst>
              <a:ext uri="{FF2B5EF4-FFF2-40B4-BE49-F238E27FC236}">
                <a16:creationId xmlns:a16="http://schemas.microsoft.com/office/drawing/2014/main" id="{1F146717-F837-426F-AD4B-92A1CC29D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669" y="728312"/>
            <a:ext cx="4090416" cy="967085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20" name="Kuva 4">
            <a:extLst>
              <a:ext uri="{FF2B5EF4-FFF2-40B4-BE49-F238E27FC236}">
                <a16:creationId xmlns:a16="http://schemas.microsoft.com/office/drawing/2014/main" id="{62926E2F-BCE3-43A0-ADBA-BB5494B558B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055" b="-265"/>
          <a:stretch/>
        </p:blipFill>
        <p:spPr>
          <a:xfrm>
            <a:off x="0" y="6032499"/>
            <a:ext cx="12191997" cy="83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787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CDA6FA5A-1586-494D-89AA-BAF3F77084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043" y="1312807"/>
            <a:ext cx="7936966" cy="4463986"/>
          </a:xfrm>
          <a:prstGeom prst="rect">
            <a:avLst/>
          </a:prstGeom>
        </p:spPr>
      </p:pic>
      <p:sp>
        <p:nvSpPr>
          <p:cNvPr id="4" name="Otsikko 1">
            <a:extLst>
              <a:ext uri="{FF2B5EF4-FFF2-40B4-BE49-F238E27FC236}">
                <a16:creationId xmlns:a16="http://schemas.microsoft.com/office/drawing/2014/main" id="{7660049C-6328-4469-A27C-3ACC8DA4B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200" y="846000"/>
            <a:ext cx="7994650" cy="583200"/>
          </a:xfrm>
          <a:solidFill>
            <a:schemeClr val="bg1"/>
          </a:solidFill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0846D24E-6A1B-4CA9-B880-E0F69EB14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200" y="1767600"/>
            <a:ext cx="5670550" cy="2246400"/>
          </a:xfrm>
          <a:solidFill>
            <a:schemeClr val="bg1"/>
          </a:solidFill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73913570-5C7E-4962-BD26-9DA021FEBC8A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267700" y="2851198"/>
            <a:ext cx="2279650" cy="1857374"/>
          </a:xfrm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8" name="Kuva 4">
            <a:extLst>
              <a:ext uri="{FF2B5EF4-FFF2-40B4-BE49-F238E27FC236}">
                <a16:creationId xmlns:a16="http://schemas.microsoft.com/office/drawing/2014/main" id="{AA7A333B-EDA1-4295-B6E8-243C041B75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055" b="-265"/>
          <a:stretch/>
        </p:blipFill>
        <p:spPr>
          <a:xfrm>
            <a:off x="0" y="6032499"/>
            <a:ext cx="12191997" cy="83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64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B1A681F-A19C-49CD-BC8C-2502692B9F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D0FBF00-440B-4B11-AE32-166842B22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03DE-6EFD-449C-9467-0E95D9BF71D0}" type="datetimeFigureOut">
              <a:rPr lang="fi-FI" smtClean="0"/>
              <a:t>24.1.2022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23405BA-1471-4386-9CAD-327980DAE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5C453BC-5ECE-43A4-B320-2AC5970F5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9C440-3976-4097-A087-ADE85B1433C7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6" name="Kuva 4">
            <a:extLst>
              <a:ext uri="{FF2B5EF4-FFF2-40B4-BE49-F238E27FC236}">
                <a16:creationId xmlns:a16="http://schemas.microsoft.com/office/drawing/2014/main" id="{4AA3F19B-9EE0-406B-93EC-FB1B83A1420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02" b="-265"/>
          <a:stretch/>
        </p:blipFill>
        <p:spPr>
          <a:xfrm>
            <a:off x="0" y="2009863"/>
            <a:ext cx="12191997" cy="4860000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5839985-5427-47BF-A66E-9092F4061B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40000" y="1779588"/>
            <a:ext cx="2922361" cy="10563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FI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73873338-AD0B-48C5-8C16-77066E06C7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80000" y="3177040"/>
            <a:ext cx="2922361" cy="10563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FI" dirty="0"/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2B2D7314-CC3F-446E-BAC8-8F6C0387391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20000" y="4574492"/>
            <a:ext cx="2922361" cy="10563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FI" dirty="0"/>
          </a:p>
        </p:txBody>
      </p:sp>
      <p:sp>
        <p:nvSpPr>
          <p:cNvPr id="15" name="Otsikko 1">
            <a:extLst>
              <a:ext uri="{FF2B5EF4-FFF2-40B4-BE49-F238E27FC236}">
                <a16:creationId xmlns:a16="http://schemas.microsoft.com/office/drawing/2014/main" id="{F886A1DB-7CF6-41A9-A307-C8F5E5702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0" y="471420"/>
            <a:ext cx="2922361" cy="967085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3749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A7B06-3782-7046-A8D6-C92F8AA35F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90BD44-3082-3345-9A76-9F8F6F7325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6E44F-7243-2044-833D-41D69E9A8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69DE7-76FA-CC42-932A-DFE7B651764B}" type="datetimeFigureOut">
              <a:rPr lang="en-FI" smtClean="0"/>
              <a:t>24.1.2022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7FCE5-54BD-8C45-8AE0-B137FC9F5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A9C9D1-55F3-C948-961F-76EA5632B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B377E-52BB-4C4A-8FF1-CC6164E890EA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194698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456A007-5B54-4CA3-B4B1-81846F458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5552759-AF2F-4E78-9D94-342A119CC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4D501A3-49A8-496D-BF53-BF1E7F77C8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403DE-6EFD-449C-9467-0E95D9BF71D0}" type="datetimeFigureOut">
              <a:rPr lang="fi-FI" smtClean="0"/>
              <a:t>24.1.2022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DE9189F-0EA6-4098-8896-3380FF7239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5F649D-8B54-460A-A8F9-1C660C2733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9C440-3976-4097-A087-ADE85B1433C7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6882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61" r:id="rId4"/>
    <p:sldLayoutId id="2147483654" r:id="rId5"/>
    <p:sldLayoutId id="214748366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069B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luvatjavalvonta.tem@gov.fi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9A7FFA19-B1BA-EE4E-B91F-7E8B6E2099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801" y="1"/>
            <a:ext cx="12213601" cy="6857999"/>
          </a:xfrm>
          <a:prstGeom prst="rect">
            <a:avLst/>
          </a:prstGeom>
        </p:spPr>
      </p:pic>
      <p:sp>
        <p:nvSpPr>
          <p:cNvPr id="3" name="Tekstiruutu 1">
            <a:extLst>
              <a:ext uri="{FF2B5EF4-FFF2-40B4-BE49-F238E27FC236}">
                <a16:creationId xmlns:a16="http://schemas.microsoft.com/office/drawing/2014/main" id="{55DA8620-7489-3D4C-B521-40D6BF4FE062}"/>
              </a:ext>
            </a:extLst>
          </p:cNvPr>
          <p:cNvSpPr txBox="1"/>
          <p:nvPr/>
        </p:nvSpPr>
        <p:spPr>
          <a:xfrm>
            <a:off x="6655777" y="5027099"/>
            <a:ext cx="53904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Integraatio hallinnon silmin 25.1.2022</a:t>
            </a:r>
          </a:p>
          <a:p>
            <a:pPr algn="ctr"/>
            <a:r>
              <a:rPr lang="fi-FI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Kari Valde, </a:t>
            </a:r>
            <a:r>
              <a:rPr lang="fi-FI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Ictus</a:t>
            </a:r>
            <a:r>
              <a:rPr lang="fi-FI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Consulting Oy</a:t>
            </a:r>
          </a:p>
        </p:txBody>
      </p:sp>
    </p:spTree>
    <p:extLst>
      <p:ext uri="{BB962C8B-B14F-4D97-AF65-F5344CB8AC3E}">
        <p14:creationId xmlns:p14="http://schemas.microsoft.com/office/powerpoint/2010/main" val="46294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32516FA-A770-374E-9C3D-0AFCCA38E34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69B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dirty="0"/>
              <a:t>Tila- ja käsittelijätietojen automaattinen päivitys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07F73C-4D00-FD47-95CE-AC8607A3981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341970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Asiankäsittelyn edetessä asioinnin tilatiedot ja käsittelijän tiedot päivittyvät rajapinnan kautta Luvat ja valvonta –palveluun automaattisesti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Hakijan lisäksi myös muut viranomaiset näkevät Luvat ja valvonta –palvelussa reaaliaikaisesti tiedon </a:t>
            </a:r>
            <a:r>
              <a:rPr lang="fi-FI" sz="2000" dirty="0" err="1"/>
              <a:t>vireilletulosta</a:t>
            </a:r>
            <a:r>
              <a:rPr lang="fi-FI" sz="2000" dirty="0"/>
              <a:t>, täydennyspyynnöistä ja täydennyksistä, lausuntopyynnöistä, kuulemisista ja päätöksistä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Tilatietojen yhteyteen on mahdollista lisätä tekstiselite, kuten täydennyspyynnön saate tai sisältö</a:t>
            </a:r>
          </a:p>
        </p:txBody>
      </p:sp>
    </p:spTree>
    <p:extLst>
      <p:ext uri="{BB962C8B-B14F-4D97-AF65-F5344CB8AC3E}">
        <p14:creationId xmlns:p14="http://schemas.microsoft.com/office/powerpoint/2010/main" val="444026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32516FA-A770-374E-9C3D-0AFCCA38E34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69B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dirty="0"/>
              <a:t>Määräaikojen automaattinen seuranta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07F73C-4D00-FD47-95CE-AC8607A3981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341970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Uusiutuvan energian hankkeissa määräaikojen seuranta päivittyy integroitujen asiointien osalta automaattisesti, ilman manuaalisia päivityksiä tai tietojen toimittamista toimivaltaiselta viranomaiselta yhteyspisteviranomaiselle</a:t>
            </a:r>
          </a:p>
        </p:txBody>
      </p:sp>
    </p:spTree>
    <p:extLst>
      <p:ext uri="{BB962C8B-B14F-4D97-AF65-F5344CB8AC3E}">
        <p14:creationId xmlns:p14="http://schemas.microsoft.com/office/powerpoint/2010/main" val="1695955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32516FA-A770-374E-9C3D-0AFCCA38E34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69B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dirty="0"/>
              <a:t>Toimi näin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07F73C-4D00-FD47-95CE-AC8607A3981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341970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b="1" dirty="0"/>
              <a:t>Tunnista</a:t>
            </a:r>
            <a:r>
              <a:rPr lang="fi-FI" sz="2000" dirty="0"/>
              <a:t> nykyiset sähköiset asiointipalvelut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b="1" dirty="0"/>
              <a:t>Tarkista</a:t>
            </a:r>
            <a:r>
              <a:rPr lang="fi-FI" sz="2000" dirty="0"/>
              <a:t> järjestelmätoimittajalta, onko integraatio jo olemassa tai tulossa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b="1" dirty="0"/>
              <a:t>Ota yhteys </a:t>
            </a:r>
            <a:r>
              <a:rPr lang="fi-FI" sz="2000" dirty="0"/>
              <a:t>Luvat ja valvonta –hankkeeseen </a:t>
            </a:r>
            <a:r>
              <a:rPr lang="fi-FI" altLang="fi-FI" sz="2000" dirty="0"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luvatjavalvonta.tem@gov.fi</a:t>
            </a:r>
            <a:r>
              <a:rPr lang="fi-FI" altLang="fi-FI" sz="2000" dirty="0">
                <a:ea typeface="Calibri" panose="020F0502020204030204" pitchFamily="34" charset="0"/>
                <a:cs typeface="Times New Roman" panose="02020603050405020304" pitchFamily="18" charset="0"/>
              </a:rPr>
              <a:t> integraation käyttöönottoa tai toteutusprojektin aloitusta varten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13491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uorakulmio 5">
            <a:extLst>
              <a:ext uri="{FF2B5EF4-FFF2-40B4-BE49-F238E27FC236}">
                <a16:creationId xmlns:a16="http://schemas.microsoft.com/office/drawing/2014/main" id="{2BAA88D3-CD4E-AD45-BABB-F009302542F9}"/>
              </a:ext>
            </a:extLst>
          </p:cNvPr>
          <p:cNvSpPr/>
          <p:nvPr/>
        </p:nvSpPr>
        <p:spPr>
          <a:xfrm>
            <a:off x="264510" y="1579272"/>
            <a:ext cx="11654222" cy="4516727"/>
          </a:xfrm>
          <a:prstGeom prst="rect">
            <a:avLst/>
          </a:prstGeom>
          <a:solidFill>
            <a:srgbClr val="EDF1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1" i="0" u="none" strike="noStrike" kern="1200" cap="none" spc="0" normalizeH="0" baseline="0" noProof="0" dirty="0">
              <a:ln>
                <a:noFill/>
              </a:ln>
              <a:solidFill>
                <a:srgbClr val="0059C8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32516FA-A770-374E-9C3D-0AFCCA38E34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69B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dirty="0"/>
              <a:t>Luvat ja valvonta -palvelu täydentää viranomaisten omia järjestelmiä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34A4ACD-DC37-F946-A8E9-A1F4AFD15725}"/>
              </a:ext>
            </a:extLst>
          </p:cNvPr>
          <p:cNvGrpSpPr/>
          <p:nvPr/>
        </p:nvGrpSpPr>
        <p:grpSpPr>
          <a:xfrm>
            <a:off x="1015320" y="1606605"/>
            <a:ext cx="10161359" cy="4405473"/>
            <a:chOff x="462729" y="1339008"/>
            <a:chExt cx="10972520" cy="4757153"/>
          </a:xfrm>
        </p:grpSpPr>
        <p:sp>
          <p:nvSpPr>
            <p:cNvPr id="4" name="Suorakulmio 39">
              <a:extLst>
                <a:ext uri="{FF2B5EF4-FFF2-40B4-BE49-F238E27FC236}">
                  <a16:creationId xmlns:a16="http://schemas.microsoft.com/office/drawing/2014/main" id="{A6788E39-4EF2-7C43-8C12-82C6CC96264B}"/>
                </a:ext>
              </a:extLst>
            </p:cNvPr>
            <p:cNvSpPr/>
            <p:nvPr/>
          </p:nvSpPr>
          <p:spPr>
            <a:xfrm>
              <a:off x="3292514" y="4025579"/>
              <a:ext cx="3374572" cy="20705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25400" dir="2700000" algn="tl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0059C8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5" name="Sisällön paikkamerkki 3">
              <a:extLst>
                <a:ext uri="{FF2B5EF4-FFF2-40B4-BE49-F238E27FC236}">
                  <a16:creationId xmlns:a16="http://schemas.microsoft.com/office/drawing/2014/main" id="{8CAB49C7-E330-8540-A226-95E54B402C5F}"/>
                </a:ext>
              </a:extLst>
            </p:cNvPr>
            <p:cNvSpPr txBox="1">
              <a:spLocks/>
            </p:cNvSpPr>
            <p:nvPr/>
          </p:nvSpPr>
          <p:spPr>
            <a:xfrm>
              <a:off x="6879487" y="2166583"/>
              <a:ext cx="4555762" cy="674914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Asiakasohjaus: Suomi.fi-verkkopalvelu tai viranomaisten verkkosivut </a:t>
              </a:r>
            </a:p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Suomi.fi-tunnistus ja Suomi.fi-valtuudet</a:t>
              </a:r>
            </a:p>
          </p:txBody>
        </p:sp>
        <p:sp>
          <p:nvSpPr>
            <p:cNvPr id="8" name="Suorakulmio 2">
              <a:extLst>
                <a:ext uri="{FF2B5EF4-FFF2-40B4-BE49-F238E27FC236}">
                  <a16:creationId xmlns:a16="http://schemas.microsoft.com/office/drawing/2014/main" id="{39C187DC-BD6A-194A-ABC0-8BFD50AECA38}"/>
                </a:ext>
              </a:extLst>
            </p:cNvPr>
            <p:cNvSpPr/>
            <p:nvPr/>
          </p:nvSpPr>
          <p:spPr>
            <a:xfrm>
              <a:off x="3286847" y="2220667"/>
              <a:ext cx="3374571" cy="6302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25400" dir="2700000" algn="tl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0059C8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9" name="Suorakulmio 67">
              <a:extLst>
                <a:ext uri="{FF2B5EF4-FFF2-40B4-BE49-F238E27FC236}">
                  <a16:creationId xmlns:a16="http://schemas.microsoft.com/office/drawing/2014/main" id="{00E06777-939A-814B-975A-D99365B665BB}"/>
                </a:ext>
              </a:extLst>
            </p:cNvPr>
            <p:cNvSpPr/>
            <p:nvPr/>
          </p:nvSpPr>
          <p:spPr>
            <a:xfrm>
              <a:off x="462729" y="2980786"/>
              <a:ext cx="6198691" cy="5923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25400" dir="2700000" algn="tl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Luvat ja valvonta -palvelu</a:t>
              </a:r>
            </a:p>
          </p:txBody>
        </p:sp>
        <p:sp>
          <p:nvSpPr>
            <p:cNvPr id="10" name="Tekstiruutu 9">
              <a:extLst>
                <a:ext uri="{FF2B5EF4-FFF2-40B4-BE49-F238E27FC236}">
                  <a16:creationId xmlns:a16="http://schemas.microsoft.com/office/drawing/2014/main" id="{0A9D15F4-D657-B940-8CA5-E0CA781C185F}"/>
                </a:ext>
              </a:extLst>
            </p:cNvPr>
            <p:cNvSpPr txBox="1"/>
            <p:nvPr/>
          </p:nvSpPr>
          <p:spPr>
            <a:xfrm>
              <a:off x="3985939" y="3651215"/>
              <a:ext cx="196527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Suomi.fi -palveluväylä</a:t>
              </a:r>
              <a:endPara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1" name="Sisällön paikkamerkki 3">
              <a:extLst>
                <a:ext uri="{FF2B5EF4-FFF2-40B4-BE49-F238E27FC236}">
                  <a16:creationId xmlns:a16="http://schemas.microsoft.com/office/drawing/2014/main" id="{E111F1E1-25BB-4949-B550-0545B1119123}"/>
                </a:ext>
              </a:extLst>
            </p:cNvPr>
            <p:cNvSpPr txBox="1">
              <a:spLocks/>
            </p:cNvSpPr>
            <p:nvPr/>
          </p:nvSpPr>
          <p:spPr>
            <a:xfrm>
              <a:off x="6879488" y="2987778"/>
              <a:ext cx="4252800" cy="674914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Yhteisten tietojen syöttö</a:t>
              </a:r>
            </a:p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Projektitasoinen lupatarpeen kartoitus</a:t>
              </a:r>
            </a:p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Etenemisen kokonaisseuranta:</a:t>
              </a:r>
            </a:p>
            <a:p>
              <a:pPr marL="595313" marR="0" lvl="1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Kannustaa viranomaisten väliseen keskusteluun</a:t>
              </a:r>
            </a:p>
            <a:p>
              <a:pPr marL="595313" marR="0" lvl="1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Kattava tiedonhaku</a:t>
              </a:r>
            </a:p>
            <a:p>
              <a:pPr marL="595313" marR="0" lvl="1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Mahdollistaa lisätietojen kysymisen</a:t>
              </a:r>
            </a:p>
            <a:p>
              <a:pPr marL="595313" marR="0" lvl="1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59C8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2" name="Sisällön paikkamerkki 3">
              <a:extLst>
                <a:ext uri="{FF2B5EF4-FFF2-40B4-BE49-F238E27FC236}">
                  <a16:creationId xmlns:a16="http://schemas.microsoft.com/office/drawing/2014/main" id="{C71F173A-F4D2-1049-90B5-5CEF7A434AE6}"/>
                </a:ext>
              </a:extLst>
            </p:cNvPr>
            <p:cNvSpPr txBox="1">
              <a:spLocks/>
            </p:cNvSpPr>
            <p:nvPr/>
          </p:nvSpPr>
          <p:spPr>
            <a:xfrm>
              <a:off x="6879488" y="4479548"/>
              <a:ext cx="4252800" cy="674914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Lupaspesifisten tietojen syöttö</a:t>
              </a:r>
            </a:p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Hanketason lupatiedot valmiina</a:t>
              </a:r>
            </a:p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Viranomaisten asiointiratkaisut</a:t>
              </a:r>
            </a:p>
          </p:txBody>
        </p:sp>
        <p:sp>
          <p:nvSpPr>
            <p:cNvPr id="13" name="Sisällön paikkamerkki 3">
              <a:extLst>
                <a:ext uri="{FF2B5EF4-FFF2-40B4-BE49-F238E27FC236}">
                  <a16:creationId xmlns:a16="http://schemas.microsoft.com/office/drawing/2014/main" id="{8EEBE3D2-4349-0249-AA42-DD88BF26FC9C}"/>
                </a:ext>
              </a:extLst>
            </p:cNvPr>
            <p:cNvSpPr txBox="1">
              <a:spLocks/>
            </p:cNvSpPr>
            <p:nvPr/>
          </p:nvSpPr>
          <p:spPr>
            <a:xfrm>
              <a:off x="6879488" y="5355260"/>
              <a:ext cx="4040760" cy="674914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2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Backoffice</a:t>
              </a:r>
              <a:r>
                <a: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– asianhallinta- ja substanssijärjestelmät</a:t>
              </a:r>
            </a:p>
          </p:txBody>
        </p:sp>
        <p:pic>
          <p:nvPicPr>
            <p:cNvPr id="14" name="Kuva 12">
              <a:extLst>
                <a:ext uri="{FF2B5EF4-FFF2-40B4-BE49-F238E27FC236}">
                  <a16:creationId xmlns:a16="http://schemas.microsoft.com/office/drawing/2014/main" id="{9DF13B38-DA6E-DA49-9D3C-EDEACEBE6E8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46011" y="1368456"/>
              <a:ext cx="574632" cy="574632"/>
            </a:xfrm>
            <a:prstGeom prst="rect">
              <a:avLst/>
            </a:prstGeom>
          </p:spPr>
        </p:pic>
        <p:sp>
          <p:nvSpPr>
            <p:cNvPr id="15" name="Sisällön paikkamerkki 3">
              <a:extLst>
                <a:ext uri="{FF2B5EF4-FFF2-40B4-BE49-F238E27FC236}">
                  <a16:creationId xmlns:a16="http://schemas.microsoft.com/office/drawing/2014/main" id="{559509DB-B8DD-8E42-95FA-21E4BC35053F}"/>
                </a:ext>
              </a:extLst>
            </p:cNvPr>
            <p:cNvSpPr txBox="1">
              <a:spLocks/>
            </p:cNvSpPr>
            <p:nvPr/>
          </p:nvSpPr>
          <p:spPr>
            <a:xfrm>
              <a:off x="836727" y="2029284"/>
              <a:ext cx="2063086" cy="794821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Eri rekisterien tiedot rikastavat lupatietoja</a:t>
              </a:r>
            </a:p>
          </p:txBody>
        </p:sp>
        <p:cxnSp>
          <p:nvCxnSpPr>
            <p:cNvPr id="16" name="Suora nuoliyhdysviiva 81">
              <a:extLst>
                <a:ext uri="{FF2B5EF4-FFF2-40B4-BE49-F238E27FC236}">
                  <a16:creationId xmlns:a16="http://schemas.microsoft.com/office/drawing/2014/main" id="{C6596116-F7C8-B046-AFEB-CF96EEB696B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23342" y="2553359"/>
              <a:ext cx="7416" cy="348402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uora yhdysviiva 98">
              <a:extLst>
                <a:ext uri="{FF2B5EF4-FFF2-40B4-BE49-F238E27FC236}">
                  <a16:creationId xmlns:a16="http://schemas.microsoft.com/office/drawing/2014/main" id="{204FE110-A186-434C-9AA7-549F6E30F99B}"/>
                </a:ext>
              </a:extLst>
            </p:cNvPr>
            <p:cNvCxnSpPr>
              <a:cxnSpLocks/>
            </p:cNvCxnSpPr>
            <p:nvPr/>
          </p:nvCxnSpPr>
          <p:spPr>
            <a:xfrm>
              <a:off x="6942367" y="5267848"/>
              <a:ext cx="3977882" cy="36420"/>
            </a:xfrm>
            <a:prstGeom prst="line">
              <a:avLst/>
            </a:prstGeom>
            <a:ln w="12700">
              <a:solidFill>
                <a:srgbClr val="D5B37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uora yhdysviiva 101">
              <a:extLst>
                <a:ext uri="{FF2B5EF4-FFF2-40B4-BE49-F238E27FC236}">
                  <a16:creationId xmlns:a16="http://schemas.microsoft.com/office/drawing/2014/main" id="{C7AD33F2-D8BD-9446-A116-666DCA8CBB32}"/>
                </a:ext>
              </a:extLst>
            </p:cNvPr>
            <p:cNvCxnSpPr>
              <a:cxnSpLocks/>
            </p:cNvCxnSpPr>
            <p:nvPr/>
          </p:nvCxnSpPr>
          <p:spPr>
            <a:xfrm>
              <a:off x="6942367" y="2885764"/>
              <a:ext cx="3977882" cy="0"/>
            </a:xfrm>
            <a:prstGeom prst="line">
              <a:avLst/>
            </a:prstGeom>
            <a:ln w="12700">
              <a:solidFill>
                <a:srgbClr val="D5B37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Suorakulmio 4">
              <a:extLst>
                <a:ext uri="{FF2B5EF4-FFF2-40B4-BE49-F238E27FC236}">
                  <a16:creationId xmlns:a16="http://schemas.microsoft.com/office/drawing/2014/main" id="{D5CAD9D6-A6C0-DF43-BA0A-7ACF85758C04}"/>
                </a:ext>
              </a:extLst>
            </p:cNvPr>
            <p:cNvSpPr/>
            <p:nvPr/>
          </p:nvSpPr>
          <p:spPr>
            <a:xfrm>
              <a:off x="3451464" y="2313920"/>
              <a:ext cx="1404313" cy="432507"/>
            </a:xfrm>
            <a:prstGeom prst="rect">
              <a:avLst/>
            </a:prstGeom>
            <a:noFill/>
            <a:ln w="28575">
              <a:solidFill>
                <a:schemeClr val="bg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i-FI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0" name="Tekstiruutu 6">
              <a:extLst>
                <a:ext uri="{FF2B5EF4-FFF2-40B4-BE49-F238E27FC236}">
                  <a16:creationId xmlns:a16="http://schemas.microsoft.com/office/drawing/2014/main" id="{EC6F3482-4044-6244-95E6-8C9CA1279934}"/>
                </a:ext>
              </a:extLst>
            </p:cNvPr>
            <p:cNvSpPr txBox="1"/>
            <p:nvPr/>
          </p:nvSpPr>
          <p:spPr>
            <a:xfrm>
              <a:off x="5358702" y="2406233"/>
              <a:ext cx="79380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Suomi.fi</a:t>
              </a:r>
              <a:endPara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1" name="Tekstiruutu 7">
              <a:extLst>
                <a:ext uri="{FF2B5EF4-FFF2-40B4-BE49-F238E27FC236}">
                  <a16:creationId xmlns:a16="http://schemas.microsoft.com/office/drawing/2014/main" id="{F0615C42-E523-0D43-9ED2-52D949C8F600}"/>
                </a:ext>
              </a:extLst>
            </p:cNvPr>
            <p:cNvSpPr txBox="1"/>
            <p:nvPr/>
          </p:nvSpPr>
          <p:spPr>
            <a:xfrm>
              <a:off x="3460421" y="2341771"/>
              <a:ext cx="14504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124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Viranomaisten verkkosivut</a:t>
              </a:r>
              <a:endPara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2" name="Suorakulmio 28">
              <a:extLst>
                <a:ext uri="{FF2B5EF4-FFF2-40B4-BE49-F238E27FC236}">
                  <a16:creationId xmlns:a16="http://schemas.microsoft.com/office/drawing/2014/main" id="{ADF3548C-48D6-3941-BB76-96D29C754BE4}"/>
                </a:ext>
              </a:extLst>
            </p:cNvPr>
            <p:cNvSpPr/>
            <p:nvPr/>
          </p:nvSpPr>
          <p:spPr>
            <a:xfrm>
              <a:off x="5085820" y="2319174"/>
              <a:ext cx="1404313" cy="432507"/>
            </a:xfrm>
            <a:prstGeom prst="rect">
              <a:avLst/>
            </a:prstGeom>
            <a:noFill/>
            <a:ln w="28575">
              <a:solidFill>
                <a:schemeClr val="bg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i-FI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cxnSp>
          <p:nvCxnSpPr>
            <p:cNvPr id="23" name="Suora nuoliyhdysviiva 32">
              <a:extLst>
                <a:ext uri="{FF2B5EF4-FFF2-40B4-BE49-F238E27FC236}">
                  <a16:creationId xmlns:a16="http://schemas.microsoft.com/office/drawing/2014/main" id="{72866033-7CB5-E84D-9CE5-802B42B55E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73835" y="2856052"/>
              <a:ext cx="1" cy="215827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uora nuoliyhdysviiva 33">
              <a:extLst>
                <a:ext uri="{FF2B5EF4-FFF2-40B4-BE49-F238E27FC236}">
                  <a16:creationId xmlns:a16="http://schemas.microsoft.com/office/drawing/2014/main" id="{9C153E51-2B99-B14A-A9EF-1378A6E6D6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68581" y="2107492"/>
              <a:ext cx="1" cy="215827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Otsikko 1">
              <a:extLst>
                <a:ext uri="{FF2B5EF4-FFF2-40B4-BE49-F238E27FC236}">
                  <a16:creationId xmlns:a16="http://schemas.microsoft.com/office/drawing/2014/main" id="{2B643752-D6AD-1443-B575-6EC506A65753}"/>
                </a:ext>
              </a:extLst>
            </p:cNvPr>
            <p:cNvSpPr txBox="1">
              <a:spLocks/>
            </p:cNvSpPr>
            <p:nvPr/>
          </p:nvSpPr>
          <p:spPr>
            <a:xfrm>
              <a:off x="4357500" y="1858874"/>
              <a:ext cx="1244600" cy="298459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000" b="1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j-ea"/>
                  <a:cs typeface="+mj-cs"/>
                </a:rPr>
                <a:t>ASIAKAS</a:t>
              </a:r>
            </a:p>
          </p:txBody>
        </p:sp>
        <p:pic>
          <p:nvPicPr>
            <p:cNvPr id="26" name="Kuva 35">
              <a:extLst>
                <a:ext uri="{FF2B5EF4-FFF2-40B4-BE49-F238E27FC236}">
                  <a16:creationId xmlns:a16="http://schemas.microsoft.com/office/drawing/2014/main" id="{FEFC76E0-59E2-9B49-8FE8-27FA3A940D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703576" y="1339008"/>
              <a:ext cx="530004" cy="530004"/>
            </a:xfrm>
            <a:prstGeom prst="rect">
              <a:avLst/>
            </a:prstGeom>
          </p:spPr>
        </p:pic>
        <p:sp>
          <p:nvSpPr>
            <p:cNvPr id="27" name="Suorakulmio 26">
              <a:extLst>
                <a:ext uri="{FF2B5EF4-FFF2-40B4-BE49-F238E27FC236}">
                  <a16:creationId xmlns:a16="http://schemas.microsoft.com/office/drawing/2014/main" id="{7B2C1976-60D4-5D40-8846-69258209F53F}"/>
                </a:ext>
              </a:extLst>
            </p:cNvPr>
            <p:cNvSpPr/>
            <p:nvPr/>
          </p:nvSpPr>
          <p:spPr>
            <a:xfrm>
              <a:off x="3615559" y="4702665"/>
              <a:ext cx="2626558" cy="485669"/>
            </a:xfrm>
            <a:prstGeom prst="rect">
              <a:avLst/>
            </a:prstGeom>
            <a:noFill/>
            <a:ln w="28575">
              <a:solidFill>
                <a:schemeClr val="bg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Asiointipalvelu</a:t>
              </a:r>
            </a:p>
          </p:txBody>
        </p:sp>
        <p:sp>
          <p:nvSpPr>
            <p:cNvPr id="28" name="Suorakulmio 27">
              <a:extLst>
                <a:ext uri="{FF2B5EF4-FFF2-40B4-BE49-F238E27FC236}">
                  <a16:creationId xmlns:a16="http://schemas.microsoft.com/office/drawing/2014/main" id="{9DD57CED-17AF-784D-8847-832C7F4F9641}"/>
                </a:ext>
              </a:extLst>
            </p:cNvPr>
            <p:cNvSpPr/>
            <p:nvPr/>
          </p:nvSpPr>
          <p:spPr>
            <a:xfrm>
              <a:off x="3615559" y="5347679"/>
              <a:ext cx="2607195" cy="485669"/>
            </a:xfrm>
            <a:prstGeom prst="rect">
              <a:avLst/>
            </a:prstGeom>
            <a:noFill/>
            <a:ln w="28575">
              <a:solidFill>
                <a:schemeClr val="bg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Käsittelyjärjestelmä</a:t>
              </a:r>
            </a:p>
          </p:txBody>
        </p:sp>
        <p:cxnSp>
          <p:nvCxnSpPr>
            <p:cNvPr id="29" name="Suora nuoliyhdysviiva 96">
              <a:extLst>
                <a:ext uri="{FF2B5EF4-FFF2-40B4-BE49-F238E27FC236}">
                  <a16:creationId xmlns:a16="http://schemas.microsoft.com/office/drawing/2014/main" id="{12DC45BE-7079-C54D-94C9-87BC8696924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968578" y="5125301"/>
              <a:ext cx="1" cy="288000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uora nuoliyhdysviiva 73">
              <a:extLst>
                <a:ext uri="{FF2B5EF4-FFF2-40B4-BE49-F238E27FC236}">
                  <a16:creationId xmlns:a16="http://schemas.microsoft.com/office/drawing/2014/main" id="{BCAA4B93-76EA-954B-8AC2-668F407164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68578" y="3458216"/>
              <a:ext cx="1" cy="215827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uora nuoliyhdysviiva 74">
              <a:extLst>
                <a:ext uri="{FF2B5EF4-FFF2-40B4-BE49-F238E27FC236}">
                  <a16:creationId xmlns:a16="http://schemas.microsoft.com/office/drawing/2014/main" id="{6E38DA44-010B-A744-AEEC-881FEC7C13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68578" y="3903349"/>
              <a:ext cx="1" cy="215827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kstiruutu 38">
              <a:extLst>
                <a:ext uri="{FF2B5EF4-FFF2-40B4-BE49-F238E27FC236}">
                  <a16:creationId xmlns:a16="http://schemas.microsoft.com/office/drawing/2014/main" id="{A77BAC22-4B99-224E-857E-D49984E12728}"/>
                </a:ext>
              </a:extLst>
            </p:cNvPr>
            <p:cNvSpPr txBox="1"/>
            <p:nvPr/>
          </p:nvSpPr>
          <p:spPr>
            <a:xfrm>
              <a:off x="3907705" y="4125900"/>
              <a:ext cx="20113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Viranomaisten omat järjestelmät</a:t>
              </a:r>
              <a:endPara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pic>
          <p:nvPicPr>
            <p:cNvPr id="33" name="Kuva 40">
              <a:extLst>
                <a:ext uri="{FF2B5EF4-FFF2-40B4-BE49-F238E27FC236}">
                  <a16:creationId xmlns:a16="http://schemas.microsoft.com/office/drawing/2014/main" id="{24C430B1-D26D-2C44-B932-934C71BE43F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359180" y="4096373"/>
              <a:ext cx="297375" cy="311486"/>
            </a:xfrm>
            <a:prstGeom prst="rect">
              <a:avLst/>
            </a:prstGeom>
          </p:spPr>
        </p:pic>
        <p:pic>
          <p:nvPicPr>
            <p:cNvPr id="34" name="Kuva 41">
              <a:extLst>
                <a:ext uri="{FF2B5EF4-FFF2-40B4-BE49-F238E27FC236}">
                  <a16:creationId xmlns:a16="http://schemas.microsoft.com/office/drawing/2014/main" id="{E42346BB-5201-254C-BB1D-3C11F36E9E4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16200000">
              <a:off x="3365644" y="5729036"/>
              <a:ext cx="297375" cy="311486"/>
            </a:xfrm>
            <a:prstGeom prst="rect">
              <a:avLst/>
            </a:prstGeom>
          </p:spPr>
        </p:pic>
        <p:pic>
          <p:nvPicPr>
            <p:cNvPr id="35" name="Kuva 42">
              <a:extLst>
                <a:ext uri="{FF2B5EF4-FFF2-40B4-BE49-F238E27FC236}">
                  <a16:creationId xmlns:a16="http://schemas.microsoft.com/office/drawing/2014/main" id="{0B52370D-C2BA-464E-9A27-3765EB8CD37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5400000">
              <a:off x="6291802" y="4076917"/>
              <a:ext cx="297375" cy="311486"/>
            </a:xfrm>
            <a:prstGeom prst="rect">
              <a:avLst/>
            </a:prstGeom>
          </p:spPr>
        </p:pic>
        <p:pic>
          <p:nvPicPr>
            <p:cNvPr id="36" name="Kuva 43">
              <a:extLst>
                <a:ext uri="{FF2B5EF4-FFF2-40B4-BE49-F238E27FC236}">
                  <a16:creationId xmlns:a16="http://schemas.microsoft.com/office/drawing/2014/main" id="{49689642-7AB4-9C45-92CB-436B63789F2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10800000">
              <a:off x="6304109" y="5714232"/>
              <a:ext cx="297375" cy="311486"/>
            </a:xfrm>
            <a:prstGeom prst="rect">
              <a:avLst/>
            </a:prstGeom>
          </p:spPr>
        </p:pic>
        <p:sp>
          <p:nvSpPr>
            <p:cNvPr id="37" name="Suorakulmio 3">
              <a:extLst>
                <a:ext uri="{FF2B5EF4-FFF2-40B4-BE49-F238E27FC236}">
                  <a16:creationId xmlns:a16="http://schemas.microsoft.com/office/drawing/2014/main" id="{3E91FF09-0490-274C-8F46-68672647C107}"/>
                </a:ext>
              </a:extLst>
            </p:cNvPr>
            <p:cNvSpPr/>
            <p:nvPr/>
          </p:nvSpPr>
          <p:spPr>
            <a:xfrm>
              <a:off x="462729" y="4025579"/>
              <a:ext cx="2714306" cy="207058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127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i-FI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38" name="Tekstiruutu 36">
              <a:extLst>
                <a:ext uri="{FF2B5EF4-FFF2-40B4-BE49-F238E27FC236}">
                  <a16:creationId xmlns:a16="http://schemas.microsoft.com/office/drawing/2014/main" id="{BD1AD3F9-648C-A948-AC1F-A701B90C7C74}"/>
                </a:ext>
              </a:extLst>
            </p:cNvPr>
            <p:cNvSpPr txBox="1"/>
            <p:nvPr/>
          </p:nvSpPr>
          <p:spPr>
            <a:xfrm>
              <a:off x="765114" y="4179445"/>
              <a:ext cx="20113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Viranomaisella ei omia järjestelmiä</a:t>
              </a:r>
              <a:endPara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39" name="Tekstiruutu 37">
              <a:extLst>
                <a:ext uri="{FF2B5EF4-FFF2-40B4-BE49-F238E27FC236}">
                  <a16:creationId xmlns:a16="http://schemas.microsoft.com/office/drawing/2014/main" id="{4579DCDF-1C8B-0144-8E81-E3B2BE672828}"/>
                </a:ext>
              </a:extLst>
            </p:cNvPr>
            <p:cNvSpPr txBox="1"/>
            <p:nvPr/>
          </p:nvSpPr>
          <p:spPr>
            <a:xfrm>
              <a:off x="950688" y="3627608"/>
              <a:ext cx="196527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Kevytasiointi</a:t>
              </a:r>
              <a:endPara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cxnSp>
          <p:nvCxnSpPr>
            <p:cNvPr id="40" name="Suora nuoliyhdysviiva 44">
              <a:extLst>
                <a:ext uri="{FF2B5EF4-FFF2-40B4-BE49-F238E27FC236}">
                  <a16:creationId xmlns:a16="http://schemas.microsoft.com/office/drawing/2014/main" id="{B75123E8-E349-0F4A-8CFA-83C99724CA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40240" y="3424982"/>
              <a:ext cx="1" cy="215827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uora nuoliyhdysviiva 45">
              <a:extLst>
                <a:ext uri="{FF2B5EF4-FFF2-40B4-BE49-F238E27FC236}">
                  <a16:creationId xmlns:a16="http://schemas.microsoft.com/office/drawing/2014/main" id="{5050EF1F-DAF5-B14C-8814-FCC6D913E7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40240" y="3870115"/>
              <a:ext cx="1" cy="215827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Sisällön paikkamerkki 3">
              <a:extLst>
                <a:ext uri="{FF2B5EF4-FFF2-40B4-BE49-F238E27FC236}">
                  <a16:creationId xmlns:a16="http://schemas.microsoft.com/office/drawing/2014/main" id="{0DF95318-D872-6543-8B26-F25E118F1E8A}"/>
                </a:ext>
              </a:extLst>
            </p:cNvPr>
            <p:cNvSpPr txBox="1">
              <a:spLocks/>
            </p:cNvSpPr>
            <p:nvPr/>
          </p:nvSpPr>
          <p:spPr>
            <a:xfrm>
              <a:off x="785096" y="4757051"/>
              <a:ext cx="2063086" cy="794821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Lupatietojen välitys viranomaisille</a:t>
              </a:r>
            </a:p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Tilatietojen välitys palvelukerrokseen</a:t>
              </a:r>
            </a:p>
          </p:txBody>
        </p:sp>
        <p:pic>
          <p:nvPicPr>
            <p:cNvPr id="43" name="Kuva 47">
              <a:extLst>
                <a:ext uri="{FF2B5EF4-FFF2-40B4-BE49-F238E27FC236}">
                  <a16:creationId xmlns:a16="http://schemas.microsoft.com/office/drawing/2014/main" id="{61AC34CA-45AB-D04A-9E70-544E1194865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46319" y="4096373"/>
              <a:ext cx="297375" cy="266087"/>
            </a:xfrm>
            <a:prstGeom prst="rect">
              <a:avLst/>
            </a:prstGeom>
          </p:spPr>
        </p:pic>
        <p:pic>
          <p:nvPicPr>
            <p:cNvPr id="44" name="Kuva 48">
              <a:extLst>
                <a:ext uri="{FF2B5EF4-FFF2-40B4-BE49-F238E27FC236}">
                  <a16:creationId xmlns:a16="http://schemas.microsoft.com/office/drawing/2014/main" id="{3930EE27-61EB-FA48-8541-E68258488B4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5400000">
              <a:off x="2789448" y="4086885"/>
              <a:ext cx="297375" cy="311486"/>
            </a:xfrm>
            <a:prstGeom prst="rect">
              <a:avLst/>
            </a:prstGeom>
          </p:spPr>
        </p:pic>
        <p:pic>
          <p:nvPicPr>
            <p:cNvPr id="45" name="Kuva 49">
              <a:extLst>
                <a:ext uri="{FF2B5EF4-FFF2-40B4-BE49-F238E27FC236}">
                  <a16:creationId xmlns:a16="http://schemas.microsoft.com/office/drawing/2014/main" id="{0B2E31A7-B17F-9843-AA3A-CBEBB7EBB45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16200000">
              <a:off x="546319" y="5721980"/>
              <a:ext cx="297375" cy="311486"/>
            </a:xfrm>
            <a:prstGeom prst="rect">
              <a:avLst/>
            </a:prstGeom>
          </p:spPr>
        </p:pic>
        <p:pic>
          <p:nvPicPr>
            <p:cNvPr id="46" name="Kuva 50">
              <a:extLst>
                <a:ext uri="{FF2B5EF4-FFF2-40B4-BE49-F238E27FC236}">
                  <a16:creationId xmlns:a16="http://schemas.microsoft.com/office/drawing/2014/main" id="{982DC6EA-D681-DB47-BE7F-362E9CFA782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10800000">
              <a:off x="2796743" y="5721981"/>
              <a:ext cx="297375" cy="311486"/>
            </a:xfrm>
            <a:prstGeom prst="rect">
              <a:avLst/>
            </a:prstGeom>
          </p:spPr>
        </p:pic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11265B63-E4B9-9540-92E9-2035A13122C1}"/>
              </a:ext>
            </a:extLst>
          </p:cNvPr>
          <p:cNvSpPr/>
          <p:nvPr/>
        </p:nvSpPr>
        <p:spPr>
          <a:xfrm>
            <a:off x="4942657" y="3487830"/>
            <a:ext cx="490822" cy="749227"/>
          </a:xfrm>
          <a:prstGeom prst="ellipse">
            <a:avLst/>
          </a:prstGeom>
          <a:solidFill>
            <a:srgbClr val="5B96FF">
              <a:alpha val="23922"/>
            </a:srgb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94644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32516FA-A770-374E-9C3D-0AFCCA38E34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69B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dirty="0"/>
              <a:t>Asiointi sähköisen yhteyspisteen kautta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07F73C-4D00-FD47-95CE-AC8607A3981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132556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Asiakkaan tulee halutessaan voida asioida palvelukerroksessa kaikkiaan 29 menettelyn osalta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Toiminnallisuus ja manuaalisen työn määrä riippuu viranomaisen liittymistasosta</a:t>
            </a:r>
          </a:p>
          <a:p>
            <a:endParaRPr lang="fi-FI" sz="20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51360F1-A7E1-2A42-9281-65FC801B23DC}"/>
              </a:ext>
            </a:extLst>
          </p:cNvPr>
          <p:cNvSpPr txBox="1">
            <a:spLocks/>
          </p:cNvSpPr>
          <p:nvPr/>
        </p:nvSpPr>
        <p:spPr>
          <a:xfrm>
            <a:off x="838200" y="2759422"/>
            <a:ext cx="10515600" cy="281841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 sz="20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B423CA4-414E-C746-9ECE-44E5522341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679968"/>
              </p:ext>
            </p:extLst>
          </p:nvPr>
        </p:nvGraphicFramePr>
        <p:xfrm>
          <a:off x="1105594" y="3888142"/>
          <a:ext cx="10248207" cy="1937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6069">
                  <a:extLst>
                    <a:ext uri="{9D8B030D-6E8A-4147-A177-3AD203B41FA5}">
                      <a16:colId xmlns:a16="http://schemas.microsoft.com/office/drawing/2014/main" val="2304865239"/>
                    </a:ext>
                  </a:extLst>
                </a:gridCol>
                <a:gridCol w="3416069">
                  <a:extLst>
                    <a:ext uri="{9D8B030D-6E8A-4147-A177-3AD203B41FA5}">
                      <a16:colId xmlns:a16="http://schemas.microsoft.com/office/drawing/2014/main" val="715222589"/>
                    </a:ext>
                  </a:extLst>
                </a:gridCol>
                <a:gridCol w="3416069">
                  <a:extLst>
                    <a:ext uri="{9D8B030D-6E8A-4147-A177-3AD203B41FA5}">
                      <a16:colId xmlns:a16="http://schemas.microsoft.com/office/drawing/2014/main" val="3211967094"/>
                    </a:ext>
                  </a:extLst>
                </a:gridCol>
              </a:tblGrid>
              <a:tr h="540731">
                <a:tc>
                  <a:txBody>
                    <a:bodyPr/>
                    <a:lstStyle/>
                    <a:p>
                      <a:r>
                        <a:rPr lang="fi-FI" dirty="0"/>
                        <a:t>Ei sähköistä asiointia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Sähköinen asiointi, ei integraatiota (RED II)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Sähköinen asiointi, integraatio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137233"/>
                  </a:ext>
                </a:extLst>
              </a:tr>
              <a:tr h="1296987">
                <a:tc>
                  <a:txBody>
                    <a:bodyPr/>
                    <a:lstStyle/>
                    <a:p>
                      <a:r>
                        <a:rPr lang="fi-FI" dirty="0"/>
                        <a:t>Kevytasiointi, tarkoitettu korvaamaan sähköposti-/paperilomakkeet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Asiakas pyritään ohjaamaan sähköiseen asiointiin, käsittelyn tilan seuranta Luvat ja valvonta -palvelussa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Hakemus- ja tilatiedot siirtyvät automaattisesti Luvat ja valvonta -palvelun ja asiointipalvelun välillä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00593"/>
                  </a:ext>
                </a:extLst>
              </a:tr>
            </a:tbl>
          </a:graphicData>
        </a:graphic>
      </p:graphicFrame>
      <p:sp>
        <p:nvSpPr>
          <p:cNvPr id="3" name="Right Arrow 2">
            <a:extLst>
              <a:ext uri="{FF2B5EF4-FFF2-40B4-BE49-F238E27FC236}">
                <a16:creationId xmlns:a16="http://schemas.microsoft.com/office/drawing/2014/main" id="{C6E537D2-BA5E-8540-86E1-83209DEAEA9A}"/>
              </a:ext>
            </a:extLst>
          </p:cNvPr>
          <p:cNvSpPr/>
          <p:nvPr/>
        </p:nvSpPr>
        <p:spPr>
          <a:xfrm>
            <a:off x="1105594" y="3248326"/>
            <a:ext cx="10248206" cy="5426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Käsityön määrä vähenee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17DF0C9-EB4F-544D-B82E-F5BA63389C83}"/>
              </a:ext>
            </a:extLst>
          </p:cNvPr>
          <p:cNvSpPr/>
          <p:nvPr/>
        </p:nvSpPr>
        <p:spPr>
          <a:xfrm>
            <a:off x="7870791" y="3660378"/>
            <a:ext cx="3215615" cy="849213"/>
          </a:xfrm>
          <a:prstGeom prst="ellipse">
            <a:avLst/>
          </a:prstGeom>
          <a:solidFill>
            <a:srgbClr val="5B96FF">
              <a:alpha val="23922"/>
            </a:srgb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90424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32516FA-A770-374E-9C3D-0AFCCA38E34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69B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dirty="0"/>
              <a:t>Sähköinen asiointipalvelu, integraatio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07F73C-4D00-FD47-95CE-AC8607A3981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395043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fi-FI" sz="1800" dirty="0"/>
              <a:t>Toiminnanharjoittaja antaa hakemuksen tietoja Luvat ja valvonta –palvelussa ja ohjataan sen jälkeen sähköiseen asiointipalveluun (jonne saapuu esitäytetty hakemus)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i-FI" sz="1800" dirty="0"/>
              <a:t>Kertakirjautuminen (Suomi.fi)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Varsinainen vireillepano tapahtuu toimivaltaisen viranomaisen sähköisestä asiointipalvelusta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Asiankäsittely, täydennykset ja päätökset hoidetaan kuten suoraan asiointipalveluun saapuneillekin hakemuksille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800" dirty="0"/>
              <a:t>Tieto käsittelyn etenemisestä välitetään automaattisesti Luvat ja valvonta –palveluun</a:t>
            </a:r>
          </a:p>
          <a:p>
            <a:pPr lvl="1"/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Toistaiseksi Luvat ja valvonta –palvelussa käytävä keskustelu </a:t>
            </a:r>
            <a:r>
              <a:rPr lang="fi-FI" sz="1800" u="sng" dirty="0"/>
              <a:t>ei välity</a:t>
            </a:r>
            <a:r>
              <a:rPr lang="fi-FI" sz="1800" dirty="0"/>
              <a:t> asiointipalveluun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Kaikki keskustelut ja muut lupakokonaisuuteen liittyvät asioinnit ovat nähtävillä virkailijakäyttöliittymän kautta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1475224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32516FA-A770-374E-9C3D-0AFCCA38E34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69B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dirty="0"/>
              <a:t>Määräajat Luvat ja valvonta -palvelussa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07F73C-4D00-FD47-95CE-AC8607A3981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341970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Määräaikojen laskenta ja hallinta tapahtuu Luvat ja valvonta –palvelussa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2000" dirty="0"/>
              <a:t>Palvelu näyttää määräaikojen etenemisen ja lähettää tarvittaessa hälytyksiä yhteyspisteviranomaiselle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Yhteyspisteviranomainen saa tiedon uusiutuvan energian hankkeista joko suoraan Luvat ja valvonta –palvelusta (hakemus palvelun tai integroidun asiointipalvelun kautta), tai toimivaltaiselta viranomaiselta (hakemus Luvat ja valvonta –palvelun ulkopuolelta)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Mikäli hakemus on jätetty Luvat ja valvonta -palvelun ulkopuolella, päivittää yhteyspisteviranomainen asioinnin tilatietoa (ei tietosisältöjä) toimivaltaisen viranomaisen toimittamien tietojen pohjalta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2000" dirty="0" err="1"/>
              <a:t>Vireilletulo</a:t>
            </a:r>
            <a:r>
              <a:rPr lang="fi-FI" sz="2000" dirty="0"/>
              <a:t>- ja päätösajankohta</a:t>
            </a:r>
          </a:p>
        </p:txBody>
      </p:sp>
    </p:spTree>
    <p:extLst>
      <p:ext uri="{BB962C8B-B14F-4D97-AF65-F5344CB8AC3E}">
        <p14:creationId xmlns:p14="http://schemas.microsoft.com/office/powerpoint/2010/main" val="554063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32516FA-A770-374E-9C3D-0AFCCA38E34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69B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dirty="0"/>
              <a:t>Integraation edut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07F73C-4D00-FD47-95CE-AC8607A3981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341970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Hakemukset saman kanavan kautta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Hakemustiedot rakenteisena asianhallintaan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Hakemustietojen automaattinen siirtyminen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Tila- ja käsittelijätietojen automaattinen päivitys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Määräaikojen automaattinen seuranta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119142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32516FA-A770-374E-9C3D-0AFCCA38E34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69B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dirty="0"/>
              <a:t>Hakemukset saman kanavan kautta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07F73C-4D00-FD47-95CE-AC8607A3981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341970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Kun sähköinen asiointipalvelu on integroitu Luvat ja valvonta—palveluun, saapuvat Luvat ja valvonta –palvelun kautta aloitetut asioinnit saman kanavan kautta kuin muutkin sähköiset hakemukset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Asiakas panee asian vireille aina tutun sähköisen asiointipalvelun kautta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Aloitetut asioinnit näkyvät sähköisessä asiointipalvelussa samalla tavalla riippumatta siitä, onko ne aloitettu suoraan siellä vai Luvat ja valvonta -palvelussa</a:t>
            </a:r>
          </a:p>
        </p:txBody>
      </p:sp>
    </p:spTree>
    <p:extLst>
      <p:ext uri="{BB962C8B-B14F-4D97-AF65-F5344CB8AC3E}">
        <p14:creationId xmlns:p14="http://schemas.microsoft.com/office/powerpoint/2010/main" val="1172144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32516FA-A770-374E-9C3D-0AFCCA38E34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69B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dirty="0"/>
              <a:t>Hakemustiedot rakenteisena asianhallintaan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07F73C-4D00-FD47-95CE-AC8607A3981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341970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Luvat ja valvonta –palvelussa annetut tai rekistereistä haetut tiedot siirretään rajapinnan kautta rakenteisina asiointipalveluun ja sitä kautta asianhallintaan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Rakenteista tietoa voidaan hyödyntää viranomaisen omassa toiminnassa samoin kuin sähköisen asiointipalvelun kautta aloitetuissa asioinneissa esimerkiksi luokitteluun, tilastointiin ja automaattisiin työnkulkuihin</a:t>
            </a:r>
          </a:p>
        </p:txBody>
      </p:sp>
    </p:spTree>
    <p:extLst>
      <p:ext uri="{BB962C8B-B14F-4D97-AF65-F5344CB8AC3E}">
        <p14:creationId xmlns:p14="http://schemas.microsoft.com/office/powerpoint/2010/main" val="2935639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32516FA-A770-374E-9C3D-0AFCCA38E34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69B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dirty="0"/>
              <a:t>Hakemustietojen automaattinen siirtyminen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07F73C-4D00-FD47-95CE-AC8607A3981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341970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Luvat ja valvonta –palvelussa annetut tai rekistereistä haetut tiedot siirtyvät automaattisesti asiointipalvelun kautta asianhallintaan ilman ylimääräisiä manuaalisia välivaiheita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Hakemus tulee normaalin työnkulun kautta vireille ja tiedoksi samalla tavalla kuin sähköisen asiointipalvelun kautta aloitetut asiat</a:t>
            </a:r>
          </a:p>
        </p:txBody>
      </p:sp>
    </p:spTree>
    <p:extLst>
      <p:ext uri="{BB962C8B-B14F-4D97-AF65-F5344CB8AC3E}">
        <p14:creationId xmlns:p14="http://schemas.microsoft.com/office/powerpoint/2010/main" val="668381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_LV_yleisesitys_malli_110302019_linkit.potx" id="{EFE8526B-AE35-4018-B340-6E11E9607E3E}" vid="{75CC8C77-0475-40A8-97E3-0820317D2E82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A69FFACA199A96408C072731D6A2F230" ma:contentTypeVersion="1" ma:contentTypeDescription="Luo uusi asiakirja." ma:contentTypeScope="" ma:versionID="a9a903055325cc03fdcbf4adfb1aa3ff">
  <xsd:schema xmlns:xsd="http://www.w3.org/2001/XMLSchema" xmlns:xs="http://www.w3.org/2001/XMLSchema" xmlns:p="http://schemas.microsoft.com/office/2006/metadata/properties" xmlns:ns2="a4396e02-4fe2-4af6-82c8-11a8f5776388" targetNamespace="http://schemas.microsoft.com/office/2006/metadata/properties" ma:root="true" ma:fieldsID="770e4513ed559acc71fc3354f51f6905" ns2:_="">
    <xsd:import namespace="a4396e02-4fe2-4af6-82c8-11a8f5776388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96e02-4fe2-4af6-82c8-11a8f577638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64C65F-B902-4809-A028-D7EAAB14838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930DCE-E3BB-4DE9-8A73-746D44D94419}">
  <ds:schemaRefs>
    <ds:schemaRef ds:uri="http://schemas.microsoft.com/office/2006/metadata/properties"/>
    <ds:schemaRef ds:uri="2cf90d5a-aaba-49a4-8c9f-0e9730ee96cc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CFCC851D-CEC2-4F3B-89E1-A09E8725C94A}"/>
</file>

<file path=docProps/app.xml><?xml version="1.0" encoding="utf-8"?>
<Properties xmlns="http://schemas.openxmlformats.org/officeDocument/2006/extended-properties" xmlns:vt="http://schemas.openxmlformats.org/officeDocument/2006/docPropsVTypes">
  <Template>TEM_LV_yleisesitys_malli_110302019_linkit_ver2</Template>
  <TotalTime>12777</TotalTime>
  <Words>620</Words>
  <Application>Microsoft Macintosh PowerPoint</Application>
  <PresentationFormat>Widescreen</PresentationFormat>
  <Paragraphs>79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Office-teema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Viljami Saloranta</dc:creator>
  <cp:lastModifiedBy>Kari Valde</cp:lastModifiedBy>
  <cp:revision>318</cp:revision>
  <dcterms:created xsi:type="dcterms:W3CDTF">2019-03-27T08:37:33Z</dcterms:created>
  <dcterms:modified xsi:type="dcterms:W3CDTF">2022-01-24T19:48:20Z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0x010100A69FFACA199A96408C072731D6A2F230</vt:lpwstr>
  </property>
</Properties>
</file>