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notesMasterIdLst>
    <p:notesMasterId r:id="rId21"/>
  </p:notesMasterIdLst>
  <p:handoutMasterIdLst>
    <p:handoutMasterId r:id="rId22"/>
  </p:handoutMasterIdLst>
  <p:sldIdLst>
    <p:sldId id="267" r:id="rId5"/>
    <p:sldId id="264" r:id="rId6"/>
    <p:sldId id="273" r:id="rId7"/>
    <p:sldId id="274" r:id="rId8"/>
    <p:sldId id="272" r:id="rId9"/>
    <p:sldId id="271" r:id="rId10"/>
    <p:sldId id="269" r:id="rId11"/>
    <p:sldId id="262" r:id="rId12"/>
    <p:sldId id="263" r:id="rId13"/>
    <p:sldId id="282" r:id="rId14"/>
    <p:sldId id="280" r:id="rId15"/>
    <p:sldId id="281" r:id="rId16"/>
    <p:sldId id="279" r:id="rId17"/>
    <p:sldId id="265" r:id="rId18"/>
    <p:sldId id="266" r:id="rId19"/>
    <p:sldId id="260" r:id="rId20"/>
  </p:sldIdLst>
  <p:sldSz cx="9144000" cy="6858000" type="screen4x3"/>
  <p:notesSz cx="9926638" cy="6858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ähönen Erno (TEM)" initials="ME(" lastIdx="1" clrIdx="0">
    <p:extLst>
      <p:ext uri="{19B8F6BF-5375-455C-9EA6-DF929625EA0E}">
        <p15:presenceInfo xmlns:p15="http://schemas.microsoft.com/office/powerpoint/2012/main" userId="S-1-5-21-3521595049-301303566-333748410-3761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CF1AB2-1976-4502-BF36-3FF5EA218861}" styleName="Normaali tyyli 4 - Korostu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407"/>
    <p:restoredTop sz="85930" autoAdjust="0"/>
  </p:normalViewPr>
  <p:slideViewPr>
    <p:cSldViewPr snapToGrid="0" snapToObjects="1" showGuides="1">
      <p:cViewPr varScale="1">
        <p:scale>
          <a:sx n="101" d="100"/>
          <a:sy n="101" d="100"/>
        </p:scale>
        <p:origin x="1520" y="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kampus.vnv.fi/tyotila/tem-tiedolla-johtaminen/Ty%20ja%20tyllisyyspolitiikka/Ty&#246;llisyys,%20ty&#246;el&#228;m&#228;/hao_ty&#246;llisyystavoitteet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03061592\Desktop\Ty&#246;markkinan&#228;kemys\ty&#246;llisyy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03061592\Desktop\Ty&#246;markkinan&#228;kemys\ty&#246;llisyy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03059838\Work%20Folders\ty&#246;tt&#246;myysasteetpmaatvuositaso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vn-data03.vn.root\temjako\Kotihakemistot\temramoan1\Documents\AR\Ulkomaalaistaustaiset\Nettisivuille\Suojatut%20versiot\Ulkomaalais-%20ja%20suomalaistaustaisten%20v&#228;est&#246;pyramidi%202016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-laskentataulukko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-laskentataulukko1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-laskentataulukko2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Työllisyysaste,</a:t>
            </a:r>
            <a:r>
              <a:rPr lang="en-US" baseline="0"/>
              <a:t> 15-64-v.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title>
    <c:autoTitleDeleted val="0"/>
    <c:plotArea>
      <c:layout>
        <c:manualLayout>
          <c:layoutTarget val="inner"/>
          <c:xMode val="edge"/>
          <c:yMode val="edge"/>
          <c:x val="3.905004628044683E-2"/>
          <c:y val="0.10096446681000611"/>
          <c:w val="0.94206512229449579"/>
          <c:h val="0.72830237893486893"/>
        </c:manualLayout>
      </c:layout>
      <c:lineChart>
        <c:grouping val="standard"/>
        <c:varyColors val="0"/>
        <c:ser>
          <c:idx val="0"/>
          <c:order val="0"/>
          <c:tx>
            <c:strRef>
              <c:f>[hao_työllisyystavoitteet.xlsx]trendi!$H$217</c:f>
              <c:strCache>
                <c:ptCount val="1"/>
                <c:pt idx="0">
                  <c:v>Työllisyysasteen (15-64) trendi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148"/>
              <c:layout>
                <c:manualLayout>
                  <c:x val="-0.11271529684439149"/>
                  <c:y val="-0.10602897852054208"/>
                </c:manualLayout>
              </c:layout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A1F8-4793-8EB6-B77595F40CA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[hao_työllisyystavoitteet.xlsx]trendi!$F$220:$G$423</c:f>
              <c:multiLvlStrCache>
                <c:ptCount val="204"/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5</c:v>
                  </c:pt>
                  <c:pt idx="5">
                    <c:v>6</c:v>
                  </c:pt>
                  <c:pt idx="6">
                    <c:v>7</c:v>
                  </c:pt>
                  <c:pt idx="7">
                    <c:v>8</c:v>
                  </c:pt>
                  <c:pt idx="8">
                    <c:v>9</c:v>
                  </c:pt>
                  <c:pt idx="9">
                    <c:v>10</c:v>
                  </c:pt>
                  <c:pt idx="10">
                    <c:v>11</c:v>
                  </c:pt>
                  <c:pt idx="11">
                    <c:v>12</c:v>
                  </c:pt>
                  <c:pt idx="12">
                    <c:v>1</c:v>
                  </c:pt>
                  <c:pt idx="13">
                    <c:v>2</c:v>
                  </c:pt>
                  <c:pt idx="14">
                    <c:v>3</c:v>
                  </c:pt>
                  <c:pt idx="15">
                    <c:v>4</c:v>
                  </c:pt>
                  <c:pt idx="16">
                    <c:v>5</c:v>
                  </c:pt>
                  <c:pt idx="17">
                    <c:v>6</c:v>
                  </c:pt>
                  <c:pt idx="18">
                    <c:v>7</c:v>
                  </c:pt>
                  <c:pt idx="19">
                    <c:v>8</c:v>
                  </c:pt>
                  <c:pt idx="20">
                    <c:v>9</c:v>
                  </c:pt>
                  <c:pt idx="21">
                    <c:v>10</c:v>
                  </c:pt>
                  <c:pt idx="22">
                    <c:v>11</c:v>
                  </c:pt>
                  <c:pt idx="23">
                    <c:v>12</c:v>
                  </c:pt>
                  <c:pt idx="24">
                    <c:v>1</c:v>
                  </c:pt>
                  <c:pt idx="25">
                    <c:v>2</c:v>
                  </c:pt>
                  <c:pt idx="26">
                    <c:v>3</c:v>
                  </c:pt>
                  <c:pt idx="27">
                    <c:v>4</c:v>
                  </c:pt>
                  <c:pt idx="28">
                    <c:v>5</c:v>
                  </c:pt>
                  <c:pt idx="29">
                    <c:v>6</c:v>
                  </c:pt>
                  <c:pt idx="30">
                    <c:v>7</c:v>
                  </c:pt>
                  <c:pt idx="31">
                    <c:v>8</c:v>
                  </c:pt>
                  <c:pt idx="32">
                    <c:v>9</c:v>
                  </c:pt>
                  <c:pt idx="33">
                    <c:v>10</c:v>
                  </c:pt>
                  <c:pt idx="34">
                    <c:v>11</c:v>
                  </c:pt>
                  <c:pt idx="35">
                    <c:v>12</c:v>
                  </c:pt>
                  <c:pt idx="36">
                    <c:v>1</c:v>
                  </c:pt>
                  <c:pt idx="37">
                    <c:v>2</c:v>
                  </c:pt>
                  <c:pt idx="38">
                    <c:v>3</c:v>
                  </c:pt>
                  <c:pt idx="39">
                    <c:v>4</c:v>
                  </c:pt>
                  <c:pt idx="40">
                    <c:v>5</c:v>
                  </c:pt>
                  <c:pt idx="41">
                    <c:v>6</c:v>
                  </c:pt>
                  <c:pt idx="42">
                    <c:v>7</c:v>
                  </c:pt>
                  <c:pt idx="43">
                    <c:v>8</c:v>
                  </c:pt>
                  <c:pt idx="44">
                    <c:v>9</c:v>
                  </c:pt>
                  <c:pt idx="45">
                    <c:v>10</c:v>
                  </c:pt>
                  <c:pt idx="46">
                    <c:v>11</c:v>
                  </c:pt>
                  <c:pt idx="47">
                    <c:v>12</c:v>
                  </c:pt>
                  <c:pt idx="48">
                    <c:v>1</c:v>
                  </c:pt>
                  <c:pt idx="49">
                    <c:v>2</c:v>
                  </c:pt>
                  <c:pt idx="50">
                    <c:v>3</c:v>
                  </c:pt>
                  <c:pt idx="51">
                    <c:v>4</c:v>
                  </c:pt>
                  <c:pt idx="52">
                    <c:v>5</c:v>
                  </c:pt>
                  <c:pt idx="53">
                    <c:v>6</c:v>
                  </c:pt>
                  <c:pt idx="54">
                    <c:v>7</c:v>
                  </c:pt>
                  <c:pt idx="55">
                    <c:v>8</c:v>
                  </c:pt>
                  <c:pt idx="56">
                    <c:v>9</c:v>
                  </c:pt>
                  <c:pt idx="57">
                    <c:v>10</c:v>
                  </c:pt>
                  <c:pt idx="58">
                    <c:v>11</c:v>
                  </c:pt>
                  <c:pt idx="59">
                    <c:v>12</c:v>
                  </c:pt>
                  <c:pt idx="60">
                    <c:v>1</c:v>
                  </c:pt>
                  <c:pt idx="61">
                    <c:v>2</c:v>
                  </c:pt>
                  <c:pt idx="62">
                    <c:v>3</c:v>
                  </c:pt>
                  <c:pt idx="63">
                    <c:v>4</c:v>
                  </c:pt>
                  <c:pt idx="64">
                    <c:v>5</c:v>
                  </c:pt>
                  <c:pt idx="65">
                    <c:v>6</c:v>
                  </c:pt>
                  <c:pt idx="66">
                    <c:v>7</c:v>
                  </c:pt>
                  <c:pt idx="67">
                    <c:v>8</c:v>
                  </c:pt>
                  <c:pt idx="68">
                    <c:v>9</c:v>
                  </c:pt>
                  <c:pt idx="69">
                    <c:v>10</c:v>
                  </c:pt>
                  <c:pt idx="70">
                    <c:v>11</c:v>
                  </c:pt>
                  <c:pt idx="71">
                    <c:v>12</c:v>
                  </c:pt>
                  <c:pt idx="72">
                    <c:v>1</c:v>
                  </c:pt>
                  <c:pt idx="73">
                    <c:v>2</c:v>
                  </c:pt>
                  <c:pt idx="74">
                    <c:v>3</c:v>
                  </c:pt>
                  <c:pt idx="75">
                    <c:v>4</c:v>
                  </c:pt>
                  <c:pt idx="76">
                    <c:v>5</c:v>
                  </c:pt>
                  <c:pt idx="77">
                    <c:v>6</c:v>
                  </c:pt>
                  <c:pt idx="78">
                    <c:v>7</c:v>
                  </c:pt>
                  <c:pt idx="79">
                    <c:v>8</c:v>
                  </c:pt>
                  <c:pt idx="80">
                    <c:v>9</c:v>
                  </c:pt>
                  <c:pt idx="81">
                    <c:v>10</c:v>
                  </c:pt>
                  <c:pt idx="82">
                    <c:v>11</c:v>
                  </c:pt>
                  <c:pt idx="83">
                    <c:v>12</c:v>
                  </c:pt>
                  <c:pt idx="84">
                    <c:v>1</c:v>
                  </c:pt>
                  <c:pt idx="85">
                    <c:v>2</c:v>
                  </c:pt>
                  <c:pt idx="86">
                    <c:v>3</c:v>
                  </c:pt>
                  <c:pt idx="87">
                    <c:v>4</c:v>
                  </c:pt>
                  <c:pt idx="88">
                    <c:v>5</c:v>
                  </c:pt>
                  <c:pt idx="89">
                    <c:v>6</c:v>
                  </c:pt>
                  <c:pt idx="90">
                    <c:v>7</c:v>
                  </c:pt>
                  <c:pt idx="91">
                    <c:v>8</c:v>
                  </c:pt>
                  <c:pt idx="92">
                    <c:v>9</c:v>
                  </c:pt>
                  <c:pt idx="93">
                    <c:v>10</c:v>
                  </c:pt>
                  <c:pt idx="94">
                    <c:v>11</c:v>
                  </c:pt>
                  <c:pt idx="95">
                    <c:v>12</c:v>
                  </c:pt>
                  <c:pt idx="96">
                    <c:v>1</c:v>
                  </c:pt>
                  <c:pt idx="97">
                    <c:v>2</c:v>
                  </c:pt>
                  <c:pt idx="98">
                    <c:v>3</c:v>
                  </c:pt>
                  <c:pt idx="99">
                    <c:v>4</c:v>
                  </c:pt>
                  <c:pt idx="100">
                    <c:v>5</c:v>
                  </c:pt>
                  <c:pt idx="101">
                    <c:v>6</c:v>
                  </c:pt>
                  <c:pt idx="102">
                    <c:v>7</c:v>
                  </c:pt>
                  <c:pt idx="103">
                    <c:v>8</c:v>
                  </c:pt>
                  <c:pt idx="104">
                    <c:v>9</c:v>
                  </c:pt>
                  <c:pt idx="105">
                    <c:v>10</c:v>
                  </c:pt>
                  <c:pt idx="106">
                    <c:v>11</c:v>
                  </c:pt>
                  <c:pt idx="107">
                    <c:v>12</c:v>
                  </c:pt>
                  <c:pt idx="108">
                    <c:v>1</c:v>
                  </c:pt>
                  <c:pt idx="109">
                    <c:v>2</c:v>
                  </c:pt>
                  <c:pt idx="110">
                    <c:v>3</c:v>
                  </c:pt>
                  <c:pt idx="111">
                    <c:v>4</c:v>
                  </c:pt>
                  <c:pt idx="112">
                    <c:v>5</c:v>
                  </c:pt>
                  <c:pt idx="113">
                    <c:v>6</c:v>
                  </c:pt>
                  <c:pt idx="114">
                    <c:v>7</c:v>
                  </c:pt>
                  <c:pt idx="115">
                    <c:v>8</c:v>
                  </c:pt>
                  <c:pt idx="116">
                    <c:v>9</c:v>
                  </c:pt>
                  <c:pt idx="117">
                    <c:v>10</c:v>
                  </c:pt>
                  <c:pt idx="118">
                    <c:v>11</c:v>
                  </c:pt>
                  <c:pt idx="119">
                    <c:v>12</c:v>
                  </c:pt>
                  <c:pt idx="120">
                    <c:v>1</c:v>
                  </c:pt>
                  <c:pt idx="121">
                    <c:v>2</c:v>
                  </c:pt>
                  <c:pt idx="122">
                    <c:v>3</c:v>
                  </c:pt>
                  <c:pt idx="123">
                    <c:v>4</c:v>
                  </c:pt>
                  <c:pt idx="124">
                    <c:v>5</c:v>
                  </c:pt>
                  <c:pt idx="125">
                    <c:v>6</c:v>
                  </c:pt>
                  <c:pt idx="126">
                    <c:v>7</c:v>
                  </c:pt>
                  <c:pt idx="127">
                    <c:v>8</c:v>
                  </c:pt>
                  <c:pt idx="128">
                    <c:v>9</c:v>
                  </c:pt>
                  <c:pt idx="129">
                    <c:v>10</c:v>
                  </c:pt>
                  <c:pt idx="130">
                    <c:v>11</c:v>
                  </c:pt>
                  <c:pt idx="131">
                    <c:v>12</c:v>
                  </c:pt>
                  <c:pt idx="132">
                    <c:v>1</c:v>
                  </c:pt>
                  <c:pt idx="133">
                    <c:v>2</c:v>
                  </c:pt>
                  <c:pt idx="134">
                    <c:v>3</c:v>
                  </c:pt>
                  <c:pt idx="135">
                    <c:v>4</c:v>
                  </c:pt>
                  <c:pt idx="136">
                    <c:v>5</c:v>
                  </c:pt>
                  <c:pt idx="137">
                    <c:v>6</c:v>
                  </c:pt>
                  <c:pt idx="138">
                    <c:v>7</c:v>
                  </c:pt>
                  <c:pt idx="139">
                    <c:v>8</c:v>
                  </c:pt>
                  <c:pt idx="140">
                    <c:v>9</c:v>
                  </c:pt>
                  <c:pt idx="141">
                    <c:v>10</c:v>
                  </c:pt>
                  <c:pt idx="142">
                    <c:v>11</c:v>
                  </c:pt>
                  <c:pt idx="143">
                    <c:v>12</c:v>
                  </c:pt>
                  <c:pt idx="144">
                    <c:v>1</c:v>
                  </c:pt>
                  <c:pt idx="145">
                    <c:v>2</c:v>
                  </c:pt>
                  <c:pt idx="146">
                    <c:v>3</c:v>
                  </c:pt>
                  <c:pt idx="147">
                    <c:v>4</c:v>
                  </c:pt>
                  <c:pt idx="148">
                    <c:v>5</c:v>
                  </c:pt>
                  <c:pt idx="149">
                    <c:v>6</c:v>
                  </c:pt>
                  <c:pt idx="150">
                    <c:v>7</c:v>
                  </c:pt>
                  <c:pt idx="151">
                    <c:v>8</c:v>
                  </c:pt>
                  <c:pt idx="152">
                    <c:v>9</c:v>
                  </c:pt>
                  <c:pt idx="153">
                    <c:v>10</c:v>
                  </c:pt>
                  <c:pt idx="154">
                    <c:v>11</c:v>
                  </c:pt>
                  <c:pt idx="155">
                    <c:v>12</c:v>
                  </c:pt>
                  <c:pt idx="156">
                    <c:v>1</c:v>
                  </c:pt>
                  <c:pt idx="157">
                    <c:v>2</c:v>
                  </c:pt>
                  <c:pt idx="158">
                    <c:v>3</c:v>
                  </c:pt>
                  <c:pt idx="159">
                    <c:v>4</c:v>
                  </c:pt>
                  <c:pt idx="160">
                    <c:v>5</c:v>
                  </c:pt>
                  <c:pt idx="161">
                    <c:v>6</c:v>
                  </c:pt>
                  <c:pt idx="162">
                    <c:v>7</c:v>
                  </c:pt>
                  <c:pt idx="163">
                    <c:v>8</c:v>
                  </c:pt>
                  <c:pt idx="164">
                    <c:v>9</c:v>
                  </c:pt>
                  <c:pt idx="165">
                    <c:v>10</c:v>
                  </c:pt>
                  <c:pt idx="166">
                    <c:v>11</c:v>
                  </c:pt>
                  <c:pt idx="167">
                    <c:v>12</c:v>
                  </c:pt>
                  <c:pt idx="168">
                    <c:v>1</c:v>
                  </c:pt>
                  <c:pt idx="169">
                    <c:v>2</c:v>
                  </c:pt>
                  <c:pt idx="170">
                    <c:v>3</c:v>
                  </c:pt>
                  <c:pt idx="171">
                    <c:v>4</c:v>
                  </c:pt>
                  <c:pt idx="172">
                    <c:v>5</c:v>
                  </c:pt>
                  <c:pt idx="173">
                    <c:v>6</c:v>
                  </c:pt>
                  <c:pt idx="174">
                    <c:v>7</c:v>
                  </c:pt>
                  <c:pt idx="175">
                    <c:v>8</c:v>
                  </c:pt>
                  <c:pt idx="176">
                    <c:v>9</c:v>
                  </c:pt>
                  <c:pt idx="177">
                    <c:v>10</c:v>
                  </c:pt>
                  <c:pt idx="178">
                    <c:v>11</c:v>
                  </c:pt>
                  <c:pt idx="179">
                    <c:v>12</c:v>
                  </c:pt>
                  <c:pt idx="180">
                    <c:v>1</c:v>
                  </c:pt>
                  <c:pt idx="181">
                    <c:v>2</c:v>
                  </c:pt>
                  <c:pt idx="182">
                    <c:v>3</c:v>
                  </c:pt>
                  <c:pt idx="183">
                    <c:v>4</c:v>
                  </c:pt>
                  <c:pt idx="184">
                    <c:v>5</c:v>
                  </c:pt>
                  <c:pt idx="185">
                    <c:v>6</c:v>
                  </c:pt>
                  <c:pt idx="186">
                    <c:v>7</c:v>
                  </c:pt>
                  <c:pt idx="187">
                    <c:v>8</c:v>
                  </c:pt>
                  <c:pt idx="188">
                    <c:v>9</c:v>
                  </c:pt>
                  <c:pt idx="189">
                    <c:v>10</c:v>
                  </c:pt>
                  <c:pt idx="190">
                    <c:v>11</c:v>
                  </c:pt>
                  <c:pt idx="191">
                    <c:v>12</c:v>
                  </c:pt>
                  <c:pt idx="192">
                    <c:v>1</c:v>
                  </c:pt>
                  <c:pt idx="193">
                    <c:v>2</c:v>
                  </c:pt>
                  <c:pt idx="194">
                    <c:v>3</c:v>
                  </c:pt>
                  <c:pt idx="195">
                    <c:v>4</c:v>
                  </c:pt>
                  <c:pt idx="196">
                    <c:v>5</c:v>
                  </c:pt>
                  <c:pt idx="197">
                    <c:v>6</c:v>
                  </c:pt>
                  <c:pt idx="198">
                    <c:v>7</c:v>
                  </c:pt>
                  <c:pt idx="199">
                    <c:v>8</c:v>
                  </c:pt>
                  <c:pt idx="200">
                    <c:v>9</c:v>
                  </c:pt>
                  <c:pt idx="201">
                    <c:v>10</c:v>
                  </c:pt>
                  <c:pt idx="202">
                    <c:v>11</c:v>
                  </c:pt>
                  <c:pt idx="203">
                    <c:v>12</c:v>
                  </c:pt>
                </c:lvl>
                <c:lvl>
                  <c:pt idx="0">
                    <c:v>2007</c:v>
                  </c:pt>
                  <c:pt idx="12">
                    <c:v>2008</c:v>
                  </c:pt>
                  <c:pt idx="24">
                    <c:v>2009</c:v>
                  </c:pt>
                  <c:pt idx="36">
                    <c:v>2010</c:v>
                  </c:pt>
                  <c:pt idx="48">
                    <c:v>2011</c:v>
                  </c:pt>
                  <c:pt idx="60">
                    <c:v>2012</c:v>
                  </c:pt>
                  <c:pt idx="72">
                    <c:v>2013</c:v>
                  </c:pt>
                  <c:pt idx="84">
                    <c:v>2014</c:v>
                  </c:pt>
                  <c:pt idx="96">
                    <c:v>2015</c:v>
                  </c:pt>
                  <c:pt idx="108">
                    <c:v>2016</c:v>
                  </c:pt>
                  <c:pt idx="120">
                    <c:v>2017</c:v>
                  </c:pt>
                  <c:pt idx="132">
                    <c:v>2018</c:v>
                  </c:pt>
                  <c:pt idx="144">
                    <c:v>2019</c:v>
                  </c:pt>
                  <c:pt idx="156">
                    <c:v>2020</c:v>
                  </c:pt>
                  <c:pt idx="168">
                    <c:v>2021</c:v>
                  </c:pt>
                  <c:pt idx="180">
                    <c:v>2022</c:v>
                  </c:pt>
                  <c:pt idx="192">
                    <c:v>2023</c:v>
                  </c:pt>
                </c:lvl>
              </c:multiLvlStrCache>
            </c:multiLvlStrRef>
          </c:cat>
          <c:val>
            <c:numRef>
              <c:f>[hao_työllisyystavoitteet.xlsx]trendi!$H$220:$H$423</c:f>
              <c:numCache>
                <c:formatCode>General</c:formatCode>
                <c:ptCount val="204"/>
                <c:pt idx="0">
                  <c:v>69.599999999999994</c:v>
                </c:pt>
                <c:pt idx="1">
                  <c:v>69.5</c:v>
                </c:pt>
                <c:pt idx="2">
                  <c:v>69.400000000000006</c:v>
                </c:pt>
                <c:pt idx="3">
                  <c:v>69.900000000000006</c:v>
                </c:pt>
                <c:pt idx="4">
                  <c:v>70.099999999999994</c:v>
                </c:pt>
                <c:pt idx="5">
                  <c:v>70.2</c:v>
                </c:pt>
                <c:pt idx="6">
                  <c:v>70.099999999999994</c:v>
                </c:pt>
                <c:pt idx="7">
                  <c:v>70.2</c:v>
                </c:pt>
                <c:pt idx="8">
                  <c:v>70</c:v>
                </c:pt>
                <c:pt idx="9">
                  <c:v>70.3</c:v>
                </c:pt>
                <c:pt idx="10">
                  <c:v>70.099999999999994</c:v>
                </c:pt>
                <c:pt idx="11">
                  <c:v>70.2</c:v>
                </c:pt>
                <c:pt idx="12">
                  <c:v>70.7</c:v>
                </c:pt>
                <c:pt idx="13">
                  <c:v>70.599999999999994</c:v>
                </c:pt>
                <c:pt idx="14">
                  <c:v>70.5</c:v>
                </c:pt>
                <c:pt idx="15">
                  <c:v>70.599999999999994</c:v>
                </c:pt>
                <c:pt idx="16">
                  <c:v>70.7</c:v>
                </c:pt>
                <c:pt idx="17">
                  <c:v>71</c:v>
                </c:pt>
                <c:pt idx="18">
                  <c:v>70.8</c:v>
                </c:pt>
                <c:pt idx="19">
                  <c:v>70.599999999999994</c:v>
                </c:pt>
                <c:pt idx="20">
                  <c:v>70.5</c:v>
                </c:pt>
                <c:pt idx="21">
                  <c:v>70.599999999999994</c:v>
                </c:pt>
                <c:pt idx="22">
                  <c:v>70.7</c:v>
                </c:pt>
                <c:pt idx="23">
                  <c:v>70.599999999999994</c:v>
                </c:pt>
                <c:pt idx="24">
                  <c:v>70.3</c:v>
                </c:pt>
                <c:pt idx="25">
                  <c:v>69.900000000000006</c:v>
                </c:pt>
                <c:pt idx="26">
                  <c:v>69.599999999999994</c:v>
                </c:pt>
                <c:pt idx="27">
                  <c:v>68.900000000000006</c:v>
                </c:pt>
                <c:pt idx="28">
                  <c:v>68.8</c:v>
                </c:pt>
                <c:pt idx="29">
                  <c:v>68.2</c:v>
                </c:pt>
                <c:pt idx="30">
                  <c:v>67.7</c:v>
                </c:pt>
                <c:pt idx="31">
                  <c:v>67.400000000000006</c:v>
                </c:pt>
                <c:pt idx="32">
                  <c:v>67.5</c:v>
                </c:pt>
                <c:pt idx="33">
                  <c:v>67.2</c:v>
                </c:pt>
                <c:pt idx="34">
                  <c:v>67.3</c:v>
                </c:pt>
                <c:pt idx="35">
                  <c:v>67.3</c:v>
                </c:pt>
                <c:pt idx="36">
                  <c:v>67.099999999999994</c:v>
                </c:pt>
                <c:pt idx="37">
                  <c:v>67.3</c:v>
                </c:pt>
                <c:pt idx="38">
                  <c:v>67.400000000000006</c:v>
                </c:pt>
                <c:pt idx="39">
                  <c:v>67.599999999999994</c:v>
                </c:pt>
                <c:pt idx="40">
                  <c:v>67.8</c:v>
                </c:pt>
                <c:pt idx="41">
                  <c:v>67.7</c:v>
                </c:pt>
                <c:pt idx="42">
                  <c:v>67.900000000000006</c:v>
                </c:pt>
                <c:pt idx="43">
                  <c:v>67.8</c:v>
                </c:pt>
                <c:pt idx="44">
                  <c:v>67.8</c:v>
                </c:pt>
                <c:pt idx="45">
                  <c:v>68.099999999999994</c:v>
                </c:pt>
                <c:pt idx="46">
                  <c:v>68.099999999999994</c:v>
                </c:pt>
                <c:pt idx="47">
                  <c:v>67.8</c:v>
                </c:pt>
                <c:pt idx="48">
                  <c:v>68.099999999999994</c:v>
                </c:pt>
                <c:pt idx="49">
                  <c:v>68.2</c:v>
                </c:pt>
                <c:pt idx="50">
                  <c:v>68.3</c:v>
                </c:pt>
                <c:pt idx="51">
                  <c:v>68.400000000000006</c:v>
                </c:pt>
                <c:pt idx="52">
                  <c:v>68.5</c:v>
                </c:pt>
                <c:pt idx="53">
                  <c:v>68.599999999999994</c:v>
                </c:pt>
                <c:pt idx="54">
                  <c:v>68.7</c:v>
                </c:pt>
                <c:pt idx="55">
                  <c:v>68.7</c:v>
                </c:pt>
                <c:pt idx="56">
                  <c:v>68.8</c:v>
                </c:pt>
                <c:pt idx="57">
                  <c:v>68.8</c:v>
                </c:pt>
                <c:pt idx="58">
                  <c:v>68.900000000000006</c:v>
                </c:pt>
                <c:pt idx="59">
                  <c:v>68.900000000000006</c:v>
                </c:pt>
                <c:pt idx="60">
                  <c:v>68.900000000000006</c:v>
                </c:pt>
                <c:pt idx="61">
                  <c:v>68.8</c:v>
                </c:pt>
                <c:pt idx="62">
                  <c:v>68.7</c:v>
                </c:pt>
                <c:pt idx="63">
                  <c:v>68.7</c:v>
                </c:pt>
                <c:pt idx="64">
                  <c:v>68.599999999999994</c:v>
                </c:pt>
                <c:pt idx="65">
                  <c:v>68.599999999999994</c:v>
                </c:pt>
                <c:pt idx="66">
                  <c:v>68.599999999999994</c:v>
                </c:pt>
                <c:pt idx="67">
                  <c:v>68.599999999999994</c:v>
                </c:pt>
                <c:pt idx="68">
                  <c:v>68.5</c:v>
                </c:pt>
                <c:pt idx="69">
                  <c:v>68.400000000000006</c:v>
                </c:pt>
                <c:pt idx="70">
                  <c:v>68.400000000000006</c:v>
                </c:pt>
                <c:pt idx="71">
                  <c:v>68.8</c:v>
                </c:pt>
                <c:pt idx="72">
                  <c:v>68.7</c:v>
                </c:pt>
                <c:pt idx="73">
                  <c:v>68.7</c:v>
                </c:pt>
                <c:pt idx="74">
                  <c:v>68.599999999999994</c:v>
                </c:pt>
                <c:pt idx="75">
                  <c:v>68.599999999999994</c:v>
                </c:pt>
                <c:pt idx="76">
                  <c:v>68.599999999999994</c:v>
                </c:pt>
                <c:pt idx="77">
                  <c:v>68.599999999999994</c:v>
                </c:pt>
                <c:pt idx="78">
                  <c:v>68.5</c:v>
                </c:pt>
                <c:pt idx="79">
                  <c:v>68.400000000000006</c:v>
                </c:pt>
                <c:pt idx="80">
                  <c:v>68.400000000000006</c:v>
                </c:pt>
                <c:pt idx="81">
                  <c:v>68.3</c:v>
                </c:pt>
                <c:pt idx="82">
                  <c:v>68.3</c:v>
                </c:pt>
                <c:pt idx="83">
                  <c:v>68.400000000000006</c:v>
                </c:pt>
                <c:pt idx="84">
                  <c:v>68.400000000000006</c:v>
                </c:pt>
                <c:pt idx="85">
                  <c:v>68.400000000000006</c:v>
                </c:pt>
                <c:pt idx="86">
                  <c:v>68.400000000000006</c:v>
                </c:pt>
                <c:pt idx="87">
                  <c:v>68.400000000000006</c:v>
                </c:pt>
                <c:pt idx="88">
                  <c:v>68.400000000000006</c:v>
                </c:pt>
                <c:pt idx="89">
                  <c:v>68.400000000000006</c:v>
                </c:pt>
                <c:pt idx="90">
                  <c:v>68.3</c:v>
                </c:pt>
                <c:pt idx="91">
                  <c:v>68.2</c:v>
                </c:pt>
                <c:pt idx="92">
                  <c:v>68.2</c:v>
                </c:pt>
                <c:pt idx="93">
                  <c:v>68.2</c:v>
                </c:pt>
                <c:pt idx="94">
                  <c:v>68.2</c:v>
                </c:pt>
                <c:pt idx="95">
                  <c:v>68.3</c:v>
                </c:pt>
                <c:pt idx="96">
                  <c:v>68.3</c:v>
                </c:pt>
                <c:pt idx="97">
                  <c:v>68.2</c:v>
                </c:pt>
                <c:pt idx="98">
                  <c:v>68.099999999999994</c:v>
                </c:pt>
                <c:pt idx="99">
                  <c:v>68</c:v>
                </c:pt>
                <c:pt idx="100">
                  <c:v>67.900000000000006</c:v>
                </c:pt>
                <c:pt idx="101">
                  <c:v>67.900000000000006</c:v>
                </c:pt>
                <c:pt idx="102">
                  <c:v>68</c:v>
                </c:pt>
                <c:pt idx="103">
                  <c:v>68.2</c:v>
                </c:pt>
                <c:pt idx="104">
                  <c:v>68.3</c:v>
                </c:pt>
                <c:pt idx="105">
                  <c:v>68.3</c:v>
                </c:pt>
                <c:pt idx="106">
                  <c:v>68.2</c:v>
                </c:pt>
                <c:pt idx="107">
                  <c:v>68.2</c:v>
                </c:pt>
                <c:pt idx="108">
                  <c:v>68.3</c:v>
                </c:pt>
                <c:pt idx="109">
                  <c:v>68.400000000000006</c:v>
                </c:pt>
                <c:pt idx="110">
                  <c:v>68.5</c:v>
                </c:pt>
                <c:pt idx="111">
                  <c:v>68.599999999999994</c:v>
                </c:pt>
                <c:pt idx="112">
                  <c:v>68.599999999999994</c:v>
                </c:pt>
                <c:pt idx="113">
                  <c:v>68.599999999999994</c:v>
                </c:pt>
                <c:pt idx="114">
                  <c:v>68.8</c:v>
                </c:pt>
                <c:pt idx="115">
                  <c:v>68.900000000000006</c:v>
                </c:pt>
                <c:pt idx="116">
                  <c:v>68.900000000000006</c:v>
                </c:pt>
                <c:pt idx="117">
                  <c:v>68.900000000000006</c:v>
                </c:pt>
                <c:pt idx="118">
                  <c:v>68.8</c:v>
                </c:pt>
                <c:pt idx="119">
                  <c:v>68.900000000000006</c:v>
                </c:pt>
                <c:pt idx="120">
                  <c:v>68.900000000000006</c:v>
                </c:pt>
                <c:pt idx="121">
                  <c:v>69.099999999999994</c:v>
                </c:pt>
                <c:pt idx="122">
                  <c:v>69.2</c:v>
                </c:pt>
                <c:pt idx="123">
                  <c:v>69.3</c:v>
                </c:pt>
                <c:pt idx="124">
                  <c:v>69.3</c:v>
                </c:pt>
                <c:pt idx="125">
                  <c:v>69.3</c:v>
                </c:pt>
                <c:pt idx="126">
                  <c:v>69.5</c:v>
                </c:pt>
                <c:pt idx="127">
                  <c:v>69.7</c:v>
                </c:pt>
                <c:pt idx="128">
                  <c:v>69.900000000000006</c:v>
                </c:pt>
                <c:pt idx="129">
                  <c:v>70.3</c:v>
                </c:pt>
                <c:pt idx="130">
                  <c:v>70.599999999999994</c:v>
                </c:pt>
                <c:pt idx="131">
                  <c:v>70.8</c:v>
                </c:pt>
                <c:pt idx="132">
                  <c:v>70.900000000000006</c:v>
                </c:pt>
                <c:pt idx="133">
                  <c:v>71</c:v>
                </c:pt>
                <c:pt idx="134">
                  <c:v>71.2</c:v>
                </c:pt>
                <c:pt idx="135">
                  <c:v>71.3</c:v>
                </c:pt>
                <c:pt idx="136">
                  <c:v>71.599999999999994</c:v>
                </c:pt>
                <c:pt idx="137">
                  <c:v>71.7</c:v>
                </c:pt>
                <c:pt idx="138">
                  <c:v>71.8</c:v>
                </c:pt>
                <c:pt idx="139">
                  <c:v>71.8</c:v>
                </c:pt>
                <c:pt idx="140">
                  <c:v>71.900000000000006</c:v>
                </c:pt>
                <c:pt idx="141">
                  <c:v>72</c:v>
                </c:pt>
                <c:pt idx="142">
                  <c:v>72.2</c:v>
                </c:pt>
                <c:pt idx="143">
                  <c:v>72.400000000000006</c:v>
                </c:pt>
                <c:pt idx="144">
                  <c:v>72.400000000000006</c:v>
                </c:pt>
                <c:pt idx="145">
                  <c:v>72.400000000000006</c:v>
                </c:pt>
                <c:pt idx="146">
                  <c:v>72.5</c:v>
                </c:pt>
                <c:pt idx="147">
                  <c:v>72.5</c:v>
                </c:pt>
                <c:pt idx="148">
                  <c:v>72.599999999999994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1F8-4793-8EB6-B77595F40CA4}"/>
            </c:ext>
          </c:extLst>
        </c:ser>
        <c:ser>
          <c:idx val="3"/>
          <c:order val="3"/>
          <c:tx>
            <c:strRef>
              <c:f>[hao_työllisyystavoitteet.xlsx]trendi!$L$217</c:f>
              <c:strCache>
                <c:ptCount val="1"/>
                <c:pt idx="0">
                  <c:v>VM ennuste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multiLvlStrRef>
              <c:f>[hao_työllisyystavoitteet.xlsx]trendi!$F$220:$G$423</c:f>
              <c:multiLvlStrCache>
                <c:ptCount val="204"/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5</c:v>
                  </c:pt>
                  <c:pt idx="5">
                    <c:v>6</c:v>
                  </c:pt>
                  <c:pt idx="6">
                    <c:v>7</c:v>
                  </c:pt>
                  <c:pt idx="7">
                    <c:v>8</c:v>
                  </c:pt>
                  <c:pt idx="8">
                    <c:v>9</c:v>
                  </c:pt>
                  <c:pt idx="9">
                    <c:v>10</c:v>
                  </c:pt>
                  <c:pt idx="10">
                    <c:v>11</c:v>
                  </c:pt>
                  <c:pt idx="11">
                    <c:v>12</c:v>
                  </c:pt>
                  <c:pt idx="12">
                    <c:v>1</c:v>
                  </c:pt>
                  <c:pt idx="13">
                    <c:v>2</c:v>
                  </c:pt>
                  <c:pt idx="14">
                    <c:v>3</c:v>
                  </c:pt>
                  <c:pt idx="15">
                    <c:v>4</c:v>
                  </c:pt>
                  <c:pt idx="16">
                    <c:v>5</c:v>
                  </c:pt>
                  <c:pt idx="17">
                    <c:v>6</c:v>
                  </c:pt>
                  <c:pt idx="18">
                    <c:v>7</c:v>
                  </c:pt>
                  <c:pt idx="19">
                    <c:v>8</c:v>
                  </c:pt>
                  <c:pt idx="20">
                    <c:v>9</c:v>
                  </c:pt>
                  <c:pt idx="21">
                    <c:v>10</c:v>
                  </c:pt>
                  <c:pt idx="22">
                    <c:v>11</c:v>
                  </c:pt>
                  <c:pt idx="23">
                    <c:v>12</c:v>
                  </c:pt>
                  <c:pt idx="24">
                    <c:v>1</c:v>
                  </c:pt>
                  <c:pt idx="25">
                    <c:v>2</c:v>
                  </c:pt>
                  <c:pt idx="26">
                    <c:v>3</c:v>
                  </c:pt>
                  <c:pt idx="27">
                    <c:v>4</c:v>
                  </c:pt>
                  <c:pt idx="28">
                    <c:v>5</c:v>
                  </c:pt>
                  <c:pt idx="29">
                    <c:v>6</c:v>
                  </c:pt>
                  <c:pt idx="30">
                    <c:v>7</c:v>
                  </c:pt>
                  <c:pt idx="31">
                    <c:v>8</c:v>
                  </c:pt>
                  <c:pt idx="32">
                    <c:v>9</c:v>
                  </c:pt>
                  <c:pt idx="33">
                    <c:v>10</c:v>
                  </c:pt>
                  <c:pt idx="34">
                    <c:v>11</c:v>
                  </c:pt>
                  <c:pt idx="35">
                    <c:v>12</c:v>
                  </c:pt>
                  <c:pt idx="36">
                    <c:v>1</c:v>
                  </c:pt>
                  <c:pt idx="37">
                    <c:v>2</c:v>
                  </c:pt>
                  <c:pt idx="38">
                    <c:v>3</c:v>
                  </c:pt>
                  <c:pt idx="39">
                    <c:v>4</c:v>
                  </c:pt>
                  <c:pt idx="40">
                    <c:v>5</c:v>
                  </c:pt>
                  <c:pt idx="41">
                    <c:v>6</c:v>
                  </c:pt>
                  <c:pt idx="42">
                    <c:v>7</c:v>
                  </c:pt>
                  <c:pt idx="43">
                    <c:v>8</c:v>
                  </c:pt>
                  <c:pt idx="44">
                    <c:v>9</c:v>
                  </c:pt>
                  <c:pt idx="45">
                    <c:v>10</c:v>
                  </c:pt>
                  <c:pt idx="46">
                    <c:v>11</c:v>
                  </c:pt>
                  <c:pt idx="47">
                    <c:v>12</c:v>
                  </c:pt>
                  <c:pt idx="48">
                    <c:v>1</c:v>
                  </c:pt>
                  <c:pt idx="49">
                    <c:v>2</c:v>
                  </c:pt>
                  <c:pt idx="50">
                    <c:v>3</c:v>
                  </c:pt>
                  <c:pt idx="51">
                    <c:v>4</c:v>
                  </c:pt>
                  <c:pt idx="52">
                    <c:v>5</c:v>
                  </c:pt>
                  <c:pt idx="53">
                    <c:v>6</c:v>
                  </c:pt>
                  <c:pt idx="54">
                    <c:v>7</c:v>
                  </c:pt>
                  <c:pt idx="55">
                    <c:v>8</c:v>
                  </c:pt>
                  <c:pt idx="56">
                    <c:v>9</c:v>
                  </c:pt>
                  <c:pt idx="57">
                    <c:v>10</c:v>
                  </c:pt>
                  <c:pt idx="58">
                    <c:v>11</c:v>
                  </c:pt>
                  <c:pt idx="59">
                    <c:v>12</c:v>
                  </c:pt>
                  <c:pt idx="60">
                    <c:v>1</c:v>
                  </c:pt>
                  <c:pt idx="61">
                    <c:v>2</c:v>
                  </c:pt>
                  <c:pt idx="62">
                    <c:v>3</c:v>
                  </c:pt>
                  <c:pt idx="63">
                    <c:v>4</c:v>
                  </c:pt>
                  <c:pt idx="64">
                    <c:v>5</c:v>
                  </c:pt>
                  <c:pt idx="65">
                    <c:v>6</c:v>
                  </c:pt>
                  <c:pt idx="66">
                    <c:v>7</c:v>
                  </c:pt>
                  <c:pt idx="67">
                    <c:v>8</c:v>
                  </c:pt>
                  <c:pt idx="68">
                    <c:v>9</c:v>
                  </c:pt>
                  <c:pt idx="69">
                    <c:v>10</c:v>
                  </c:pt>
                  <c:pt idx="70">
                    <c:v>11</c:v>
                  </c:pt>
                  <c:pt idx="71">
                    <c:v>12</c:v>
                  </c:pt>
                  <c:pt idx="72">
                    <c:v>1</c:v>
                  </c:pt>
                  <c:pt idx="73">
                    <c:v>2</c:v>
                  </c:pt>
                  <c:pt idx="74">
                    <c:v>3</c:v>
                  </c:pt>
                  <c:pt idx="75">
                    <c:v>4</c:v>
                  </c:pt>
                  <c:pt idx="76">
                    <c:v>5</c:v>
                  </c:pt>
                  <c:pt idx="77">
                    <c:v>6</c:v>
                  </c:pt>
                  <c:pt idx="78">
                    <c:v>7</c:v>
                  </c:pt>
                  <c:pt idx="79">
                    <c:v>8</c:v>
                  </c:pt>
                  <c:pt idx="80">
                    <c:v>9</c:v>
                  </c:pt>
                  <c:pt idx="81">
                    <c:v>10</c:v>
                  </c:pt>
                  <c:pt idx="82">
                    <c:v>11</c:v>
                  </c:pt>
                  <c:pt idx="83">
                    <c:v>12</c:v>
                  </c:pt>
                  <c:pt idx="84">
                    <c:v>1</c:v>
                  </c:pt>
                  <c:pt idx="85">
                    <c:v>2</c:v>
                  </c:pt>
                  <c:pt idx="86">
                    <c:v>3</c:v>
                  </c:pt>
                  <c:pt idx="87">
                    <c:v>4</c:v>
                  </c:pt>
                  <c:pt idx="88">
                    <c:v>5</c:v>
                  </c:pt>
                  <c:pt idx="89">
                    <c:v>6</c:v>
                  </c:pt>
                  <c:pt idx="90">
                    <c:v>7</c:v>
                  </c:pt>
                  <c:pt idx="91">
                    <c:v>8</c:v>
                  </c:pt>
                  <c:pt idx="92">
                    <c:v>9</c:v>
                  </c:pt>
                  <c:pt idx="93">
                    <c:v>10</c:v>
                  </c:pt>
                  <c:pt idx="94">
                    <c:v>11</c:v>
                  </c:pt>
                  <c:pt idx="95">
                    <c:v>12</c:v>
                  </c:pt>
                  <c:pt idx="96">
                    <c:v>1</c:v>
                  </c:pt>
                  <c:pt idx="97">
                    <c:v>2</c:v>
                  </c:pt>
                  <c:pt idx="98">
                    <c:v>3</c:v>
                  </c:pt>
                  <c:pt idx="99">
                    <c:v>4</c:v>
                  </c:pt>
                  <c:pt idx="100">
                    <c:v>5</c:v>
                  </c:pt>
                  <c:pt idx="101">
                    <c:v>6</c:v>
                  </c:pt>
                  <c:pt idx="102">
                    <c:v>7</c:v>
                  </c:pt>
                  <c:pt idx="103">
                    <c:v>8</c:v>
                  </c:pt>
                  <c:pt idx="104">
                    <c:v>9</c:v>
                  </c:pt>
                  <c:pt idx="105">
                    <c:v>10</c:v>
                  </c:pt>
                  <c:pt idx="106">
                    <c:v>11</c:v>
                  </c:pt>
                  <c:pt idx="107">
                    <c:v>12</c:v>
                  </c:pt>
                  <c:pt idx="108">
                    <c:v>1</c:v>
                  </c:pt>
                  <c:pt idx="109">
                    <c:v>2</c:v>
                  </c:pt>
                  <c:pt idx="110">
                    <c:v>3</c:v>
                  </c:pt>
                  <c:pt idx="111">
                    <c:v>4</c:v>
                  </c:pt>
                  <c:pt idx="112">
                    <c:v>5</c:v>
                  </c:pt>
                  <c:pt idx="113">
                    <c:v>6</c:v>
                  </c:pt>
                  <c:pt idx="114">
                    <c:v>7</c:v>
                  </c:pt>
                  <c:pt idx="115">
                    <c:v>8</c:v>
                  </c:pt>
                  <c:pt idx="116">
                    <c:v>9</c:v>
                  </c:pt>
                  <c:pt idx="117">
                    <c:v>10</c:v>
                  </c:pt>
                  <c:pt idx="118">
                    <c:v>11</c:v>
                  </c:pt>
                  <c:pt idx="119">
                    <c:v>12</c:v>
                  </c:pt>
                  <c:pt idx="120">
                    <c:v>1</c:v>
                  </c:pt>
                  <c:pt idx="121">
                    <c:v>2</c:v>
                  </c:pt>
                  <c:pt idx="122">
                    <c:v>3</c:v>
                  </c:pt>
                  <c:pt idx="123">
                    <c:v>4</c:v>
                  </c:pt>
                  <c:pt idx="124">
                    <c:v>5</c:v>
                  </c:pt>
                  <c:pt idx="125">
                    <c:v>6</c:v>
                  </c:pt>
                  <c:pt idx="126">
                    <c:v>7</c:v>
                  </c:pt>
                  <c:pt idx="127">
                    <c:v>8</c:v>
                  </c:pt>
                  <c:pt idx="128">
                    <c:v>9</c:v>
                  </c:pt>
                  <c:pt idx="129">
                    <c:v>10</c:v>
                  </c:pt>
                  <c:pt idx="130">
                    <c:v>11</c:v>
                  </c:pt>
                  <c:pt idx="131">
                    <c:v>12</c:v>
                  </c:pt>
                  <c:pt idx="132">
                    <c:v>1</c:v>
                  </c:pt>
                  <c:pt idx="133">
                    <c:v>2</c:v>
                  </c:pt>
                  <c:pt idx="134">
                    <c:v>3</c:v>
                  </c:pt>
                  <c:pt idx="135">
                    <c:v>4</c:v>
                  </c:pt>
                  <c:pt idx="136">
                    <c:v>5</c:v>
                  </c:pt>
                  <c:pt idx="137">
                    <c:v>6</c:v>
                  </c:pt>
                  <c:pt idx="138">
                    <c:v>7</c:v>
                  </c:pt>
                  <c:pt idx="139">
                    <c:v>8</c:v>
                  </c:pt>
                  <c:pt idx="140">
                    <c:v>9</c:v>
                  </c:pt>
                  <c:pt idx="141">
                    <c:v>10</c:v>
                  </c:pt>
                  <c:pt idx="142">
                    <c:v>11</c:v>
                  </c:pt>
                  <c:pt idx="143">
                    <c:v>12</c:v>
                  </c:pt>
                  <c:pt idx="144">
                    <c:v>1</c:v>
                  </c:pt>
                  <c:pt idx="145">
                    <c:v>2</c:v>
                  </c:pt>
                  <c:pt idx="146">
                    <c:v>3</c:v>
                  </c:pt>
                  <c:pt idx="147">
                    <c:v>4</c:v>
                  </c:pt>
                  <c:pt idx="148">
                    <c:v>5</c:v>
                  </c:pt>
                  <c:pt idx="149">
                    <c:v>6</c:v>
                  </c:pt>
                  <c:pt idx="150">
                    <c:v>7</c:v>
                  </c:pt>
                  <c:pt idx="151">
                    <c:v>8</c:v>
                  </c:pt>
                  <c:pt idx="152">
                    <c:v>9</c:v>
                  </c:pt>
                  <c:pt idx="153">
                    <c:v>10</c:v>
                  </c:pt>
                  <c:pt idx="154">
                    <c:v>11</c:v>
                  </c:pt>
                  <c:pt idx="155">
                    <c:v>12</c:v>
                  </c:pt>
                  <c:pt idx="156">
                    <c:v>1</c:v>
                  </c:pt>
                  <c:pt idx="157">
                    <c:v>2</c:v>
                  </c:pt>
                  <c:pt idx="158">
                    <c:v>3</c:v>
                  </c:pt>
                  <c:pt idx="159">
                    <c:v>4</c:v>
                  </c:pt>
                  <c:pt idx="160">
                    <c:v>5</c:v>
                  </c:pt>
                  <c:pt idx="161">
                    <c:v>6</c:v>
                  </c:pt>
                  <c:pt idx="162">
                    <c:v>7</c:v>
                  </c:pt>
                  <c:pt idx="163">
                    <c:v>8</c:v>
                  </c:pt>
                  <c:pt idx="164">
                    <c:v>9</c:v>
                  </c:pt>
                  <c:pt idx="165">
                    <c:v>10</c:v>
                  </c:pt>
                  <c:pt idx="166">
                    <c:v>11</c:v>
                  </c:pt>
                  <c:pt idx="167">
                    <c:v>12</c:v>
                  </c:pt>
                  <c:pt idx="168">
                    <c:v>1</c:v>
                  </c:pt>
                  <c:pt idx="169">
                    <c:v>2</c:v>
                  </c:pt>
                  <c:pt idx="170">
                    <c:v>3</c:v>
                  </c:pt>
                  <c:pt idx="171">
                    <c:v>4</c:v>
                  </c:pt>
                  <c:pt idx="172">
                    <c:v>5</c:v>
                  </c:pt>
                  <c:pt idx="173">
                    <c:v>6</c:v>
                  </c:pt>
                  <c:pt idx="174">
                    <c:v>7</c:v>
                  </c:pt>
                  <c:pt idx="175">
                    <c:v>8</c:v>
                  </c:pt>
                  <c:pt idx="176">
                    <c:v>9</c:v>
                  </c:pt>
                  <c:pt idx="177">
                    <c:v>10</c:v>
                  </c:pt>
                  <c:pt idx="178">
                    <c:v>11</c:v>
                  </c:pt>
                  <c:pt idx="179">
                    <c:v>12</c:v>
                  </c:pt>
                  <c:pt idx="180">
                    <c:v>1</c:v>
                  </c:pt>
                  <c:pt idx="181">
                    <c:v>2</c:v>
                  </c:pt>
                  <c:pt idx="182">
                    <c:v>3</c:v>
                  </c:pt>
                  <c:pt idx="183">
                    <c:v>4</c:v>
                  </c:pt>
                  <c:pt idx="184">
                    <c:v>5</c:v>
                  </c:pt>
                  <c:pt idx="185">
                    <c:v>6</c:v>
                  </c:pt>
                  <c:pt idx="186">
                    <c:v>7</c:v>
                  </c:pt>
                  <c:pt idx="187">
                    <c:v>8</c:v>
                  </c:pt>
                  <c:pt idx="188">
                    <c:v>9</c:v>
                  </c:pt>
                  <c:pt idx="189">
                    <c:v>10</c:v>
                  </c:pt>
                  <c:pt idx="190">
                    <c:v>11</c:v>
                  </c:pt>
                  <c:pt idx="191">
                    <c:v>12</c:v>
                  </c:pt>
                  <c:pt idx="192">
                    <c:v>1</c:v>
                  </c:pt>
                  <c:pt idx="193">
                    <c:v>2</c:v>
                  </c:pt>
                  <c:pt idx="194">
                    <c:v>3</c:v>
                  </c:pt>
                  <c:pt idx="195">
                    <c:v>4</c:v>
                  </c:pt>
                  <c:pt idx="196">
                    <c:v>5</c:v>
                  </c:pt>
                  <c:pt idx="197">
                    <c:v>6</c:v>
                  </c:pt>
                  <c:pt idx="198">
                    <c:v>7</c:v>
                  </c:pt>
                  <c:pt idx="199">
                    <c:v>8</c:v>
                  </c:pt>
                  <c:pt idx="200">
                    <c:v>9</c:v>
                  </c:pt>
                  <c:pt idx="201">
                    <c:v>10</c:v>
                  </c:pt>
                  <c:pt idx="202">
                    <c:v>11</c:v>
                  </c:pt>
                  <c:pt idx="203">
                    <c:v>12</c:v>
                  </c:pt>
                </c:lvl>
                <c:lvl>
                  <c:pt idx="0">
                    <c:v>2007</c:v>
                  </c:pt>
                  <c:pt idx="12">
                    <c:v>2008</c:v>
                  </c:pt>
                  <c:pt idx="24">
                    <c:v>2009</c:v>
                  </c:pt>
                  <c:pt idx="36">
                    <c:v>2010</c:v>
                  </c:pt>
                  <c:pt idx="48">
                    <c:v>2011</c:v>
                  </c:pt>
                  <c:pt idx="60">
                    <c:v>2012</c:v>
                  </c:pt>
                  <c:pt idx="72">
                    <c:v>2013</c:v>
                  </c:pt>
                  <c:pt idx="84">
                    <c:v>2014</c:v>
                  </c:pt>
                  <c:pt idx="96">
                    <c:v>2015</c:v>
                  </c:pt>
                  <c:pt idx="108">
                    <c:v>2016</c:v>
                  </c:pt>
                  <c:pt idx="120">
                    <c:v>2017</c:v>
                  </c:pt>
                  <c:pt idx="132">
                    <c:v>2018</c:v>
                  </c:pt>
                  <c:pt idx="144">
                    <c:v>2019</c:v>
                  </c:pt>
                  <c:pt idx="156">
                    <c:v>2020</c:v>
                  </c:pt>
                  <c:pt idx="168">
                    <c:v>2021</c:v>
                  </c:pt>
                  <c:pt idx="180">
                    <c:v>2022</c:v>
                  </c:pt>
                  <c:pt idx="192">
                    <c:v>2023</c:v>
                  </c:pt>
                </c:lvl>
              </c:multiLvlStrCache>
            </c:multiLvlStrRef>
          </c:cat>
          <c:val>
            <c:numRef>
              <c:f>[hao_työllisyystavoitteet.xlsx]trendi!$J$221:$J$423</c:f>
              <c:numCache>
                <c:formatCode>General</c:formatCode>
                <c:ptCount val="203"/>
                <c:pt idx="143" formatCode="0.0">
                  <c:v>72.7</c:v>
                </c:pt>
                <c:pt idx="144" formatCode="0.0">
                  <c:v>72.7</c:v>
                </c:pt>
                <c:pt idx="145" formatCode="0.0">
                  <c:v>72.7</c:v>
                </c:pt>
                <c:pt idx="146" formatCode="0.0">
                  <c:v>72.7</c:v>
                </c:pt>
                <c:pt idx="147" formatCode="0.0">
                  <c:v>72.7</c:v>
                </c:pt>
                <c:pt idx="148" formatCode="0.0">
                  <c:v>72.7</c:v>
                </c:pt>
                <c:pt idx="149" formatCode="0.0">
                  <c:v>72.7</c:v>
                </c:pt>
                <c:pt idx="150" formatCode="0.0">
                  <c:v>72.7</c:v>
                </c:pt>
                <c:pt idx="151" formatCode="0.0">
                  <c:v>72.7</c:v>
                </c:pt>
                <c:pt idx="152" formatCode="0.0">
                  <c:v>72.7</c:v>
                </c:pt>
                <c:pt idx="153" formatCode="0.0">
                  <c:v>72.7</c:v>
                </c:pt>
                <c:pt idx="154" formatCode="0.0">
                  <c:v>72.7</c:v>
                </c:pt>
                <c:pt idx="155" formatCode="0.0">
                  <c:v>73.2</c:v>
                </c:pt>
                <c:pt idx="156" formatCode="0.0">
                  <c:v>73.2</c:v>
                </c:pt>
                <c:pt idx="157" formatCode="0.0">
                  <c:v>73.2</c:v>
                </c:pt>
                <c:pt idx="158" formatCode="0.0">
                  <c:v>73.2</c:v>
                </c:pt>
                <c:pt idx="159" formatCode="0.0">
                  <c:v>73.2</c:v>
                </c:pt>
                <c:pt idx="160" formatCode="0.0">
                  <c:v>73.2</c:v>
                </c:pt>
                <c:pt idx="161" formatCode="0.0">
                  <c:v>73.2</c:v>
                </c:pt>
                <c:pt idx="162" formatCode="0.0">
                  <c:v>73.2</c:v>
                </c:pt>
                <c:pt idx="163" formatCode="0.0">
                  <c:v>73.2</c:v>
                </c:pt>
                <c:pt idx="164" formatCode="0.0">
                  <c:v>73.2</c:v>
                </c:pt>
                <c:pt idx="165" formatCode="0.0">
                  <c:v>73.2</c:v>
                </c:pt>
                <c:pt idx="166" formatCode="0.0">
                  <c:v>73.2</c:v>
                </c:pt>
                <c:pt idx="167" formatCode="0.0">
                  <c:v>73.599999999999994</c:v>
                </c:pt>
                <c:pt idx="168" formatCode="0.0">
                  <c:v>73.599999999999994</c:v>
                </c:pt>
                <c:pt idx="169" formatCode="0.0">
                  <c:v>73.599999999999994</c:v>
                </c:pt>
                <c:pt idx="170" formatCode="0.0">
                  <c:v>73.599999999999994</c:v>
                </c:pt>
                <c:pt idx="171" formatCode="0.0">
                  <c:v>73.599999999999994</c:v>
                </c:pt>
                <c:pt idx="172" formatCode="0.0">
                  <c:v>73.599999999999994</c:v>
                </c:pt>
                <c:pt idx="173" formatCode="0.0">
                  <c:v>73.599999999999994</c:v>
                </c:pt>
                <c:pt idx="174" formatCode="0.0">
                  <c:v>73.599999999999994</c:v>
                </c:pt>
                <c:pt idx="175" formatCode="0.0">
                  <c:v>73.599999999999994</c:v>
                </c:pt>
                <c:pt idx="176" formatCode="0.0">
                  <c:v>73.599999999999994</c:v>
                </c:pt>
                <c:pt idx="177" formatCode="0.0">
                  <c:v>73.599999999999994</c:v>
                </c:pt>
                <c:pt idx="178" formatCode="0.0">
                  <c:v>73.599999999999994</c:v>
                </c:pt>
                <c:pt idx="179" formatCode="0.0">
                  <c:v>73.5</c:v>
                </c:pt>
                <c:pt idx="180" formatCode="0.0">
                  <c:v>73.5</c:v>
                </c:pt>
                <c:pt idx="181" formatCode="0.0">
                  <c:v>73.5</c:v>
                </c:pt>
                <c:pt idx="182" formatCode="0.0">
                  <c:v>73.5</c:v>
                </c:pt>
                <c:pt idx="183" formatCode="0.0">
                  <c:v>73.5</c:v>
                </c:pt>
                <c:pt idx="184" formatCode="0.0">
                  <c:v>73.5</c:v>
                </c:pt>
                <c:pt idx="185" formatCode="0.0">
                  <c:v>73.5</c:v>
                </c:pt>
                <c:pt idx="186" formatCode="0.0">
                  <c:v>73.5</c:v>
                </c:pt>
                <c:pt idx="187" formatCode="0.0">
                  <c:v>73.5</c:v>
                </c:pt>
                <c:pt idx="188" formatCode="0.0">
                  <c:v>73.5</c:v>
                </c:pt>
                <c:pt idx="189" formatCode="0.0">
                  <c:v>73.5</c:v>
                </c:pt>
                <c:pt idx="190" formatCode="0.0">
                  <c:v>73.5</c:v>
                </c:pt>
                <c:pt idx="191" formatCode="0.0">
                  <c:v>73.3</c:v>
                </c:pt>
                <c:pt idx="192" formatCode="0.0">
                  <c:v>73.3</c:v>
                </c:pt>
                <c:pt idx="193" formatCode="0.0">
                  <c:v>73.3</c:v>
                </c:pt>
                <c:pt idx="194" formatCode="0.0">
                  <c:v>73.3</c:v>
                </c:pt>
                <c:pt idx="195" formatCode="0.0">
                  <c:v>73.3</c:v>
                </c:pt>
                <c:pt idx="196" formatCode="0.0">
                  <c:v>73.3</c:v>
                </c:pt>
                <c:pt idx="197" formatCode="0.0">
                  <c:v>73.3</c:v>
                </c:pt>
                <c:pt idx="198" formatCode="0.0">
                  <c:v>73.3</c:v>
                </c:pt>
                <c:pt idx="199" formatCode="0.0">
                  <c:v>73.3</c:v>
                </c:pt>
                <c:pt idx="200" formatCode="0.0">
                  <c:v>73.3</c:v>
                </c:pt>
                <c:pt idx="201" formatCode="0.0">
                  <c:v>73.3</c:v>
                </c:pt>
                <c:pt idx="202" formatCode="0.0">
                  <c:v>73.3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1F8-4793-8EB6-B77595F40CA4}"/>
            </c:ext>
          </c:extLst>
        </c:ser>
        <c:ser>
          <c:idx val="4"/>
          <c:order val="4"/>
          <c:tx>
            <c:strRef>
              <c:f>[hao_työllisyystavoitteet.xlsx]trendi!$M$217</c:f>
              <c:strCache>
                <c:ptCount val="1"/>
                <c:pt idx="0">
                  <c:v>Tavoite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trendline>
            <c:spPr>
              <a:ln w="19050" cap="rnd">
                <a:solidFill>
                  <a:schemeClr val="accent5"/>
                </a:solidFill>
                <a:prstDash val="sysDot"/>
              </a:ln>
              <a:effectLst/>
            </c:spPr>
            <c:trendlineType val="movingAvg"/>
            <c:period val="2"/>
            <c:dispRSqr val="0"/>
            <c:dispEq val="0"/>
          </c:trendline>
          <c:cat>
            <c:multiLvlStrRef>
              <c:f>[hao_työllisyystavoitteet.xlsx]trendi!$F$220:$G$423</c:f>
              <c:multiLvlStrCache>
                <c:ptCount val="204"/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5</c:v>
                  </c:pt>
                  <c:pt idx="5">
                    <c:v>6</c:v>
                  </c:pt>
                  <c:pt idx="6">
                    <c:v>7</c:v>
                  </c:pt>
                  <c:pt idx="7">
                    <c:v>8</c:v>
                  </c:pt>
                  <c:pt idx="8">
                    <c:v>9</c:v>
                  </c:pt>
                  <c:pt idx="9">
                    <c:v>10</c:v>
                  </c:pt>
                  <c:pt idx="10">
                    <c:v>11</c:v>
                  </c:pt>
                  <c:pt idx="11">
                    <c:v>12</c:v>
                  </c:pt>
                  <c:pt idx="12">
                    <c:v>1</c:v>
                  </c:pt>
                  <c:pt idx="13">
                    <c:v>2</c:v>
                  </c:pt>
                  <c:pt idx="14">
                    <c:v>3</c:v>
                  </c:pt>
                  <c:pt idx="15">
                    <c:v>4</c:v>
                  </c:pt>
                  <c:pt idx="16">
                    <c:v>5</c:v>
                  </c:pt>
                  <c:pt idx="17">
                    <c:v>6</c:v>
                  </c:pt>
                  <c:pt idx="18">
                    <c:v>7</c:v>
                  </c:pt>
                  <c:pt idx="19">
                    <c:v>8</c:v>
                  </c:pt>
                  <c:pt idx="20">
                    <c:v>9</c:v>
                  </c:pt>
                  <c:pt idx="21">
                    <c:v>10</c:v>
                  </c:pt>
                  <c:pt idx="22">
                    <c:v>11</c:v>
                  </c:pt>
                  <c:pt idx="23">
                    <c:v>12</c:v>
                  </c:pt>
                  <c:pt idx="24">
                    <c:v>1</c:v>
                  </c:pt>
                  <c:pt idx="25">
                    <c:v>2</c:v>
                  </c:pt>
                  <c:pt idx="26">
                    <c:v>3</c:v>
                  </c:pt>
                  <c:pt idx="27">
                    <c:v>4</c:v>
                  </c:pt>
                  <c:pt idx="28">
                    <c:v>5</c:v>
                  </c:pt>
                  <c:pt idx="29">
                    <c:v>6</c:v>
                  </c:pt>
                  <c:pt idx="30">
                    <c:v>7</c:v>
                  </c:pt>
                  <c:pt idx="31">
                    <c:v>8</c:v>
                  </c:pt>
                  <c:pt idx="32">
                    <c:v>9</c:v>
                  </c:pt>
                  <c:pt idx="33">
                    <c:v>10</c:v>
                  </c:pt>
                  <c:pt idx="34">
                    <c:v>11</c:v>
                  </c:pt>
                  <c:pt idx="35">
                    <c:v>12</c:v>
                  </c:pt>
                  <c:pt idx="36">
                    <c:v>1</c:v>
                  </c:pt>
                  <c:pt idx="37">
                    <c:v>2</c:v>
                  </c:pt>
                  <c:pt idx="38">
                    <c:v>3</c:v>
                  </c:pt>
                  <c:pt idx="39">
                    <c:v>4</c:v>
                  </c:pt>
                  <c:pt idx="40">
                    <c:v>5</c:v>
                  </c:pt>
                  <c:pt idx="41">
                    <c:v>6</c:v>
                  </c:pt>
                  <c:pt idx="42">
                    <c:v>7</c:v>
                  </c:pt>
                  <c:pt idx="43">
                    <c:v>8</c:v>
                  </c:pt>
                  <c:pt idx="44">
                    <c:v>9</c:v>
                  </c:pt>
                  <c:pt idx="45">
                    <c:v>10</c:v>
                  </c:pt>
                  <c:pt idx="46">
                    <c:v>11</c:v>
                  </c:pt>
                  <c:pt idx="47">
                    <c:v>12</c:v>
                  </c:pt>
                  <c:pt idx="48">
                    <c:v>1</c:v>
                  </c:pt>
                  <c:pt idx="49">
                    <c:v>2</c:v>
                  </c:pt>
                  <c:pt idx="50">
                    <c:v>3</c:v>
                  </c:pt>
                  <c:pt idx="51">
                    <c:v>4</c:v>
                  </c:pt>
                  <c:pt idx="52">
                    <c:v>5</c:v>
                  </c:pt>
                  <c:pt idx="53">
                    <c:v>6</c:v>
                  </c:pt>
                  <c:pt idx="54">
                    <c:v>7</c:v>
                  </c:pt>
                  <c:pt idx="55">
                    <c:v>8</c:v>
                  </c:pt>
                  <c:pt idx="56">
                    <c:v>9</c:v>
                  </c:pt>
                  <c:pt idx="57">
                    <c:v>10</c:v>
                  </c:pt>
                  <c:pt idx="58">
                    <c:v>11</c:v>
                  </c:pt>
                  <c:pt idx="59">
                    <c:v>12</c:v>
                  </c:pt>
                  <c:pt idx="60">
                    <c:v>1</c:v>
                  </c:pt>
                  <c:pt idx="61">
                    <c:v>2</c:v>
                  </c:pt>
                  <c:pt idx="62">
                    <c:v>3</c:v>
                  </c:pt>
                  <c:pt idx="63">
                    <c:v>4</c:v>
                  </c:pt>
                  <c:pt idx="64">
                    <c:v>5</c:v>
                  </c:pt>
                  <c:pt idx="65">
                    <c:v>6</c:v>
                  </c:pt>
                  <c:pt idx="66">
                    <c:v>7</c:v>
                  </c:pt>
                  <c:pt idx="67">
                    <c:v>8</c:v>
                  </c:pt>
                  <c:pt idx="68">
                    <c:v>9</c:v>
                  </c:pt>
                  <c:pt idx="69">
                    <c:v>10</c:v>
                  </c:pt>
                  <c:pt idx="70">
                    <c:v>11</c:v>
                  </c:pt>
                  <c:pt idx="71">
                    <c:v>12</c:v>
                  </c:pt>
                  <c:pt idx="72">
                    <c:v>1</c:v>
                  </c:pt>
                  <c:pt idx="73">
                    <c:v>2</c:v>
                  </c:pt>
                  <c:pt idx="74">
                    <c:v>3</c:v>
                  </c:pt>
                  <c:pt idx="75">
                    <c:v>4</c:v>
                  </c:pt>
                  <c:pt idx="76">
                    <c:v>5</c:v>
                  </c:pt>
                  <c:pt idx="77">
                    <c:v>6</c:v>
                  </c:pt>
                  <c:pt idx="78">
                    <c:v>7</c:v>
                  </c:pt>
                  <c:pt idx="79">
                    <c:v>8</c:v>
                  </c:pt>
                  <c:pt idx="80">
                    <c:v>9</c:v>
                  </c:pt>
                  <c:pt idx="81">
                    <c:v>10</c:v>
                  </c:pt>
                  <c:pt idx="82">
                    <c:v>11</c:v>
                  </c:pt>
                  <c:pt idx="83">
                    <c:v>12</c:v>
                  </c:pt>
                  <c:pt idx="84">
                    <c:v>1</c:v>
                  </c:pt>
                  <c:pt idx="85">
                    <c:v>2</c:v>
                  </c:pt>
                  <c:pt idx="86">
                    <c:v>3</c:v>
                  </c:pt>
                  <c:pt idx="87">
                    <c:v>4</c:v>
                  </c:pt>
                  <c:pt idx="88">
                    <c:v>5</c:v>
                  </c:pt>
                  <c:pt idx="89">
                    <c:v>6</c:v>
                  </c:pt>
                  <c:pt idx="90">
                    <c:v>7</c:v>
                  </c:pt>
                  <c:pt idx="91">
                    <c:v>8</c:v>
                  </c:pt>
                  <c:pt idx="92">
                    <c:v>9</c:v>
                  </c:pt>
                  <c:pt idx="93">
                    <c:v>10</c:v>
                  </c:pt>
                  <c:pt idx="94">
                    <c:v>11</c:v>
                  </c:pt>
                  <c:pt idx="95">
                    <c:v>12</c:v>
                  </c:pt>
                  <c:pt idx="96">
                    <c:v>1</c:v>
                  </c:pt>
                  <c:pt idx="97">
                    <c:v>2</c:v>
                  </c:pt>
                  <c:pt idx="98">
                    <c:v>3</c:v>
                  </c:pt>
                  <c:pt idx="99">
                    <c:v>4</c:v>
                  </c:pt>
                  <c:pt idx="100">
                    <c:v>5</c:v>
                  </c:pt>
                  <c:pt idx="101">
                    <c:v>6</c:v>
                  </c:pt>
                  <c:pt idx="102">
                    <c:v>7</c:v>
                  </c:pt>
                  <c:pt idx="103">
                    <c:v>8</c:v>
                  </c:pt>
                  <c:pt idx="104">
                    <c:v>9</c:v>
                  </c:pt>
                  <c:pt idx="105">
                    <c:v>10</c:v>
                  </c:pt>
                  <c:pt idx="106">
                    <c:v>11</c:v>
                  </c:pt>
                  <c:pt idx="107">
                    <c:v>12</c:v>
                  </c:pt>
                  <c:pt idx="108">
                    <c:v>1</c:v>
                  </c:pt>
                  <c:pt idx="109">
                    <c:v>2</c:v>
                  </c:pt>
                  <c:pt idx="110">
                    <c:v>3</c:v>
                  </c:pt>
                  <c:pt idx="111">
                    <c:v>4</c:v>
                  </c:pt>
                  <c:pt idx="112">
                    <c:v>5</c:v>
                  </c:pt>
                  <c:pt idx="113">
                    <c:v>6</c:v>
                  </c:pt>
                  <c:pt idx="114">
                    <c:v>7</c:v>
                  </c:pt>
                  <c:pt idx="115">
                    <c:v>8</c:v>
                  </c:pt>
                  <c:pt idx="116">
                    <c:v>9</c:v>
                  </c:pt>
                  <c:pt idx="117">
                    <c:v>10</c:v>
                  </c:pt>
                  <c:pt idx="118">
                    <c:v>11</c:v>
                  </c:pt>
                  <c:pt idx="119">
                    <c:v>12</c:v>
                  </c:pt>
                  <c:pt idx="120">
                    <c:v>1</c:v>
                  </c:pt>
                  <c:pt idx="121">
                    <c:v>2</c:v>
                  </c:pt>
                  <c:pt idx="122">
                    <c:v>3</c:v>
                  </c:pt>
                  <c:pt idx="123">
                    <c:v>4</c:v>
                  </c:pt>
                  <c:pt idx="124">
                    <c:v>5</c:v>
                  </c:pt>
                  <c:pt idx="125">
                    <c:v>6</c:v>
                  </c:pt>
                  <c:pt idx="126">
                    <c:v>7</c:v>
                  </c:pt>
                  <c:pt idx="127">
                    <c:v>8</c:v>
                  </c:pt>
                  <c:pt idx="128">
                    <c:v>9</c:v>
                  </c:pt>
                  <c:pt idx="129">
                    <c:v>10</c:v>
                  </c:pt>
                  <c:pt idx="130">
                    <c:v>11</c:v>
                  </c:pt>
                  <c:pt idx="131">
                    <c:v>12</c:v>
                  </c:pt>
                  <c:pt idx="132">
                    <c:v>1</c:v>
                  </c:pt>
                  <c:pt idx="133">
                    <c:v>2</c:v>
                  </c:pt>
                  <c:pt idx="134">
                    <c:v>3</c:v>
                  </c:pt>
                  <c:pt idx="135">
                    <c:v>4</c:v>
                  </c:pt>
                  <c:pt idx="136">
                    <c:v>5</c:v>
                  </c:pt>
                  <c:pt idx="137">
                    <c:v>6</c:v>
                  </c:pt>
                  <c:pt idx="138">
                    <c:v>7</c:v>
                  </c:pt>
                  <c:pt idx="139">
                    <c:v>8</c:v>
                  </c:pt>
                  <c:pt idx="140">
                    <c:v>9</c:v>
                  </c:pt>
                  <c:pt idx="141">
                    <c:v>10</c:v>
                  </c:pt>
                  <c:pt idx="142">
                    <c:v>11</c:v>
                  </c:pt>
                  <c:pt idx="143">
                    <c:v>12</c:v>
                  </c:pt>
                  <c:pt idx="144">
                    <c:v>1</c:v>
                  </c:pt>
                  <c:pt idx="145">
                    <c:v>2</c:v>
                  </c:pt>
                  <c:pt idx="146">
                    <c:v>3</c:v>
                  </c:pt>
                  <c:pt idx="147">
                    <c:v>4</c:v>
                  </c:pt>
                  <c:pt idx="148">
                    <c:v>5</c:v>
                  </c:pt>
                  <c:pt idx="149">
                    <c:v>6</c:v>
                  </c:pt>
                  <c:pt idx="150">
                    <c:v>7</c:v>
                  </c:pt>
                  <c:pt idx="151">
                    <c:v>8</c:v>
                  </c:pt>
                  <c:pt idx="152">
                    <c:v>9</c:v>
                  </c:pt>
                  <c:pt idx="153">
                    <c:v>10</c:v>
                  </c:pt>
                  <c:pt idx="154">
                    <c:v>11</c:v>
                  </c:pt>
                  <c:pt idx="155">
                    <c:v>12</c:v>
                  </c:pt>
                  <c:pt idx="156">
                    <c:v>1</c:v>
                  </c:pt>
                  <c:pt idx="157">
                    <c:v>2</c:v>
                  </c:pt>
                  <c:pt idx="158">
                    <c:v>3</c:v>
                  </c:pt>
                  <c:pt idx="159">
                    <c:v>4</c:v>
                  </c:pt>
                  <c:pt idx="160">
                    <c:v>5</c:v>
                  </c:pt>
                  <c:pt idx="161">
                    <c:v>6</c:v>
                  </c:pt>
                  <c:pt idx="162">
                    <c:v>7</c:v>
                  </c:pt>
                  <c:pt idx="163">
                    <c:v>8</c:v>
                  </c:pt>
                  <c:pt idx="164">
                    <c:v>9</c:v>
                  </c:pt>
                  <c:pt idx="165">
                    <c:v>10</c:v>
                  </c:pt>
                  <c:pt idx="166">
                    <c:v>11</c:v>
                  </c:pt>
                  <c:pt idx="167">
                    <c:v>12</c:v>
                  </c:pt>
                  <c:pt idx="168">
                    <c:v>1</c:v>
                  </c:pt>
                  <c:pt idx="169">
                    <c:v>2</c:v>
                  </c:pt>
                  <c:pt idx="170">
                    <c:v>3</c:v>
                  </c:pt>
                  <c:pt idx="171">
                    <c:v>4</c:v>
                  </c:pt>
                  <c:pt idx="172">
                    <c:v>5</c:v>
                  </c:pt>
                  <c:pt idx="173">
                    <c:v>6</c:v>
                  </c:pt>
                  <c:pt idx="174">
                    <c:v>7</c:v>
                  </c:pt>
                  <c:pt idx="175">
                    <c:v>8</c:v>
                  </c:pt>
                  <c:pt idx="176">
                    <c:v>9</c:v>
                  </c:pt>
                  <c:pt idx="177">
                    <c:v>10</c:v>
                  </c:pt>
                  <c:pt idx="178">
                    <c:v>11</c:v>
                  </c:pt>
                  <c:pt idx="179">
                    <c:v>12</c:v>
                  </c:pt>
                  <c:pt idx="180">
                    <c:v>1</c:v>
                  </c:pt>
                  <c:pt idx="181">
                    <c:v>2</c:v>
                  </c:pt>
                  <c:pt idx="182">
                    <c:v>3</c:v>
                  </c:pt>
                  <c:pt idx="183">
                    <c:v>4</c:v>
                  </c:pt>
                  <c:pt idx="184">
                    <c:v>5</c:v>
                  </c:pt>
                  <c:pt idx="185">
                    <c:v>6</c:v>
                  </c:pt>
                  <c:pt idx="186">
                    <c:v>7</c:v>
                  </c:pt>
                  <c:pt idx="187">
                    <c:v>8</c:v>
                  </c:pt>
                  <c:pt idx="188">
                    <c:v>9</c:v>
                  </c:pt>
                  <c:pt idx="189">
                    <c:v>10</c:v>
                  </c:pt>
                  <c:pt idx="190">
                    <c:v>11</c:v>
                  </c:pt>
                  <c:pt idx="191">
                    <c:v>12</c:v>
                  </c:pt>
                  <c:pt idx="192">
                    <c:v>1</c:v>
                  </c:pt>
                  <c:pt idx="193">
                    <c:v>2</c:v>
                  </c:pt>
                  <c:pt idx="194">
                    <c:v>3</c:v>
                  </c:pt>
                  <c:pt idx="195">
                    <c:v>4</c:v>
                  </c:pt>
                  <c:pt idx="196">
                    <c:v>5</c:v>
                  </c:pt>
                  <c:pt idx="197">
                    <c:v>6</c:v>
                  </c:pt>
                  <c:pt idx="198">
                    <c:v>7</c:v>
                  </c:pt>
                  <c:pt idx="199">
                    <c:v>8</c:v>
                  </c:pt>
                  <c:pt idx="200">
                    <c:v>9</c:v>
                  </c:pt>
                  <c:pt idx="201">
                    <c:v>10</c:v>
                  </c:pt>
                  <c:pt idx="202">
                    <c:v>11</c:v>
                  </c:pt>
                  <c:pt idx="203">
                    <c:v>12</c:v>
                  </c:pt>
                </c:lvl>
                <c:lvl>
                  <c:pt idx="0">
                    <c:v>2007</c:v>
                  </c:pt>
                  <c:pt idx="12">
                    <c:v>2008</c:v>
                  </c:pt>
                  <c:pt idx="24">
                    <c:v>2009</c:v>
                  </c:pt>
                  <c:pt idx="36">
                    <c:v>2010</c:v>
                  </c:pt>
                  <c:pt idx="48">
                    <c:v>2011</c:v>
                  </c:pt>
                  <c:pt idx="60">
                    <c:v>2012</c:v>
                  </c:pt>
                  <c:pt idx="72">
                    <c:v>2013</c:v>
                  </c:pt>
                  <c:pt idx="84">
                    <c:v>2014</c:v>
                  </c:pt>
                  <c:pt idx="96">
                    <c:v>2015</c:v>
                  </c:pt>
                  <c:pt idx="108">
                    <c:v>2016</c:v>
                  </c:pt>
                  <c:pt idx="120">
                    <c:v>2017</c:v>
                  </c:pt>
                  <c:pt idx="132">
                    <c:v>2018</c:v>
                  </c:pt>
                  <c:pt idx="144">
                    <c:v>2019</c:v>
                  </c:pt>
                  <c:pt idx="156">
                    <c:v>2020</c:v>
                  </c:pt>
                  <c:pt idx="168">
                    <c:v>2021</c:v>
                  </c:pt>
                  <c:pt idx="180">
                    <c:v>2022</c:v>
                  </c:pt>
                  <c:pt idx="192">
                    <c:v>2023</c:v>
                  </c:pt>
                </c:lvl>
              </c:multiLvlStrCache>
            </c:multiLvlStrRef>
          </c:cat>
          <c:val>
            <c:numRef>
              <c:f>[hao_työllisyystavoitteet.xlsx]trendi!$K$221:$K$423</c:f>
              <c:numCache>
                <c:formatCode>General</c:formatCode>
                <c:ptCount val="203"/>
                <c:pt idx="145" formatCode="0.0">
                  <c:v>72.5</c:v>
                </c:pt>
                <c:pt idx="193">
                  <c:v>75</c:v>
                </c:pt>
                <c:pt idx="194">
                  <c:v>75</c:v>
                </c:pt>
                <c:pt idx="195">
                  <c:v>75</c:v>
                </c:pt>
                <c:pt idx="196">
                  <c:v>75</c:v>
                </c:pt>
                <c:pt idx="197">
                  <c:v>75</c:v>
                </c:pt>
                <c:pt idx="198">
                  <c:v>75</c:v>
                </c:pt>
                <c:pt idx="199">
                  <c:v>75</c:v>
                </c:pt>
                <c:pt idx="200">
                  <c:v>75</c:v>
                </c:pt>
                <c:pt idx="201">
                  <c:v>75</c:v>
                </c:pt>
                <c:pt idx="202">
                  <c:v>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A1F8-4793-8EB6-B77595F40C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24977960"/>
        <c:axId val="2024978288"/>
        <c:extLst>
          <c:ext xmlns:c15="http://schemas.microsoft.com/office/drawing/2012/chart" uri="{02D57815-91ED-43cb-92C2-25804820EDAC}">
            <c15:filteredLine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[hao_työllisyystavoitteet.xlsx]trendi!$J$217</c15:sqref>
                        </c15:formulaRef>
                      </c:ext>
                    </c:extLst>
                    <c:strCache>
                      <c:ptCount val="1"/>
                      <c:pt idx="0">
                        <c:v>VM ennuste</c:v>
                      </c:pt>
                    </c:strCache>
                  </c:strRef>
                </c:tx>
                <c:spPr>
                  <a:ln w="28575" cap="rnd">
                    <a:solidFill>
                      <a:schemeClr val="accent2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multiLvlStrRef>
                    <c:extLst>
                      <c:ext uri="{02D57815-91ED-43cb-92C2-25804820EDAC}">
                        <c15:formulaRef>
                          <c15:sqref>[hao_työllisyystavoitteet.xlsx]trendi!$F$220:$G$423</c15:sqref>
                        </c15:formulaRef>
                      </c:ext>
                    </c:extLst>
                    <c:multiLvlStrCache>
                      <c:ptCount val="204"/>
                      <c:lvl>
                        <c:pt idx="0">
                          <c:v>1</c:v>
                        </c:pt>
                        <c:pt idx="1">
                          <c:v>2</c:v>
                        </c:pt>
                        <c:pt idx="2">
                          <c:v>3</c:v>
                        </c:pt>
                        <c:pt idx="3">
                          <c:v>4</c:v>
                        </c:pt>
                        <c:pt idx="4">
                          <c:v>5</c:v>
                        </c:pt>
                        <c:pt idx="5">
                          <c:v>6</c:v>
                        </c:pt>
                        <c:pt idx="6">
                          <c:v>7</c:v>
                        </c:pt>
                        <c:pt idx="7">
                          <c:v>8</c:v>
                        </c:pt>
                        <c:pt idx="8">
                          <c:v>9</c:v>
                        </c:pt>
                        <c:pt idx="9">
                          <c:v>10</c:v>
                        </c:pt>
                        <c:pt idx="10">
                          <c:v>11</c:v>
                        </c:pt>
                        <c:pt idx="11">
                          <c:v>12</c:v>
                        </c:pt>
                        <c:pt idx="12">
                          <c:v>1</c:v>
                        </c:pt>
                        <c:pt idx="13">
                          <c:v>2</c:v>
                        </c:pt>
                        <c:pt idx="14">
                          <c:v>3</c:v>
                        </c:pt>
                        <c:pt idx="15">
                          <c:v>4</c:v>
                        </c:pt>
                        <c:pt idx="16">
                          <c:v>5</c:v>
                        </c:pt>
                        <c:pt idx="17">
                          <c:v>6</c:v>
                        </c:pt>
                        <c:pt idx="18">
                          <c:v>7</c:v>
                        </c:pt>
                        <c:pt idx="19">
                          <c:v>8</c:v>
                        </c:pt>
                        <c:pt idx="20">
                          <c:v>9</c:v>
                        </c:pt>
                        <c:pt idx="21">
                          <c:v>10</c:v>
                        </c:pt>
                        <c:pt idx="22">
                          <c:v>11</c:v>
                        </c:pt>
                        <c:pt idx="23">
                          <c:v>12</c:v>
                        </c:pt>
                        <c:pt idx="24">
                          <c:v>1</c:v>
                        </c:pt>
                        <c:pt idx="25">
                          <c:v>2</c:v>
                        </c:pt>
                        <c:pt idx="26">
                          <c:v>3</c:v>
                        </c:pt>
                        <c:pt idx="27">
                          <c:v>4</c:v>
                        </c:pt>
                        <c:pt idx="28">
                          <c:v>5</c:v>
                        </c:pt>
                        <c:pt idx="29">
                          <c:v>6</c:v>
                        </c:pt>
                        <c:pt idx="30">
                          <c:v>7</c:v>
                        </c:pt>
                        <c:pt idx="31">
                          <c:v>8</c:v>
                        </c:pt>
                        <c:pt idx="32">
                          <c:v>9</c:v>
                        </c:pt>
                        <c:pt idx="33">
                          <c:v>10</c:v>
                        </c:pt>
                        <c:pt idx="34">
                          <c:v>11</c:v>
                        </c:pt>
                        <c:pt idx="35">
                          <c:v>12</c:v>
                        </c:pt>
                        <c:pt idx="36">
                          <c:v>1</c:v>
                        </c:pt>
                        <c:pt idx="37">
                          <c:v>2</c:v>
                        </c:pt>
                        <c:pt idx="38">
                          <c:v>3</c:v>
                        </c:pt>
                        <c:pt idx="39">
                          <c:v>4</c:v>
                        </c:pt>
                        <c:pt idx="40">
                          <c:v>5</c:v>
                        </c:pt>
                        <c:pt idx="41">
                          <c:v>6</c:v>
                        </c:pt>
                        <c:pt idx="42">
                          <c:v>7</c:v>
                        </c:pt>
                        <c:pt idx="43">
                          <c:v>8</c:v>
                        </c:pt>
                        <c:pt idx="44">
                          <c:v>9</c:v>
                        </c:pt>
                        <c:pt idx="45">
                          <c:v>10</c:v>
                        </c:pt>
                        <c:pt idx="46">
                          <c:v>11</c:v>
                        </c:pt>
                        <c:pt idx="47">
                          <c:v>12</c:v>
                        </c:pt>
                        <c:pt idx="48">
                          <c:v>1</c:v>
                        </c:pt>
                        <c:pt idx="49">
                          <c:v>2</c:v>
                        </c:pt>
                        <c:pt idx="50">
                          <c:v>3</c:v>
                        </c:pt>
                        <c:pt idx="51">
                          <c:v>4</c:v>
                        </c:pt>
                        <c:pt idx="52">
                          <c:v>5</c:v>
                        </c:pt>
                        <c:pt idx="53">
                          <c:v>6</c:v>
                        </c:pt>
                        <c:pt idx="54">
                          <c:v>7</c:v>
                        </c:pt>
                        <c:pt idx="55">
                          <c:v>8</c:v>
                        </c:pt>
                        <c:pt idx="56">
                          <c:v>9</c:v>
                        </c:pt>
                        <c:pt idx="57">
                          <c:v>10</c:v>
                        </c:pt>
                        <c:pt idx="58">
                          <c:v>11</c:v>
                        </c:pt>
                        <c:pt idx="59">
                          <c:v>12</c:v>
                        </c:pt>
                        <c:pt idx="60">
                          <c:v>1</c:v>
                        </c:pt>
                        <c:pt idx="61">
                          <c:v>2</c:v>
                        </c:pt>
                        <c:pt idx="62">
                          <c:v>3</c:v>
                        </c:pt>
                        <c:pt idx="63">
                          <c:v>4</c:v>
                        </c:pt>
                        <c:pt idx="64">
                          <c:v>5</c:v>
                        </c:pt>
                        <c:pt idx="65">
                          <c:v>6</c:v>
                        </c:pt>
                        <c:pt idx="66">
                          <c:v>7</c:v>
                        </c:pt>
                        <c:pt idx="67">
                          <c:v>8</c:v>
                        </c:pt>
                        <c:pt idx="68">
                          <c:v>9</c:v>
                        </c:pt>
                        <c:pt idx="69">
                          <c:v>10</c:v>
                        </c:pt>
                        <c:pt idx="70">
                          <c:v>11</c:v>
                        </c:pt>
                        <c:pt idx="71">
                          <c:v>12</c:v>
                        </c:pt>
                        <c:pt idx="72">
                          <c:v>1</c:v>
                        </c:pt>
                        <c:pt idx="73">
                          <c:v>2</c:v>
                        </c:pt>
                        <c:pt idx="74">
                          <c:v>3</c:v>
                        </c:pt>
                        <c:pt idx="75">
                          <c:v>4</c:v>
                        </c:pt>
                        <c:pt idx="76">
                          <c:v>5</c:v>
                        </c:pt>
                        <c:pt idx="77">
                          <c:v>6</c:v>
                        </c:pt>
                        <c:pt idx="78">
                          <c:v>7</c:v>
                        </c:pt>
                        <c:pt idx="79">
                          <c:v>8</c:v>
                        </c:pt>
                        <c:pt idx="80">
                          <c:v>9</c:v>
                        </c:pt>
                        <c:pt idx="81">
                          <c:v>10</c:v>
                        </c:pt>
                        <c:pt idx="82">
                          <c:v>11</c:v>
                        </c:pt>
                        <c:pt idx="83">
                          <c:v>12</c:v>
                        </c:pt>
                        <c:pt idx="84">
                          <c:v>1</c:v>
                        </c:pt>
                        <c:pt idx="85">
                          <c:v>2</c:v>
                        </c:pt>
                        <c:pt idx="86">
                          <c:v>3</c:v>
                        </c:pt>
                        <c:pt idx="87">
                          <c:v>4</c:v>
                        </c:pt>
                        <c:pt idx="88">
                          <c:v>5</c:v>
                        </c:pt>
                        <c:pt idx="89">
                          <c:v>6</c:v>
                        </c:pt>
                        <c:pt idx="90">
                          <c:v>7</c:v>
                        </c:pt>
                        <c:pt idx="91">
                          <c:v>8</c:v>
                        </c:pt>
                        <c:pt idx="92">
                          <c:v>9</c:v>
                        </c:pt>
                        <c:pt idx="93">
                          <c:v>10</c:v>
                        </c:pt>
                        <c:pt idx="94">
                          <c:v>11</c:v>
                        </c:pt>
                        <c:pt idx="95">
                          <c:v>12</c:v>
                        </c:pt>
                        <c:pt idx="96">
                          <c:v>1</c:v>
                        </c:pt>
                        <c:pt idx="97">
                          <c:v>2</c:v>
                        </c:pt>
                        <c:pt idx="98">
                          <c:v>3</c:v>
                        </c:pt>
                        <c:pt idx="99">
                          <c:v>4</c:v>
                        </c:pt>
                        <c:pt idx="100">
                          <c:v>5</c:v>
                        </c:pt>
                        <c:pt idx="101">
                          <c:v>6</c:v>
                        </c:pt>
                        <c:pt idx="102">
                          <c:v>7</c:v>
                        </c:pt>
                        <c:pt idx="103">
                          <c:v>8</c:v>
                        </c:pt>
                        <c:pt idx="104">
                          <c:v>9</c:v>
                        </c:pt>
                        <c:pt idx="105">
                          <c:v>10</c:v>
                        </c:pt>
                        <c:pt idx="106">
                          <c:v>11</c:v>
                        </c:pt>
                        <c:pt idx="107">
                          <c:v>12</c:v>
                        </c:pt>
                        <c:pt idx="108">
                          <c:v>1</c:v>
                        </c:pt>
                        <c:pt idx="109">
                          <c:v>2</c:v>
                        </c:pt>
                        <c:pt idx="110">
                          <c:v>3</c:v>
                        </c:pt>
                        <c:pt idx="111">
                          <c:v>4</c:v>
                        </c:pt>
                        <c:pt idx="112">
                          <c:v>5</c:v>
                        </c:pt>
                        <c:pt idx="113">
                          <c:v>6</c:v>
                        </c:pt>
                        <c:pt idx="114">
                          <c:v>7</c:v>
                        </c:pt>
                        <c:pt idx="115">
                          <c:v>8</c:v>
                        </c:pt>
                        <c:pt idx="116">
                          <c:v>9</c:v>
                        </c:pt>
                        <c:pt idx="117">
                          <c:v>10</c:v>
                        </c:pt>
                        <c:pt idx="118">
                          <c:v>11</c:v>
                        </c:pt>
                        <c:pt idx="119">
                          <c:v>12</c:v>
                        </c:pt>
                        <c:pt idx="120">
                          <c:v>1</c:v>
                        </c:pt>
                        <c:pt idx="121">
                          <c:v>2</c:v>
                        </c:pt>
                        <c:pt idx="122">
                          <c:v>3</c:v>
                        </c:pt>
                        <c:pt idx="123">
                          <c:v>4</c:v>
                        </c:pt>
                        <c:pt idx="124">
                          <c:v>5</c:v>
                        </c:pt>
                        <c:pt idx="125">
                          <c:v>6</c:v>
                        </c:pt>
                        <c:pt idx="126">
                          <c:v>7</c:v>
                        </c:pt>
                        <c:pt idx="127">
                          <c:v>8</c:v>
                        </c:pt>
                        <c:pt idx="128">
                          <c:v>9</c:v>
                        </c:pt>
                        <c:pt idx="129">
                          <c:v>10</c:v>
                        </c:pt>
                        <c:pt idx="130">
                          <c:v>11</c:v>
                        </c:pt>
                        <c:pt idx="131">
                          <c:v>12</c:v>
                        </c:pt>
                        <c:pt idx="132">
                          <c:v>1</c:v>
                        </c:pt>
                        <c:pt idx="133">
                          <c:v>2</c:v>
                        </c:pt>
                        <c:pt idx="134">
                          <c:v>3</c:v>
                        </c:pt>
                        <c:pt idx="135">
                          <c:v>4</c:v>
                        </c:pt>
                        <c:pt idx="136">
                          <c:v>5</c:v>
                        </c:pt>
                        <c:pt idx="137">
                          <c:v>6</c:v>
                        </c:pt>
                        <c:pt idx="138">
                          <c:v>7</c:v>
                        </c:pt>
                        <c:pt idx="139">
                          <c:v>8</c:v>
                        </c:pt>
                        <c:pt idx="140">
                          <c:v>9</c:v>
                        </c:pt>
                        <c:pt idx="141">
                          <c:v>10</c:v>
                        </c:pt>
                        <c:pt idx="142">
                          <c:v>11</c:v>
                        </c:pt>
                        <c:pt idx="143">
                          <c:v>12</c:v>
                        </c:pt>
                        <c:pt idx="144">
                          <c:v>1</c:v>
                        </c:pt>
                        <c:pt idx="145">
                          <c:v>2</c:v>
                        </c:pt>
                        <c:pt idx="146">
                          <c:v>3</c:v>
                        </c:pt>
                        <c:pt idx="147">
                          <c:v>4</c:v>
                        </c:pt>
                        <c:pt idx="148">
                          <c:v>5</c:v>
                        </c:pt>
                        <c:pt idx="149">
                          <c:v>6</c:v>
                        </c:pt>
                        <c:pt idx="150">
                          <c:v>7</c:v>
                        </c:pt>
                        <c:pt idx="151">
                          <c:v>8</c:v>
                        </c:pt>
                        <c:pt idx="152">
                          <c:v>9</c:v>
                        </c:pt>
                        <c:pt idx="153">
                          <c:v>10</c:v>
                        </c:pt>
                        <c:pt idx="154">
                          <c:v>11</c:v>
                        </c:pt>
                        <c:pt idx="155">
                          <c:v>12</c:v>
                        </c:pt>
                        <c:pt idx="156">
                          <c:v>1</c:v>
                        </c:pt>
                        <c:pt idx="157">
                          <c:v>2</c:v>
                        </c:pt>
                        <c:pt idx="158">
                          <c:v>3</c:v>
                        </c:pt>
                        <c:pt idx="159">
                          <c:v>4</c:v>
                        </c:pt>
                        <c:pt idx="160">
                          <c:v>5</c:v>
                        </c:pt>
                        <c:pt idx="161">
                          <c:v>6</c:v>
                        </c:pt>
                        <c:pt idx="162">
                          <c:v>7</c:v>
                        </c:pt>
                        <c:pt idx="163">
                          <c:v>8</c:v>
                        </c:pt>
                        <c:pt idx="164">
                          <c:v>9</c:v>
                        </c:pt>
                        <c:pt idx="165">
                          <c:v>10</c:v>
                        </c:pt>
                        <c:pt idx="166">
                          <c:v>11</c:v>
                        </c:pt>
                        <c:pt idx="167">
                          <c:v>12</c:v>
                        </c:pt>
                        <c:pt idx="168">
                          <c:v>1</c:v>
                        </c:pt>
                        <c:pt idx="169">
                          <c:v>2</c:v>
                        </c:pt>
                        <c:pt idx="170">
                          <c:v>3</c:v>
                        </c:pt>
                        <c:pt idx="171">
                          <c:v>4</c:v>
                        </c:pt>
                        <c:pt idx="172">
                          <c:v>5</c:v>
                        </c:pt>
                        <c:pt idx="173">
                          <c:v>6</c:v>
                        </c:pt>
                        <c:pt idx="174">
                          <c:v>7</c:v>
                        </c:pt>
                        <c:pt idx="175">
                          <c:v>8</c:v>
                        </c:pt>
                        <c:pt idx="176">
                          <c:v>9</c:v>
                        </c:pt>
                        <c:pt idx="177">
                          <c:v>10</c:v>
                        </c:pt>
                        <c:pt idx="178">
                          <c:v>11</c:v>
                        </c:pt>
                        <c:pt idx="179">
                          <c:v>12</c:v>
                        </c:pt>
                        <c:pt idx="180">
                          <c:v>1</c:v>
                        </c:pt>
                        <c:pt idx="181">
                          <c:v>2</c:v>
                        </c:pt>
                        <c:pt idx="182">
                          <c:v>3</c:v>
                        </c:pt>
                        <c:pt idx="183">
                          <c:v>4</c:v>
                        </c:pt>
                        <c:pt idx="184">
                          <c:v>5</c:v>
                        </c:pt>
                        <c:pt idx="185">
                          <c:v>6</c:v>
                        </c:pt>
                        <c:pt idx="186">
                          <c:v>7</c:v>
                        </c:pt>
                        <c:pt idx="187">
                          <c:v>8</c:v>
                        </c:pt>
                        <c:pt idx="188">
                          <c:v>9</c:v>
                        </c:pt>
                        <c:pt idx="189">
                          <c:v>10</c:v>
                        </c:pt>
                        <c:pt idx="190">
                          <c:v>11</c:v>
                        </c:pt>
                        <c:pt idx="191">
                          <c:v>12</c:v>
                        </c:pt>
                        <c:pt idx="192">
                          <c:v>1</c:v>
                        </c:pt>
                        <c:pt idx="193">
                          <c:v>2</c:v>
                        </c:pt>
                        <c:pt idx="194">
                          <c:v>3</c:v>
                        </c:pt>
                        <c:pt idx="195">
                          <c:v>4</c:v>
                        </c:pt>
                        <c:pt idx="196">
                          <c:v>5</c:v>
                        </c:pt>
                        <c:pt idx="197">
                          <c:v>6</c:v>
                        </c:pt>
                        <c:pt idx="198">
                          <c:v>7</c:v>
                        </c:pt>
                        <c:pt idx="199">
                          <c:v>8</c:v>
                        </c:pt>
                        <c:pt idx="200">
                          <c:v>9</c:v>
                        </c:pt>
                        <c:pt idx="201">
                          <c:v>10</c:v>
                        </c:pt>
                        <c:pt idx="202">
                          <c:v>11</c:v>
                        </c:pt>
                        <c:pt idx="203">
                          <c:v>12</c:v>
                        </c:pt>
                      </c:lvl>
                      <c:lvl>
                        <c:pt idx="0">
                          <c:v>2007</c:v>
                        </c:pt>
                        <c:pt idx="12">
                          <c:v>2008</c:v>
                        </c:pt>
                        <c:pt idx="24">
                          <c:v>2009</c:v>
                        </c:pt>
                        <c:pt idx="36">
                          <c:v>2010</c:v>
                        </c:pt>
                        <c:pt idx="48">
                          <c:v>2011</c:v>
                        </c:pt>
                        <c:pt idx="60">
                          <c:v>2012</c:v>
                        </c:pt>
                        <c:pt idx="72">
                          <c:v>2013</c:v>
                        </c:pt>
                        <c:pt idx="84">
                          <c:v>2014</c:v>
                        </c:pt>
                        <c:pt idx="96">
                          <c:v>2015</c:v>
                        </c:pt>
                        <c:pt idx="108">
                          <c:v>2016</c:v>
                        </c:pt>
                        <c:pt idx="120">
                          <c:v>2017</c:v>
                        </c:pt>
                        <c:pt idx="132">
                          <c:v>2018</c:v>
                        </c:pt>
                        <c:pt idx="144">
                          <c:v>2019</c:v>
                        </c:pt>
                        <c:pt idx="156">
                          <c:v>2020</c:v>
                        </c:pt>
                        <c:pt idx="168">
                          <c:v>2021</c:v>
                        </c:pt>
                        <c:pt idx="180">
                          <c:v>2022</c:v>
                        </c:pt>
                        <c:pt idx="192">
                          <c:v>2023</c:v>
                        </c:pt>
                      </c:lvl>
                    </c:multiLvlStrCache>
                  </c:multiLvlStrRef>
                </c:cat>
                <c:val>
                  <c:numRef>
                    <c:extLst>
                      <c:ext uri="{02D57815-91ED-43cb-92C2-25804820EDAC}">
                        <c15:formulaRef>
                          <c15:sqref>[hao_työllisyystavoitteet.xlsx]trendi!$J$221:$J$423</c15:sqref>
                        </c15:formulaRef>
                      </c:ext>
                    </c:extLst>
                    <c:numCache>
                      <c:formatCode>General</c:formatCode>
                      <c:ptCount val="203"/>
                      <c:pt idx="143" formatCode="0.0">
                        <c:v>72.7</c:v>
                      </c:pt>
                      <c:pt idx="144" formatCode="0.0">
                        <c:v>72.7</c:v>
                      </c:pt>
                      <c:pt idx="145" formatCode="0.0">
                        <c:v>72.7</c:v>
                      </c:pt>
                      <c:pt idx="146" formatCode="0.0">
                        <c:v>72.7</c:v>
                      </c:pt>
                      <c:pt idx="147" formatCode="0.0">
                        <c:v>72.7</c:v>
                      </c:pt>
                      <c:pt idx="148" formatCode="0.0">
                        <c:v>72.7</c:v>
                      </c:pt>
                      <c:pt idx="149" formatCode="0.0">
                        <c:v>72.7</c:v>
                      </c:pt>
                      <c:pt idx="150" formatCode="0.0">
                        <c:v>72.7</c:v>
                      </c:pt>
                      <c:pt idx="151" formatCode="0.0">
                        <c:v>72.7</c:v>
                      </c:pt>
                      <c:pt idx="152" formatCode="0.0">
                        <c:v>72.7</c:v>
                      </c:pt>
                      <c:pt idx="153" formatCode="0.0">
                        <c:v>72.7</c:v>
                      </c:pt>
                      <c:pt idx="154" formatCode="0.0">
                        <c:v>72.7</c:v>
                      </c:pt>
                      <c:pt idx="155" formatCode="0.0">
                        <c:v>73.2</c:v>
                      </c:pt>
                      <c:pt idx="156" formatCode="0.0">
                        <c:v>73.2</c:v>
                      </c:pt>
                      <c:pt idx="157" formatCode="0.0">
                        <c:v>73.2</c:v>
                      </c:pt>
                      <c:pt idx="158" formatCode="0.0">
                        <c:v>73.2</c:v>
                      </c:pt>
                      <c:pt idx="159" formatCode="0.0">
                        <c:v>73.2</c:v>
                      </c:pt>
                      <c:pt idx="160" formatCode="0.0">
                        <c:v>73.2</c:v>
                      </c:pt>
                      <c:pt idx="161" formatCode="0.0">
                        <c:v>73.2</c:v>
                      </c:pt>
                      <c:pt idx="162" formatCode="0.0">
                        <c:v>73.2</c:v>
                      </c:pt>
                      <c:pt idx="163" formatCode="0.0">
                        <c:v>73.2</c:v>
                      </c:pt>
                      <c:pt idx="164" formatCode="0.0">
                        <c:v>73.2</c:v>
                      </c:pt>
                      <c:pt idx="165" formatCode="0.0">
                        <c:v>73.2</c:v>
                      </c:pt>
                      <c:pt idx="166" formatCode="0.0">
                        <c:v>73.2</c:v>
                      </c:pt>
                      <c:pt idx="167" formatCode="0.0">
                        <c:v>73.599999999999994</c:v>
                      </c:pt>
                      <c:pt idx="168" formatCode="0.0">
                        <c:v>73.599999999999994</c:v>
                      </c:pt>
                      <c:pt idx="169" formatCode="0.0">
                        <c:v>73.599999999999994</c:v>
                      </c:pt>
                      <c:pt idx="170" formatCode="0.0">
                        <c:v>73.599999999999994</c:v>
                      </c:pt>
                      <c:pt idx="171" formatCode="0.0">
                        <c:v>73.599999999999994</c:v>
                      </c:pt>
                      <c:pt idx="172" formatCode="0.0">
                        <c:v>73.599999999999994</c:v>
                      </c:pt>
                      <c:pt idx="173" formatCode="0.0">
                        <c:v>73.599999999999994</c:v>
                      </c:pt>
                      <c:pt idx="174" formatCode="0.0">
                        <c:v>73.599999999999994</c:v>
                      </c:pt>
                      <c:pt idx="175" formatCode="0.0">
                        <c:v>73.599999999999994</c:v>
                      </c:pt>
                      <c:pt idx="176" formatCode="0.0">
                        <c:v>73.599999999999994</c:v>
                      </c:pt>
                      <c:pt idx="177" formatCode="0.0">
                        <c:v>73.599999999999994</c:v>
                      </c:pt>
                      <c:pt idx="178" formatCode="0.0">
                        <c:v>73.599999999999994</c:v>
                      </c:pt>
                      <c:pt idx="179" formatCode="0.0">
                        <c:v>73.5</c:v>
                      </c:pt>
                      <c:pt idx="180" formatCode="0.0">
                        <c:v>73.5</c:v>
                      </c:pt>
                      <c:pt idx="181" formatCode="0.0">
                        <c:v>73.5</c:v>
                      </c:pt>
                      <c:pt idx="182" formatCode="0.0">
                        <c:v>73.5</c:v>
                      </c:pt>
                      <c:pt idx="183" formatCode="0.0">
                        <c:v>73.5</c:v>
                      </c:pt>
                      <c:pt idx="184" formatCode="0.0">
                        <c:v>73.5</c:v>
                      </c:pt>
                      <c:pt idx="185" formatCode="0.0">
                        <c:v>73.5</c:v>
                      </c:pt>
                      <c:pt idx="186" formatCode="0.0">
                        <c:v>73.5</c:v>
                      </c:pt>
                      <c:pt idx="187" formatCode="0.0">
                        <c:v>73.5</c:v>
                      </c:pt>
                      <c:pt idx="188" formatCode="0.0">
                        <c:v>73.5</c:v>
                      </c:pt>
                      <c:pt idx="189" formatCode="0.0">
                        <c:v>73.5</c:v>
                      </c:pt>
                      <c:pt idx="190" formatCode="0.0">
                        <c:v>73.5</c:v>
                      </c:pt>
                      <c:pt idx="191" formatCode="0.0">
                        <c:v>73.3</c:v>
                      </c:pt>
                      <c:pt idx="192" formatCode="0.0">
                        <c:v>73.3</c:v>
                      </c:pt>
                      <c:pt idx="193" formatCode="0.0">
                        <c:v>73.3</c:v>
                      </c:pt>
                      <c:pt idx="194" formatCode="0.0">
                        <c:v>73.3</c:v>
                      </c:pt>
                      <c:pt idx="195" formatCode="0.0">
                        <c:v>73.3</c:v>
                      </c:pt>
                      <c:pt idx="196" formatCode="0.0">
                        <c:v>73.3</c:v>
                      </c:pt>
                      <c:pt idx="197" formatCode="0.0">
                        <c:v>73.3</c:v>
                      </c:pt>
                      <c:pt idx="198" formatCode="0.0">
                        <c:v>73.3</c:v>
                      </c:pt>
                      <c:pt idx="199" formatCode="0.0">
                        <c:v>73.3</c:v>
                      </c:pt>
                      <c:pt idx="200" formatCode="0.0">
                        <c:v>73.3</c:v>
                      </c:pt>
                      <c:pt idx="201" formatCode="0.0">
                        <c:v>73.3</c:v>
                      </c:pt>
                      <c:pt idx="202" formatCode="0.0">
                        <c:v>73.3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4-A1F8-4793-8EB6-B77595F40CA4}"/>
                  </c:ext>
                </c:extLst>
              </c15:ser>
            </c15:filteredLineSeries>
            <c15:filteredLine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[hao_työllisyystavoitteet.xlsx]trendi!$K$217</c15:sqref>
                        </c15:formulaRef>
                      </c:ext>
                    </c:extLst>
                    <c:strCache>
                      <c:ptCount val="1"/>
                      <c:pt idx="0">
                        <c:v>Tavoite</c:v>
                      </c:pt>
                    </c:strCache>
                  </c:strRef>
                </c:tx>
                <c:spPr>
                  <a:ln w="28575" cap="rnd">
                    <a:solidFill>
                      <a:schemeClr val="accent3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multiLvl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[hao_työllisyystavoitteet.xlsx]trendi!$F$220:$G$423</c15:sqref>
                        </c15:formulaRef>
                      </c:ext>
                    </c:extLst>
                    <c:multiLvlStrCache>
                      <c:ptCount val="204"/>
                      <c:lvl>
                        <c:pt idx="0">
                          <c:v>1</c:v>
                        </c:pt>
                        <c:pt idx="1">
                          <c:v>2</c:v>
                        </c:pt>
                        <c:pt idx="2">
                          <c:v>3</c:v>
                        </c:pt>
                        <c:pt idx="3">
                          <c:v>4</c:v>
                        </c:pt>
                        <c:pt idx="4">
                          <c:v>5</c:v>
                        </c:pt>
                        <c:pt idx="5">
                          <c:v>6</c:v>
                        </c:pt>
                        <c:pt idx="6">
                          <c:v>7</c:v>
                        </c:pt>
                        <c:pt idx="7">
                          <c:v>8</c:v>
                        </c:pt>
                        <c:pt idx="8">
                          <c:v>9</c:v>
                        </c:pt>
                        <c:pt idx="9">
                          <c:v>10</c:v>
                        </c:pt>
                        <c:pt idx="10">
                          <c:v>11</c:v>
                        </c:pt>
                        <c:pt idx="11">
                          <c:v>12</c:v>
                        </c:pt>
                        <c:pt idx="12">
                          <c:v>1</c:v>
                        </c:pt>
                        <c:pt idx="13">
                          <c:v>2</c:v>
                        </c:pt>
                        <c:pt idx="14">
                          <c:v>3</c:v>
                        </c:pt>
                        <c:pt idx="15">
                          <c:v>4</c:v>
                        </c:pt>
                        <c:pt idx="16">
                          <c:v>5</c:v>
                        </c:pt>
                        <c:pt idx="17">
                          <c:v>6</c:v>
                        </c:pt>
                        <c:pt idx="18">
                          <c:v>7</c:v>
                        </c:pt>
                        <c:pt idx="19">
                          <c:v>8</c:v>
                        </c:pt>
                        <c:pt idx="20">
                          <c:v>9</c:v>
                        </c:pt>
                        <c:pt idx="21">
                          <c:v>10</c:v>
                        </c:pt>
                        <c:pt idx="22">
                          <c:v>11</c:v>
                        </c:pt>
                        <c:pt idx="23">
                          <c:v>12</c:v>
                        </c:pt>
                        <c:pt idx="24">
                          <c:v>1</c:v>
                        </c:pt>
                        <c:pt idx="25">
                          <c:v>2</c:v>
                        </c:pt>
                        <c:pt idx="26">
                          <c:v>3</c:v>
                        </c:pt>
                        <c:pt idx="27">
                          <c:v>4</c:v>
                        </c:pt>
                        <c:pt idx="28">
                          <c:v>5</c:v>
                        </c:pt>
                        <c:pt idx="29">
                          <c:v>6</c:v>
                        </c:pt>
                        <c:pt idx="30">
                          <c:v>7</c:v>
                        </c:pt>
                        <c:pt idx="31">
                          <c:v>8</c:v>
                        </c:pt>
                        <c:pt idx="32">
                          <c:v>9</c:v>
                        </c:pt>
                        <c:pt idx="33">
                          <c:v>10</c:v>
                        </c:pt>
                        <c:pt idx="34">
                          <c:v>11</c:v>
                        </c:pt>
                        <c:pt idx="35">
                          <c:v>12</c:v>
                        </c:pt>
                        <c:pt idx="36">
                          <c:v>1</c:v>
                        </c:pt>
                        <c:pt idx="37">
                          <c:v>2</c:v>
                        </c:pt>
                        <c:pt idx="38">
                          <c:v>3</c:v>
                        </c:pt>
                        <c:pt idx="39">
                          <c:v>4</c:v>
                        </c:pt>
                        <c:pt idx="40">
                          <c:v>5</c:v>
                        </c:pt>
                        <c:pt idx="41">
                          <c:v>6</c:v>
                        </c:pt>
                        <c:pt idx="42">
                          <c:v>7</c:v>
                        </c:pt>
                        <c:pt idx="43">
                          <c:v>8</c:v>
                        </c:pt>
                        <c:pt idx="44">
                          <c:v>9</c:v>
                        </c:pt>
                        <c:pt idx="45">
                          <c:v>10</c:v>
                        </c:pt>
                        <c:pt idx="46">
                          <c:v>11</c:v>
                        </c:pt>
                        <c:pt idx="47">
                          <c:v>12</c:v>
                        </c:pt>
                        <c:pt idx="48">
                          <c:v>1</c:v>
                        </c:pt>
                        <c:pt idx="49">
                          <c:v>2</c:v>
                        </c:pt>
                        <c:pt idx="50">
                          <c:v>3</c:v>
                        </c:pt>
                        <c:pt idx="51">
                          <c:v>4</c:v>
                        </c:pt>
                        <c:pt idx="52">
                          <c:v>5</c:v>
                        </c:pt>
                        <c:pt idx="53">
                          <c:v>6</c:v>
                        </c:pt>
                        <c:pt idx="54">
                          <c:v>7</c:v>
                        </c:pt>
                        <c:pt idx="55">
                          <c:v>8</c:v>
                        </c:pt>
                        <c:pt idx="56">
                          <c:v>9</c:v>
                        </c:pt>
                        <c:pt idx="57">
                          <c:v>10</c:v>
                        </c:pt>
                        <c:pt idx="58">
                          <c:v>11</c:v>
                        </c:pt>
                        <c:pt idx="59">
                          <c:v>12</c:v>
                        </c:pt>
                        <c:pt idx="60">
                          <c:v>1</c:v>
                        </c:pt>
                        <c:pt idx="61">
                          <c:v>2</c:v>
                        </c:pt>
                        <c:pt idx="62">
                          <c:v>3</c:v>
                        </c:pt>
                        <c:pt idx="63">
                          <c:v>4</c:v>
                        </c:pt>
                        <c:pt idx="64">
                          <c:v>5</c:v>
                        </c:pt>
                        <c:pt idx="65">
                          <c:v>6</c:v>
                        </c:pt>
                        <c:pt idx="66">
                          <c:v>7</c:v>
                        </c:pt>
                        <c:pt idx="67">
                          <c:v>8</c:v>
                        </c:pt>
                        <c:pt idx="68">
                          <c:v>9</c:v>
                        </c:pt>
                        <c:pt idx="69">
                          <c:v>10</c:v>
                        </c:pt>
                        <c:pt idx="70">
                          <c:v>11</c:v>
                        </c:pt>
                        <c:pt idx="71">
                          <c:v>12</c:v>
                        </c:pt>
                        <c:pt idx="72">
                          <c:v>1</c:v>
                        </c:pt>
                        <c:pt idx="73">
                          <c:v>2</c:v>
                        </c:pt>
                        <c:pt idx="74">
                          <c:v>3</c:v>
                        </c:pt>
                        <c:pt idx="75">
                          <c:v>4</c:v>
                        </c:pt>
                        <c:pt idx="76">
                          <c:v>5</c:v>
                        </c:pt>
                        <c:pt idx="77">
                          <c:v>6</c:v>
                        </c:pt>
                        <c:pt idx="78">
                          <c:v>7</c:v>
                        </c:pt>
                        <c:pt idx="79">
                          <c:v>8</c:v>
                        </c:pt>
                        <c:pt idx="80">
                          <c:v>9</c:v>
                        </c:pt>
                        <c:pt idx="81">
                          <c:v>10</c:v>
                        </c:pt>
                        <c:pt idx="82">
                          <c:v>11</c:v>
                        </c:pt>
                        <c:pt idx="83">
                          <c:v>12</c:v>
                        </c:pt>
                        <c:pt idx="84">
                          <c:v>1</c:v>
                        </c:pt>
                        <c:pt idx="85">
                          <c:v>2</c:v>
                        </c:pt>
                        <c:pt idx="86">
                          <c:v>3</c:v>
                        </c:pt>
                        <c:pt idx="87">
                          <c:v>4</c:v>
                        </c:pt>
                        <c:pt idx="88">
                          <c:v>5</c:v>
                        </c:pt>
                        <c:pt idx="89">
                          <c:v>6</c:v>
                        </c:pt>
                        <c:pt idx="90">
                          <c:v>7</c:v>
                        </c:pt>
                        <c:pt idx="91">
                          <c:v>8</c:v>
                        </c:pt>
                        <c:pt idx="92">
                          <c:v>9</c:v>
                        </c:pt>
                        <c:pt idx="93">
                          <c:v>10</c:v>
                        </c:pt>
                        <c:pt idx="94">
                          <c:v>11</c:v>
                        </c:pt>
                        <c:pt idx="95">
                          <c:v>12</c:v>
                        </c:pt>
                        <c:pt idx="96">
                          <c:v>1</c:v>
                        </c:pt>
                        <c:pt idx="97">
                          <c:v>2</c:v>
                        </c:pt>
                        <c:pt idx="98">
                          <c:v>3</c:v>
                        </c:pt>
                        <c:pt idx="99">
                          <c:v>4</c:v>
                        </c:pt>
                        <c:pt idx="100">
                          <c:v>5</c:v>
                        </c:pt>
                        <c:pt idx="101">
                          <c:v>6</c:v>
                        </c:pt>
                        <c:pt idx="102">
                          <c:v>7</c:v>
                        </c:pt>
                        <c:pt idx="103">
                          <c:v>8</c:v>
                        </c:pt>
                        <c:pt idx="104">
                          <c:v>9</c:v>
                        </c:pt>
                        <c:pt idx="105">
                          <c:v>10</c:v>
                        </c:pt>
                        <c:pt idx="106">
                          <c:v>11</c:v>
                        </c:pt>
                        <c:pt idx="107">
                          <c:v>12</c:v>
                        </c:pt>
                        <c:pt idx="108">
                          <c:v>1</c:v>
                        </c:pt>
                        <c:pt idx="109">
                          <c:v>2</c:v>
                        </c:pt>
                        <c:pt idx="110">
                          <c:v>3</c:v>
                        </c:pt>
                        <c:pt idx="111">
                          <c:v>4</c:v>
                        </c:pt>
                        <c:pt idx="112">
                          <c:v>5</c:v>
                        </c:pt>
                        <c:pt idx="113">
                          <c:v>6</c:v>
                        </c:pt>
                        <c:pt idx="114">
                          <c:v>7</c:v>
                        </c:pt>
                        <c:pt idx="115">
                          <c:v>8</c:v>
                        </c:pt>
                        <c:pt idx="116">
                          <c:v>9</c:v>
                        </c:pt>
                        <c:pt idx="117">
                          <c:v>10</c:v>
                        </c:pt>
                        <c:pt idx="118">
                          <c:v>11</c:v>
                        </c:pt>
                        <c:pt idx="119">
                          <c:v>12</c:v>
                        </c:pt>
                        <c:pt idx="120">
                          <c:v>1</c:v>
                        </c:pt>
                        <c:pt idx="121">
                          <c:v>2</c:v>
                        </c:pt>
                        <c:pt idx="122">
                          <c:v>3</c:v>
                        </c:pt>
                        <c:pt idx="123">
                          <c:v>4</c:v>
                        </c:pt>
                        <c:pt idx="124">
                          <c:v>5</c:v>
                        </c:pt>
                        <c:pt idx="125">
                          <c:v>6</c:v>
                        </c:pt>
                        <c:pt idx="126">
                          <c:v>7</c:v>
                        </c:pt>
                        <c:pt idx="127">
                          <c:v>8</c:v>
                        </c:pt>
                        <c:pt idx="128">
                          <c:v>9</c:v>
                        </c:pt>
                        <c:pt idx="129">
                          <c:v>10</c:v>
                        </c:pt>
                        <c:pt idx="130">
                          <c:v>11</c:v>
                        </c:pt>
                        <c:pt idx="131">
                          <c:v>12</c:v>
                        </c:pt>
                        <c:pt idx="132">
                          <c:v>1</c:v>
                        </c:pt>
                        <c:pt idx="133">
                          <c:v>2</c:v>
                        </c:pt>
                        <c:pt idx="134">
                          <c:v>3</c:v>
                        </c:pt>
                        <c:pt idx="135">
                          <c:v>4</c:v>
                        </c:pt>
                        <c:pt idx="136">
                          <c:v>5</c:v>
                        </c:pt>
                        <c:pt idx="137">
                          <c:v>6</c:v>
                        </c:pt>
                        <c:pt idx="138">
                          <c:v>7</c:v>
                        </c:pt>
                        <c:pt idx="139">
                          <c:v>8</c:v>
                        </c:pt>
                        <c:pt idx="140">
                          <c:v>9</c:v>
                        </c:pt>
                        <c:pt idx="141">
                          <c:v>10</c:v>
                        </c:pt>
                        <c:pt idx="142">
                          <c:v>11</c:v>
                        </c:pt>
                        <c:pt idx="143">
                          <c:v>12</c:v>
                        </c:pt>
                        <c:pt idx="144">
                          <c:v>1</c:v>
                        </c:pt>
                        <c:pt idx="145">
                          <c:v>2</c:v>
                        </c:pt>
                        <c:pt idx="146">
                          <c:v>3</c:v>
                        </c:pt>
                        <c:pt idx="147">
                          <c:v>4</c:v>
                        </c:pt>
                        <c:pt idx="148">
                          <c:v>5</c:v>
                        </c:pt>
                        <c:pt idx="149">
                          <c:v>6</c:v>
                        </c:pt>
                        <c:pt idx="150">
                          <c:v>7</c:v>
                        </c:pt>
                        <c:pt idx="151">
                          <c:v>8</c:v>
                        </c:pt>
                        <c:pt idx="152">
                          <c:v>9</c:v>
                        </c:pt>
                        <c:pt idx="153">
                          <c:v>10</c:v>
                        </c:pt>
                        <c:pt idx="154">
                          <c:v>11</c:v>
                        </c:pt>
                        <c:pt idx="155">
                          <c:v>12</c:v>
                        </c:pt>
                        <c:pt idx="156">
                          <c:v>1</c:v>
                        </c:pt>
                        <c:pt idx="157">
                          <c:v>2</c:v>
                        </c:pt>
                        <c:pt idx="158">
                          <c:v>3</c:v>
                        </c:pt>
                        <c:pt idx="159">
                          <c:v>4</c:v>
                        </c:pt>
                        <c:pt idx="160">
                          <c:v>5</c:v>
                        </c:pt>
                        <c:pt idx="161">
                          <c:v>6</c:v>
                        </c:pt>
                        <c:pt idx="162">
                          <c:v>7</c:v>
                        </c:pt>
                        <c:pt idx="163">
                          <c:v>8</c:v>
                        </c:pt>
                        <c:pt idx="164">
                          <c:v>9</c:v>
                        </c:pt>
                        <c:pt idx="165">
                          <c:v>10</c:v>
                        </c:pt>
                        <c:pt idx="166">
                          <c:v>11</c:v>
                        </c:pt>
                        <c:pt idx="167">
                          <c:v>12</c:v>
                        </c:pt>
                        <c:pt idx="168">
                          <c:v>1</c:v>
                        </c:pt>
                        <c:pt idx="169">
                          <c:v>2</c:v>
                        </c:pt>
                        <c:pt idx="170">
                          <c:v>3</c:v>
                        </c:pt>
                        <c:pt idx="171">
                          <c:v>4</c:v>
                        </c:pt>
                        <c:pt idx="172">
                          <c:v>5</c:v>
                        </c:pt>
                        <c:pt idx="173">
                          <c:v>6</c:v>
                        </c:pt>
                        <c:pt idx="174">
                          <c:v>7</c:v>
                        </c:pt>
                        <c:pt idx="175">
                          <c:v>8</c:v>
                        </c:pt>
                        <c:pt idx="176">
                          <c:v>9</c:v>
                        </c:pt>
                        <c:pt idx="177">
                          <c:v>10</c:v>
                        </c:pt>
                        <c:pt idx="178">
                          <c:v>11</c:v>
                        </c:pt>
                        <c:pt idx="179">
                          <c:v>12</c:v>
                        </c:pt>
                        <c:pt idx="180">
                          <c:v>1</c:v>
                        </c:pt>
                        <c:pt idx="181">
                          <c:v>2</c:v>
                        </c:pt>
                        <c:pt idx="182">
                          <c:v>3</c:v>
                        </c:pt>
                        <c:pt idx="183">
                          <c:v>4</c:v>
                        </c:pt>
                        <c:pt idx="184">
                          <c:v>5</c:v>
                        </c:pt>
                        <c:pt idx="185">
                          <c:v>6</c:v>
                        </c:pt>
                        <c:pt idx="186">
                          <c:v>7</c:v>
                        </c:pt>
                        <c:pt idx="187">
                          <c:v>8</c:v>
                        </c:pt>
                        <c:pt idx="188">
                          <c:v>9</c:v>
                        </c:pt>
                        <c:pt idx="189">
                          <c:v>10</c:v>
                        </c:pt>
                        <c:pt idx="190">
                          <c:v>11</c:v>
                        </c:pt>
                        <c:pt idx="191">
                          <c:v>12</c:v>
                        </c:pt>
                        <c:pt idx="192">
                          <c:v>1</c:v>
                        </c:pt>
                        <c:pt idx="193">
                          <c:v>2</c:v>
                        </c:pt>
                        <c:pt idx="194">
                          <c:v>3</c:v>
                        </c:pt>
                        <c:pt idx="195">
                          <c:v>4</c:v>
                        </c:pt>
                        <c:pt idx="196">
                          <c:v>5</c:v>
                        </c:pt>
                        <c:pt idx="197">
                          <c:v>6</c:v>
                        </c:pt>
                        <c:pt idx="198">
                          <c:v>7</c:v>
                        </c:pt>
                        <c:pt idx="199">
                          <c:v>8</c:v>
                        </c:pt>
                        <c:pt idx="200">
                          <c:v>9</c:v>
                        </c:pt>
                        <c:pt idx="201">
                          <c:v>10</c:v>
                        </c:pt>
                        <c:pt idx="202">
                          <c:v>11</c:v>
                        </c:pt>
                        <c:pt idx="203">
                          <c:v>12</c:v>
                        </c:pt>
                      </c:lvl>
                      <c:lvl>
                        <c:pt idx="0">
                          <c:v>2007</c:v>
                        </c:pt>
                        <c:pt idx="12">
                          <c:v>2008</c:v>
                        </c:pt>
                        <c:pt idx="24">
                          <c:v>2009</c:v>
                        </c:pt>
                        <c:pt idx="36">
                          <c:v>2010</c:v>
                        </c:pt>
                        <c:pt idx="48">
                          <c:v>2011</c:v>
                        </c:pt>
                        <c:pt idx="60">
                          <c:v>2012</c:v>
                        </c:pt>
                        <c:pt idx="72">
                          <c:v>2013</c:v>
                        </c:pt>
                        <c:pt idx="84">
                          <c:v>2014</c:v>
                        </c:pt>
                        <c:pt idx="96">
                          <c:v>2015</c:v>
                        </c:pt>
                        <c:pt idx="108">
                          <c:v>2016</c:v>
                        </c:pt>
                        <c:pt idx="120">
                          <c:v>2017</c:v>
                        </c:pt>
                        <c:pt idx="132">
                          <c:v>2018</c:v>
                        </c:pt>
                        <c:pt idx="144">
                          <c:v>2019</c:v>
                        </c:pt>
                        <c:pt idx="156">
                          <c:v>2020</c:v>
                        </c:pt>
                        <c:pt idx="168">
                          <c:v>2021</c:v>
                        </c:pt>
                        <c:pt idx="180">
                          <c:v>2022</c:v>
                        </c:pt>
                        <c:pt idx="192">
                          <c:v>2023</c:v>
                        </c:pt>
                      </c:lvl>
                    </c:multiLvlStrCache>
                  </c:multiLvl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[hao_työllisyystavoitteet.xlsx]trendi!$K$221:$K$423</c15:sqref>
                        </c15:formulaRef>
                      </c:ext>
                    </c:extLst>
                    <c:numCache>
                      <c:formatCode>General</c:formatCode>
                      <c:ptCount val="203"/>
                      <c:pt idx="145" formatCode="0.0">
                        <c:v>72.5</c:v>
                      </c:pt>
                      <c:pt idx="193">
                        <c:v>75</c:v>
                      </c:pt>
                      <c:pt idx="194">
                        <c:v>75</c:v>
                      </c:pt>
                      <c:pt idx="195">
                        <c:v>75</c:v>
                      </c:pt>
                      <c:pt idx="196">
                        <c:v>75</c:v>
                      </c:pt>
                      <c:pt idx="197">
                        <c:v>75</c:v>
                      </c:pt>
                      <c:pt idx="198">
                        <c:v>75</c:v>
                      </c:pt>
                      <c:pt idx="199">
                        <c:v>75</c:v>
                      </c:pt>
                      <c:pt idx="200">
                        <c:v>75</c:v>
                      </c:pt>
                      <c:pt idx="201">
                        <c:v>75</c:v>
                      </c:pt>
                      <c:pt idx="202">
                        <c:v>75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A1F8-4793-8EB6-B77595F40CA4}"/>
                  </c:ext>
                </c:extLst>
              </c15:ser>
            </c15:filteredLineSeries>
          </c:ext>
        </c:extLst>
      </c:lineChart>
      <c:catAx>
        <c:axId val="2024977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2024978288"/>
        <c:crosses val="autoZero"/>
        <c:auto val="1"/>
        <c:lblAlgn val="ctr"/>
        <c:lblOffset val="100"/>
        <c:noMultiLvlLbl val="0"/>
      </c:catAx>
      <c:valAx>
        <c:axId val="2024978288"/>
        <c:scaling>
          <c:orientation val="minMax"/>
          <c:min val="66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2024977960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b"/>
      <c:legendEntry>
        <c:idx val="3"/>
        <c:delete val="1"/>
      </c:legendEntry>
      <c:layout>
        <c:manualLayout>
          <c:xMode val="edge"/>
          <c:yMode val="edge"/>
          <c:x val="8.9730326877847197E-2"/>
          <c:y val="0.95446244808264058"/>
          <c:w val="0.80934534818638693"/>
          <c:h val="4.553755191735936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i-FI" sz="1200" dirty="0"/>
              <a:t>Työllisyysasteet Pohjoismaissa</a:t>
            </a:r>
          </a:p>
        </c:rich>
      </c:tx>
      <c:layout>
        <c:manualLayout>
          <c:xMode val="edge"/>
          <c:yMode val="edge"/>
          <c:x val="0.19368896779920911"/>
          <c:y val="2.588168778882173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Taul1!$F$10</c:f>
              <c:strCache>
                <c:ptCount val="1"/>
                <c:pt idx="0">
                  <c:v>Tanska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Taul1!$G$9:$BF$9</c:f>
              <c:strCache>
                <c:ptCount val="49"/>
                <c:pt idx="0">
                  <c:v>2006</c:v>
                </c:pt>
                <c:pt idx="4">
                  <c:v>2007</c:v>
                </c:pt>
                <c:pt idx="8">
                  <c:v>2008</c:v>
                </c:pt>
                <c:pt idx="12">
                  <c:v>2009</c:v>
                </c:pt>
                <c:pt idx="16">
                  <c:v>2010</c:v>
                </c:pt>
                <c:pt idx="20">
                  <c:v>2011</c:v>
                </c:pt>
                <c:pt idx="24">
                  <c:v>2012</c:v>
                </c:pt>
                <c:pt idx="28">
                  <c:v>2013</c:v>
                </c:pt>
                <c:pt idx="32">
                  <c:v>2014</c:v>
                </c:pt>
                <c:pt idx="36">
                  <c:v>2015</c:v>
                </c:pt>
                <c:pt idx="40">
                  <c:v>2016</c:v>
                </c:pt>
                <c:pt idx="44">
                  <c:v>2017</c:v>
                </c:pt>
                <c:pt idx="48">
                  <c:v>2018</c:v>
                </c:pt>
              </c:strCache>
            </c:strRef>
          </c:cat>
          <c:val>
            <c:numRef>
              <c:f>Taul1!$G$10:$BF$10</c:f>
              <c:numCache>
                <c:formatCode>0.0\ %</c:formatCode>
                <c:ptCount val="52"/>
                <c:pt idx="0">
                  <c:v>0.77099999999999991</c:v>
                </c:pt>
                <c:pt idx="1">
                  <c:v>0.76800000000000002</c:v>
                </c:pt>
                <c:pt idx="2">
                  <c:v>0.77700000000000002</c:v>
                </c:pt>
                <c:pt idx="3">
                  <c:v>0.77900000000000003</c:v>
                </c:pt>
                <c:pt idx="4">
                  <c:v>0.77500000000000002</c:v>
                </c:pt>
                <c:pt idx="5">
                  <c:v>0.77099999999999991</c:v>
                </c:pt>
                <c:pt idx="6">
                  <c:v>0.76500000000000001</c:v>
                </c:pt>
                <c:pt idx="7">
                  <c:v>0.76900000000000002</c:v>
                </c:pt>
                <c:pt idx="8">
                  <c:v>0.77300000000000002</c:v>
                </c:pt>
                <c:pt idx="9">
                  <c:v>0.78</c:v>
                </c:pt>
                <c:pt idx="10">
                  <c:v>0.78200000000000003</c:v>
                </c:pt>
                <c:pt idx="11">
                  <c:v>0.78</c:v>
                </c:pt>
                <c:pt idx="12">
                  <c:v>0.7659999999999999</c:v>
                </c:pt>
                <c:pt idx="13">
                  <c:v>0.75599999999999989</c:v>
                </c:pt>
                <c:pt idx="14">
                  <c:v>0.753</c:v>
                </c:pt>
                <c:pt idx="15">
                  <c:v>0.73799999999999999</c:v>
                </c:pt>
                <c:pt idx="16">
                  <c:v>0.73699999999999999</c:v>
                </c:pt>
                <c:pt idx="17">
                  <c:v>0.7340000000000001</c:v>
                </c:pt>
                <c:pt idx="18">
                  <c:v>0.73299999999999998</c:v>
                </c:pt>
                <c:pt idx="19">
                  <c:v>0.73</c:v>
                </c:pt>
                <c:pt idx="20">
                  <c:v>0.73199999999999998</c:v>
                </c:pt>
                <c:pt idx="21">
                  <c:v>0.73199999999999998</c:v>
                </c:pt>
                <c:pt idx="22">
                  <c:v>0.73199999999999998</c:v>
                </c:pt>
                <c:pt idx="23">
                  <c:v>0.73</c:v>
                </c:pt>
                <c:pt idx="24">
                  <c:v>0.73</c:v>
                </c:pt>
                <c:pt idx="25">
                  <c:v>0.72699999999999998</c:v>
                </c:pt>
                <c:pt idx="26">
                  <c:v>0.72299999999999998</c:v>
                </c:pt>
                <c:pt idx="27">
                  <c:v>0.72400000000000009</c:v>
                </c:pt>
                <c:pt idx="28">
                  <c:v>0.72699999999999998</c:v>
                </c:pt>
                <c:pt idx="29">
                  <c:v>0.72799999999999998</c:v>
                </c:pt>
                <c:pt idx="30">
                  <c:v>0.72400000000000009</c:v>
                </c:pt>
                <c:pt idx="31">
                  <c:v>0.72199999999999998</c:v>
                </c:pt>
                <c:pt idx="32">
                  <c:v>0.71900000000000008</c:v>
                </c:pt>
                <c:pt idx="33">
                  <c:v>0.72499999999999998</c:v>
                </c:pt>
                <c:pt idx="34">
                  <c:v>0.73199999999999998</c:v>
                </c:pt>
                <c:pt idx="35">
                  <c:v>0.73599999999999999</c:v>
                </c:pt>
                <c:pt idx="36">
                  <c:v>0.73599999999999999</c:v>
                </c:pt>
                <c:pt idx="37">
                  <c:v>0.73299999999999998</c:v>
                </c:pt>
                <c:pt idx="38">
                  <c:v>0.73199999999999998</c:v>
                </c:pt>
                <c:pt idx="39">
                  <c:v>0.7390000000000001</c:v>
                </c:pt>
                <c:pt idx="40">
                  <c:v>0.75099999999999989</c:v>
                </c:pt>
                <c:pt idx="41">
                  <c:v>0.75099999999999989</c:v>
                </c:pt>
                <c:pt idx="42">
                  <c:v>0.747</c:v>
                </c:pt>
                <c:pt idx="43">
                  <c:v>0.746</c:v>
                </c:pt>
                <c:pt idx="44">
                  <c:v>0.7390000000000001</c:v>
                </c:pt>
                <c:pt idx="45">
                  <c:v>0.74</c:v>
                </c:pt>
                <c:pt idx="46">
                  <c:v>0.74400000000000011</c:v>
                </c:pt>
                <c:pt idx="47">
                  <c:v>0.746</c:v>
                </c:pt>
                <c:pt idx="48">
                  <c:v>0.75</c:v>
                </c:pt>
                <c:pt idx="49">
                  <c:v>0.755</c:v>
                </c:pt>
                <c:pt idx="50">
                  <c:v>0.754</c:v>
                </c:pt>
                <c:pt idx="51">
                  <c:v>0.75599999999999989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CDC-4313-92B0-D9704880B18B}"/>
            </c:ext>
          </c:extLst>
        </c:ser>
        <c:ser>
          <c:idx val="1"/>
          <c:order val="1"/>
          <c:tx>
            <c:strRef>
              <c:f>Taul1!$F$11</c:f>
              <c:strCache>
                <c:ptCount val="1"/>
                <c:pt idx="0">
                  <c:v>Suomi</c:v>
                </c:pt>
              </c:strCache>
            </c:strRef>
          </c:tx>
          <c:spPr>
            <a:ln w="38100" cap="rnd">
              <a:solidFill>
                <a:schemeClr val="tx2"/>
              </a:solidFill>
              <a:round/>
            </a:ln>
            <a:effectLst/>
          </c:spPr>
          <c:marker>
            <c:symbol val="none"/>
          </c:marker>
          <c:cat>
            <c:strRef>
              <c:f>Taul1!$G$9:$BF$9</c:f>
              <c:strCache>
                <c:ptCount val="49"/>
                <c:pt idx="0">
                  <c:v>2006</c:v>
                </c:pt>
                <c:pt idx="4">
                  <c:v>2007</c:v>
                </c:pt>
                <c:pt idx="8">
                  <c:v>2008</c:v>
                </c:pt>
                <c:pt idx="12">
                  <c:v>2009</c:v>
                </c:pt>
                <c:pt idx="16">
                  <c:v>2010</c:v>
                </c:pt>
                <c:pt idx="20">
                  <c:v>2011</c:v>
                </c:pt>
                <c:pt idx="24">
                  <c:v>2012</c:v>
                </c:pt>
                <c:pt idx="28">
                  <c:v>2013</c:v>
                </c:pt>
                <c:pt idx="32">
                  <c:v>2014</c:v>
                </c:pt>
                <c:pt idx="36">
                  <c:v>2015</c:v>
                </c:pt>
                <c:pt idx="40">
                  <c:v>2016</c:v>
                </c:pt>
                <c:pt idx="44">
                  <c:v>2017</c:v>
                </c:pt>
                <c:pt idx="48">
                  <c:v>2018</c:v>
                </c:pt>
              </c:strCache>
            </c:strRef>
          </c:cat>
          <c:val>
            <c:numRef>
              <c:f>Taul1!$G$11:$BF$11</c:f>
              <c:numCache>
                <c:formatCode>0.0\ %</c:formatCode>
                <c:ptCount val="52"/>
                <c:pt idx="0">
                  <c:v>0.69200000000000006</c:v>
                </c:pt>
                <c:pt idx="1">
                  <c:v>0.68900000000000006</c:v>
                </c:pt>
                <c:pt idx="2">
                  <c:v>0.69599999999999995</c:v>
                </c:pt>
                <c:pt idx="3">
                  <c:v>0.69799999999999995</c:v>
                </c:pt>
                <c:pt idx="4">
                  <c:v>0.69799999999999995</c:v>
                </c:pt>
                <c:pt idx="5">
                  <c:v>0.70200000000000007</c:v>
                </c:pt>
                <c:pt idx="6">
                  <c:v>0.70599999999999996</c:v>
                </c:pt>
                <c:pt idx="7">
                  <c:v>0.70700000000000007</c:v>
                </c:pt>
                <c:pt idx="8">
                  <c:v>0.71</c:v>
                </c:pt>
                <c:pt idx="9">
                  <c:v>0.71200000000000008</c:v>
                </c:pt>
                <c:pt idx="10">
                  <c:v>0.71099999999999997</c:v>
                </c:pt>
                <c:pt idx="11">
                  <c:v>0.71</c:v>
                </c:pt>
                <c:pt idx="12">
                  <c:v>0.7</c:v>
                </c:pt>
                <c:pt idx="13">
                  <c:v>0.68799999999999994</c:v>
                </c:pt>
                <c:pt idx="14">
                  <c:v>0.68099999999999994</c:v>
                </c:pt>
                <c:pt idx="15">
                  <c:v>0.68</c:v>
                </c:pt>
                <c:pt idx="16">
                  <c:v>0.68</c:v>
                </c:pt>
                <c:pt idx="17">
                  <c:v>0.68099999999999994</c:v>
                </c:pt>
                <c:pt idx="18">
                  <c:v>0.68099999999999994</c:v>
                </c:pt>
                <c:pt idx="19">
                  <c:v>0.68400000000000005</c:v>
                </c:pt>
                <c:pt idx="20">
                  <c:v>0.68599999999999994</c:v>
                </c:pt>
                <c:pt idx="21">
                  <c:v>0.68900000000000006</c:v>
                </c:pt>
                <c:pt idx="22">
                  <c:v>0.69099999999999995</c:v>
                </c:pt>
                <c:pt idx="23">
                  <c:v>0.69400000000000006</c:v>
                </c:pt>
                <c:pt idx="24">
                  <c:v>0.69400000000000006</c:v>
                </c:pt>
                <c:pt idx="25">
                  <c:v>0.69299999999999995</c:v>
                </c:pt>
                <c:pt idx="26">
                  <c:v>0.69499999999999995</c:v>
                </c:pt>
                <c:pt idx="27">
                  <c:v>0.69200000000000006</c:v>
                </c:pt>
                <c:pt idx="28">
                  <c:v>0.68900000000000006</c:v>
                </c:pt>
                <c:pt idx="29">
                  <c:v>0.69200000000000006</c:v>
                </c:pt>
                <c:pt idx="30">
                  <c:v>0.68799999999999994</c:v>
                </c:pt>
                <c:pt idx="31">
                  <c:v>0.68700000000000006</c:v>
                </c:pt>
                <c:pt idx="32">
                  <c:v>0.68700000000000006</c:v>
                </c:pt>
                <c:pt idx="33">
                  <c:v>0.69</c:v>
                </c:pt>
                <c:pt idx="34">
                  <c:v>0.68700000000000006</c:v>
                </c:pt>
                <c:pt idx="35">
                  <c:v>0.68500000000000005</c:v>
                </c:pt>
                <c:pt idx="36">
                  <c:v>0.68599999999999994</c:v>
                </c:pt>
                <c:pt idx="37">
                  <c:v>0.68400000000000005</c:v>
                </c:pt>
                <c:pt idx="38">
                  <c:v>0.68700000000000006</c:v>
                </c:pt>
                <c:pt idx="39">
                  <c:v>0.68400000000000005</c:v>
                </c:pt>
                <c:pt idx="40">
                  <c:v>0.68900000000000006</c:v>
                </c:pt>
                <c:pt idx="41">
                  <c:v>0.69</c:v>
                </c:pt>
                <c:pt idx="42">
                  <c:v>0.69400000000000006</c:v>
                </c:pt>
                <c:pt idx="43">
                  <c:v>0.69099999999999995</c:v>
                </c:pt>
                <c:pt idx="44">
                  <c:v>0.69400000000000006</c:v>
                </c:pt>
                <c:pt idx="45">
                  <c:v>0.69599999999999995</c:v>
                </c:pt>
                <c:pt idx="46">
                  <c:v>0.69900000000000007</c:v>
                </c:pt>
                <c:pt idx="47">
                  <c:v>0.70900000000000007</c:v>
                </c:pt>
                <c:pt idx="48">
                  <c:v>0.71299999999999997</c:v>
                </c:pt>
                <c:pt idx="49">
                  <c:v>0.72099999999999997</c:v>
                </c:pt>
                <c:pt idx="50">
                  <c:v>0.72099999999999997</c:v>
                </c:pt>
                <c:pt idx="51">
                  <c:v>0.72699999999999998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CDC-4313-92B0-D9704880B18B}"/>
            </c:ext>
          </c:extLst>
        </c:ser>
        <c:ser>
          <c:idx val="2"/>
          <c:order val="2"/>
          <c:tx>
            <c:strRef>
              <c:f>Taul1!$F$12</c:f>
              <c:strCache>
                <c:ptCount val="1"/>
                <c:pt idx="0">
                  <c:v>Islanti</c:v>
                </c:pt>
              </c:strCache>
            </c:strRef>
          </c:tx>
          <c:spPr>
            <a:ln w="28575" cap="rnd">
              <a:solidFill>
                <a:schemeClr val="bg2"/>
              </a:solidFill>
              <a:round/>
            </a:ln>
            <a:effectLst/>
          </c:spPr>
          <c:marker>
            <c:symbol val="none"/>
          </c:marker>
          <c:cat>
            <c:strRef>
              <c:f>Taul1!$G$9:$BF$9</c:f>
              <c:strCache>
                <c:ptCount val="49"/>
                <c:pt idx="0">
                  <c:v>2006</c:v>
                </c:pt>
                <c:pt idx="4">
                  <c:v>2007</c:v>
                </c:pt>
                <c:pt idx="8">
                  <c:v>2008</c:v>
                </c:pt>
                <c:pt idx="12">
                  <c:v>2009</c:v>
                </c:pt>
                <c:pt idx="16">
                  <c:v>2010</c:v>
                </c:pt>
                <c:pt idx="20">
                  <c:v>2011</c:v>
                </c:pt>
                <c:pt idx="24">
                  <c:v>2012</c:v>
                </c:pt>
                <c:pt idx="28">
                  <c:v>2013</c:v>
                </c:pt>
                <c:pt idx="32">
                  <c:v>2014</c:v>
                </c:pt>
                <c:pt idx="36">
                  <c:v>2015</c:v>
                </c:pt>
                <c:pt idx="40">
                  <c:v>2016</c:v>
                </c:pt>
                <c:pt idx="44">
                  <c:v>2017</c:v>
                </c:pt>
                <c:pt idx="48">
                  <c:v>2018</c:v>
                </c:pt>
              </c:strCache>
            </c:strRef>
          </c:cat>
          <c:val>
            <c:numRef>
              <c:f>Taul1!$G$12:$BF$12</c:f>
              <c:numCache>
                <c:formatCode>0.0\ %</c:formatCode>
                <c:ptCount val="52"/>
                <c:pt idx="0">
                  <c:v>0.84400000000000008</c:v>
                </c:pt>
                <c:pt idx="1">
                  <c:v>0.84400000000000008</c:v>
                </c:pt>
                <c:pt idx="2">
                  <c:v>0.84599999999999997</c:v>
                </c:pt>
                <c:pt idx="3">
                  <c:v>0.85</c:v>
                </c:pt>
                <c:pt idx="4">
                  <c:v>0.86</c:v>
                </c:pt>
                <c:pt idx="5">
                  <c:v>0.84799999999999998</c:v>
                </c:pt>
                <c:pt idx="6">
                  <c:v>0.84900000000000009</c:v>
                </c:pt>
                <c:pt idx="7">
                  <c:v>0.84799999999999998</c:v>
                </c:pt>
                <c:pt idx="8">
                  <c:v>0.84400000000000008</c:v>
                </c:pt>
                <c:pt idx="9">
                  <c:v>0.84400000000000008</c:v>
                </c:pt>
                <c:pt idx="10">
                  <c:v>0.83400000000000007</c:v>
                </c:pt>
                <c:pt idx="11">
                  <c:v>0.82200000000000006</c:v>
                </c:pt>
                <c:pt idx="12">
                  <c:v>0.78900000000000003</c:v>
                </c:pt>
                <c:pt idx="13">
                  <c:v>0.77300000000000002</c:v>
                </c:pt>
                <c:pt idx="14">
                  <c:v>0.78599999999999992</c:v>
                </c:pt>
                <c:pt idx="15">
                  <c:v>0.78500000000000003</c:v>
                </c:pt>
                <c:pt idx="16">
                  <c:v>0.78799999999999992</c:v>
                </c:pt>
                <c:pt idx="17">
                  <c:v>0.78500000000000003</c:v>
                </c:pt>
                <c:pt idx="18">
                  <c:v>0.77599999999999991</c:v>
                </c:pt>
                <c:pt idx="19">
                  <c:v>0.77900000000000003</c:v>
                </c:pt>
                <c:pt idx="20">
                  <c:v>0.78799999999999992</c:v>
                </c:pt>
                <c:pt idx="21">
                  <c:v>0.79</c:v>
                </c:pt>
                <c:pt idx="22">
                  <c:v>0.77800000000000002</c:v>
                </c:pt>
                <c:pt idx="23">
                  <c:v>0.78299999999999992</c:v>
                </c:pt>
                <c:pt idx="24">
                  <c:v>0.78599999999999992</c:v>
                </c:pt>
                <c:pt idx="25">
                  <c:v>0.8</c:v>
                </c:pt>
                <c:pt idx="26">
                  <c:v>0.79900000000000004</c:v>
                </c:pt>
                <c:pt idx="27">
                  <c:v>0.80200000000000005</c:v>
                </c:pt>
                <c:pt idx="28">
                  <c:v>0.8</c:v>
                </c:pt>
                <c:pt idx="29">
                  <c:v>0.80700000000000005</c:v>
                </c:pt>
                <c:pt idx="30">
                  <c:v>0.81799999999999995</c:v>
                </c:pt>
                <c:pt idx="31">
                  <c:v>0.81900000000000006</c:v>
                </c:pt>
                <c:pt idx="32">
                  <c:v>0.81599999999999995</c:v>
                </c:pt>
                <c:pt idx="33">
                  <c:v>0.83499999999999996</c:v>
                </c:pt>
                <c:pt idx="34">
                  <c:v>0.83099999999999996</c:v>
                </c:pt>
                <c:pt idx="35">
                  <c:v>0.83599999999999997</c:v>
                </c:pt>
                <c:pt idx="36">
                  <c:v>0.84200000000000008</c:v>
                </c:pt>
                <c:pt idx="37">
                  <c:v>0.84799999999999998</c:v>
                </c:pt>
                <c:pt idx="38">
                  <c:v>0.84699999999999998</c:v>
                </c:pt>
                <c:pt idx="39">
                  <c:v>0.85199999999999998</c:v>
                </c:pt>
                <c:pt idx="40">
                  <c:v>0.85799999999999998</c:v>
                </c:pt>
                <c:pt idx="41">
                  <c:v>0.86499999999999999</c:v>
                </c:pt>
                <c:pt idx="42">
                  <c:v>0.86900000000000011</c:v>
                </c:pt>
                <c:pt idx="43">
                  <c:v>0.86900000000000011</c:v>
                </c:pt>
                <c:pt idx="44">
                  <c:v>0.86799999999999999</c:v>
                </c:pt>
                <c:pt idx="45">
                  <c:v>0.87</c:v>
                </c:pt>
                <c:pt idx="46">
                  <c:v>0.85099999999999998</c:v>
                </c:pt>
                <c:pt idx="47">
                  <c:v>0.85599999999999998</c:v>
                </c:pt>
                <c:pt idx="48">
                  <c:v>0.85099999999999998</c:v>
                </c:pt>
                <c:pt idx="49">
                  <c:v>0.84299999999999997</c:v>
                </c:pt>
                <c:pt idx="50">
                  <c:v>0.85400000000000009</c:v>
                </c:pt>
                <c:pt idx="51">
                  <c:v>0.85499999999999998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CDC-4313-92B0-D9704880B18B}"/>
            </c:ext>
          </c:extLst>
        </c:ser>
        <c:ser>
          <c:idx val="3"/>
          <c:order val="3"/>
          <c:tx>
            <c:strRef>
              <c:f>Taul1!$F$13</c:f>
              <c:strCache>
                <c:ptCount val="1"/>
                <c:pt idx="0">
                  <c:v>Norja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strRef>
              <c:f>Taul1!$G$9:$BF$9</c:f>
              <c:strCache>
                <c:ptCount val="49"/>
                <c:pt idx="0">
                  <c:v>2006</c:v>
                </c:pt>
                <c:pt idx="4">
                  <c:v>2007</c:v>
                </c:pt>
                <c:pt idx="8">
                  <c:v>2008</c:v>
                </c:pt>
                <c:pt idx="12">
                  <c:v>2009</c:v>
                </c:pt>
                <c:pt idx="16">
                  <c:v>2010</c:v>
                </c:pt>
                <c:pt idx="20">
                  <c:v>2011</c:v>
                </c:pt>
                <c:pt idx="24">
                  <c:v>2012</c:v>
                </c:pt>
                <c:pt idx="28">
                  <c:v>2013</c:v>
                </c:pt>
                <c:pt idx="32">
                  <c:v>2014</c:v>
                </c:pt>
                <c:pt idx="36">
                  <c:v>2015</c:v>
                </c:pt>
                <c:pt idx="40">
                  <c:v>2016</c:v>
                </c:pt>
                <c:pt idx="44">
                  <c:v>2017</c:v>
                </c:pt>
                <c:pt idx="48">
                  <c:v>2018</c:v>
                </c:pt>
              </c:strCache>
            </c:strRef>
          </c:cat>
          <c:val>
            <c:numRef>
              <c:f>Taul1!$G$13:$BF$13</c:f>
              <c:numCache>
                <c:formatCode>0.0\ %</c:formatCode>
                <c:ptCount val="52"/>
                <c:pt idx="0">
                  <c:v>0.753</c:v>
                </c:pt>
                <c:pt idx="1">
                  <c:v>0.752</c:v>
                </c:pt>
                <c:pt idx="2">
                  <c:v>0.754</c:v>
                </c:pt>
                <c:pt idx="3">
                  <c:v>0.75599999999999989</c:v>
                </c:pt>
                <c:pt idx="4">
                  <c:v>0.76200000000000001</c:v>
                </c:pt>
                <c:pt idx="5">
                  <c:v>0.76500000000000001</c:v>
                </c:pt>
                <c:pt idx="6">
                  <c:v>0.76900000000000002</c:v>
                </c:pt>
                <c:pt idx="7">
                  <c:v>0.77599999999999991</c:v>
                </c:pt>
                <c:pt idx="8">
                  <c:v>0.78099999999999992</c:v>
                </c:pt>
                <c:pt idx="9">
                  <c:v>0.78099999999999992</c:v>
                </c:pt>
                <c:pt idx="10">
                  <c:v>0.78099999999999992</c:v>
                </c:pt>
                <c:pt idx="11">
                  <c:v>0.77599999999999991</c:v>
                </c:pt>
                <c:pt idx="12">
                  <c:v>0.77300000000000002</c:v>
                </c:pt>
                <c:pt idx="13">
                  <c:v>0.76900000000000002</c:v>
                </c:pt>
                <c:pt idx="14">
                  <c:v>0.75800000000000001</c:v>
                </c:pt>
                <c:pt idx="15">
                  <c:v>0.75700000000000001</c:v>
                </c:pt>
                <c:pt idx="16">
                  <c:v>0.75599999999999989</c:v>
                </c:pt>
                <c:pt idx="17">
                  <c:v>0.755</c:v>
                </c:pt>
                <c:pt idx="18">
                  <c:v>0.75</c:v>
                </c:pt>
                <c:pt idx="19">
                  <c:v>0.752</c:v>
                </c:pt>
                <c:pt idx="20">
                  <c:v>0.752</c:v>
                </c:pt>
                <c:pt idx="21">
                  <c:v>0.75</c:v>
                </c:pt>
                <c:pt idx="22">
                  <c:v>0.754</c:v>
                </c:pt>
                <c:pt idx="23">
                  <c:v>0.755</c:v>
                </c:pt>
                <c:pt idx="24">
                  <c:v>0.75800000000000001</c:v>
                </c:pt>
                <c:pt idx="25">
                  <c:v>0.75900000000000001</c:v>
                </c:pt>
                <c:pt idx="26">
                  <c:v>0.75700000000000001</c:v>
                </c:pt>
                <c:pt idx="27">
                  <c:v>0.755</c:v>
                </c:pt>
                <c:pt idx="28">
                  <c:v>0.755</c:v>
                </c:pt>
                <c:pt idx="29">
                  <c:v>0.754</c:v>
                </c:pt>
                <c:pt idx="30">
                  <c:v>0.754</c:v>
                </c:pt>
                <c:pt idx="31">
                  <c:v>0.754</c:v>
                </c:pt>
                <c:pt idx="32">
                  <c:v>0.75099999999999989</c:v>
                </c:pt>
                <c:pt idx="33">
                  <c:v>0.754</c:v>
                </c:pt>
                <c:pt idx="34">
                  <c:v>0.75099999999999989</c:v>
                </c:pt>
                <c:pt idx="35">
                  <c:v>0.753</c:v>
                </c:pt>
                <c:pt idx="36">
                  <c:v>0.748</c:v>
                </c:pt>
                <c:pt idx="37">
                  <c:v>0.74900000000000011</c:v>
                </c:pt>
                <c:pt idx="38">
                  <c:v>0.748</c:v>
                </c:pt>
                <c:pt idx="39">
                  <c:v>0.746</c:v>
                </c:pt>
                <c:pt idx="40">
                  <c:v>0.746</c:v>
                </c:pt>
                <c:pt idx="41">
                  <c:v>0.74099999999999999</c:v>
                </c:pt>
                <c:pt idx="42">
                  <c:v>0.74299999999999999</c:v>
                </c:pt>
                <c:pt idx="43">
                  <c:v>0.74099999999999999</c:v>
                </c:pt>
                <c:pt idx="44">
                  <c:v>0.7390000000000001</c:v>
                </c:pt>
                <c:pt idx="45">
                  <c:v>0.74</c:v>
                </c:pt>
                <c:pt idx="46">
                  <c:v>0.74</c:v>
                </c:pt>
                <c:pt idx="47">
                  <c:v>0.74199999999999999</c:v>
                </c:pt>
                <c:pt idx="48">
                  <c:v>0.746</c:v>
                </c:pt>
                <c:pt idx="49">
                  <c:v>0.748</c:v>
                </c:pt>
                <c:pt idx="50">
                  <c:v>0.748</c:v>
                </c:pt>
                <c:pt idx="51">
                  <c:v>0.75099999999999989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2CDC-4313-92B0-D9704880B18B}"/>
            </c:ext>
          </c:extLst>
        </c:ser>
        <c:ser>
          <c:idx val="4"/>
          <c:order val="4"/>
          <c:tx>
            <c:strRef>
              <c:f>Taul1!$F$14</c:f>
              <c:strCache>
                <c:ptCount val="1"/>
                <c:pt idx="0">
                  <c:v>Ruotsi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Taul1!$G$9:$BF$9</c:f>
              <c:strCache>
                <c:ptCount val="49"/>
                <c:pt idx="0">
                  <c:v>2006</c:v>
                </c:pt>
                <c:pt idx="4">
                  <c:v>2007</c:v>
                </c:pt>
                <c:pt idx="8">
                  <c:v>2008</c:v>
                </c:pt>
                <c:pt idx="12">
                  <c:v>2009</c:v>
                </c:pt>
                <c:pt idx="16">
                  <c:v>2010</c:v>
                </c:pt>
                <c:pt idx="20">
                  <c:v>2011</c:v>
                </c:pt>
                <c:pt idx="24">
                  <c:v>2012</c:v>
                </c:pt>
                <c:pt idx="28">
                  <c:v>2013</c:v>
                </c:pt>
                <c:pt idx="32">
                  <c:v>2014</c:v>
                </c:pt>
                <c:pt idx="36">
                  <c:v>2015</c:v>
                </c:pt>
                <c:pt idx="40">
                  <c:v>2016</c:v>
                </c:pt>
                <c:pt idx="44">
                  <c:v>2017</c:v>
                </c:pt>
                <c:pt idx="48">
                  <c:v>2018</c:v>
                </c:pt>
              </c:strCache>
            </c:strRef>
          </c:cat>
          <c:val>
            <c:numRef>
              <c:f>Taul1!$G$14:$BF$14</c:f>
              <c:numCache>
                <c:formatCode>0.0\ %</c:formatCode>
                <c:ptCount val="52"/>
                <c:pt idx="0">
                  <c:v>0.72699999999999998</c:v>
                </c:pt>
                <c:pt idx="1">
                  <c:v>0.72799999999999998</c:v>
                </c:pt>
                <c:pt idx="2">
                  <c:v>0.7340000000000001</c:v>
                </c:pt>
                <c:pt idx="3">
                  <c:v>0.73599999999999999</c:v>
                </c:pt>
                <c:pt idx="4">
                  <c:v>0.7390000000000001</c:v>
                </c:pt>
                <c:pt idx="5">
                  <c:v>0.74</c:v>
                </c:pt>
                <c:pt idx="6">
                  <c:v>0.74400000000000011</c:v>
                </c:pt>
                <c:pt idx="7">
                  <c:v>0.745</c:v>
                </c:pt>
                <c:pt idx="8">
                  <c:v>0.746</c:v>
                </c:pt>
                <c:pt idx="9">
                  <c:v>0.745</c:v>
                </c:pt>
                <c:pt idx="10">
                  <c:v>0.74400000000000011</c:v>
                </c:pt>
                <c:pt idx="11">
                  <c:v>0.73799999999999999</c:v>
                </c:pt>
                <c:pt idx="12">
                  <c:v>0.73199999999999998</c:v>
                </c:pt>
                <c:pt idx="13">
                  <c:v>0.72499999999999998</c:v>
                </c:pt>
                <c:pt idx="14">
                  <c:v>0.71599999999999997</c:v>
                </c:pt>
                <c:pt idx="15">
                  <c:v>0.71599999999999997</c:v>
                </c:pt>
                <c:pt idx="16">
                  <c:v>0.71599999999999997</c:v>
                </c:pt>
                <c:pt idx="17">
                  <c:v>0.72</c:v>
                </c:pt>
                <c:pt idx="18">
                  <c:v>0.72299999999999998</c:v>
                </c:pt>
                <c:pt idx="19">
                  <c:v>0.72599999999999998</c:v>
                </c:pt>
                <c:pt idx="20">
                  <c:v>0.73299999999999998</c:v>
                </c:pt>
                <c:pt idx="21">
                  <c:v>0.73499999999999999</c:v>
                </c:pt>
                <c:pt idx="22">
                  <c:v>0.73699999999999999</c:v>
                </c:pt>
                <c:pt idx="23">
                  <c:v>0.73799999999999999</c:v>
                </c:pt>
                <c:pt idx="24">
                  <c:v>0.73699999999999999</c:v>
                </c:pt>
                <c:pt idx="25">
                  <c:v>0.73799999999999999</c:v>
                </c:pt>
                <c:pt idx="26">
                  <c:v>0.73799999999999999</c:v>
                </c:pt>
                <c:pt idx="27">
                  <c:v>0.73799999999999999</c:v>
                </c:pt>
                <c:pt idx="28">
                  <c:v>0.74099999999999999</c:v>
                </c:pt>
                <c:pt idx="29">
                  <c:v>0.74299999999999999</c:v>
                </c:pt>
                <c:pt idx="30">
                  <c:v>0.745</c:v>
                </c:pt>
                <c:pt idx="31">
                  <c:v>0.747</c:v>
                </c:pt>
                <c:pt idx="32">
                  <c:v>0.746</c:v>
                </c:pt>
                <c:pt idx="33">
                  <c:v>0.747</c:v>
                </c:pt>
                <c:pt idx="34">
                  <c:v>0.752</c:v>
                </c:pt>
                <c:pt idx="35">
                  <c:v>0.74900000000000011</c:v>
                </c:pt>
                <c:pt idx="36">
                  <c:v>0.752</c:v>
                </c:pt>
                <c:pt idx="37">
                  <c:v>0.753</c:v>
                </c:pt>
                <c:pt idx="38">
                  <c:v>0.75700000000000001</c:v>
                </c:pt>
                <c:pt idx="39">
                  <c:v>0.76</c:v>
                </c:pt>
                <c:pt idx="40">
                  <c:v>0.76</c:v>
                </c:pt>
                <c:pt idx="41">
                  <c:v>0.76300000000000001</c:v>
                </c:pt>
                <c:pt idx="42">
                  <c:v>0.76200000000000001</c:v>
                </c:pt>
                <c:pt idx="43">
                  <c:v>0.76400000000000001</c:v>
                </c:pt>
                <c:pt idx="44">
                  <c:v>0.76700000000000002</c:v>
                </c:pt>
                <c:pt idx="45">
                  <c:v>0.76800000000000002</c:v>
                </c:pt>
                <c:pt idx="46">
                  <c:v>0.76900000000000002</c:v>
                </c:pt>
                <c:pt idx="47">
                  <c:v>0.77</c:v>
                </c:pt>
                <c:pt idx="48">
                  <c:v>0.77200000000000002</c:v>
                </c:pt>
                <c:pt idx="49">
                  <c:v>0.77400000000000002</c:v>
                </c:pt>
                <c:pt idx="50">
                  <c:v>0.77599999999999991</c:v>
                </c:pt>
                <c:pt idx="51">
                  <c:v>0.77900000000000003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2CDC-4313-92B0-D9704880B1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13909232"/>
        <c:axId val="713911856"/>
      </c:lineChart>
      <c:catAx>
        <c:axId val="713909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713911856"/>
        <c:crosses val="autoZero"/>
        <c:auto val="1"/>
        <c:lblAlgn val="ctr"/>
        <c:lblOffset val="100"/>
        <c:noMultiLvlLbl val="0"/>
      </c:catAx>
      <c:valAx>
        <c:axId val="713911856"/>
        <c:scaling>
          <c:orientation val="minMax"/>
          <c:min val="0.60000000000000009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7139092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i-FI" sz="1200" dirty="0"/>
              <a:t>Työllisyysasteet</a:t>
            </a:r>
            <a:r>
              <a:rPr lang="fi-FI" sz="1200" baseline="0" dirty="0"/>
              <a:t> OECD-maissa vuonna 2017</a:t>
            </a:r>
          </a:p>
        </c:rich>
      </c:tx>
      <c:layout>
        <c:manualLayout>
          <c:xMode val="edge"/>
          <c:yMode val="edge"/>
          <c:x val="0.10714841352746056"/>
          <c:y val="2.218430381899005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7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BA5-4530-ACF8-74FF9FE45B8C}"/>
              </c:ext>
            </c:extLst>
          </c:dPt>
          <c:cat>
            <c:strRef>
              <c:f>Taul1!$B$4:$B$39</c:f>
              <c:strCache>
                <c:ptCount val="36"/>
                <c:pt idx="0">
                  <c:v>Turkki</c:v>
                </c:pt>
                <c:pt idx="1">
                  <c:v>Kreikka</c:v>
                </c:pt>
                <c:pt idx="2">
                  <c:v>Italia</c:v>
                </c:pt>
                <c:pt idx="3">
                  <c:v>Meksiko</c:v>
                </c:pt>
                <c:pt idx="4">
                  <c:v>Espanja</c:v>
                </c:pt>
                <c:pt idx="5">
                  <c:v>Chile</c:v>
                </c:pt>
                <c:pt idx="6">
                  <c:v>Belgia</c:v>
                </c:pt>
                <c:pt idx="7">
                  <c:v>Ranska</c:v>
                </c:pt>
                <c:pt idx="8">
                  <c:v>Puola</c:v>
                </c:pt>
                <c:pt idx="9">
                  <c:v>Slovakia</c:v>
                </c:pt>
                <c:pt idx="10">
                  <c:v>Luxemburg</c:v>
                </c:pt>
                <c:pt idx="11">
                  <c:v>Korea</c:v>
                </c:pt>
                <c:pt idx="12">
                  <c:v>Irlanti</c:v>
                </c:pt>
                <c:pt idx="13">
                  <c:v>Portugali</c:v>
                </c:pt>
                <c:pt idx="14">
                  <c:v>Unkari</c:v>
                </c:pt>
                <c:pt idx="15">
                  <c:v>Israel</c:v>
                </c:pt>
                <c:pt idx="16">
                  <c:v>Slovenia</c:v>
                </c:pt>
                <c:pt idx="17">
                  <c:v>Suomi</c:v>
                </c:pt>
                <c:pt idx="18">
                  <c:v>Yhdysvallat</c:v>
                </c:pt>
                <c:pt idx="19">
                  <c:v>Latvia</c:v>
                </c:pt>
                <c:pt idx="20">
                  <c:v>Liettua</c:v>
                </c:pt>
                <c:pt idx="21">
                  <c:v>Itävalta</c:v>
                </c:pt>
                <c:pt idx="22">
                  <c:v>Australia</c:v>
                </c:pt>
                <c:pt idx="23">
                  <c:v>Kanada</c:v>
                </c:pt>
                <c:pt idx="24">
                  <c:v>Tšekki</c:v>
                </c:pt>
                <c:pt idx="25">
                  <c:v>Norja</c:v>
                </c:pt>
                <c:pt idx="26">
                  <c:v>Viro</c:v>
                </c:pt>
                <c:pt idx="27">
                  <c:v>Iso-Britannia</c:v>
                </c:pt>
                <c:pt idx="28">
                  <c:v>Tanska</c:v>
                </c:pt>
                <c:pt idx="29">
                  <c:v>Japani</c:v>
                </c:pt>
                <c:pt idx="30">
                  <c:v>Saksa</c:v>
                </c:pt>
                <c:pt idx="31">
                  <c:v>Alankomaat</c:v>
                </c:pt>
                <c:pt idx="32">
                  <c:v>Uusi-Seelanti</c:v>
                </c:pt>
                <c:pt idx="33">
                  <c:v>Ruotsi</c:v>
                </c:pt>
                <c:pt idx="34">
                  <c:v>Sveitsi</c:v>
                </c:pt>
                <c:pt idx="35">
                  <c:v>Islanti</c:v>
                </c:pt>
              </c:strCache>
            </c:strRef>
          </c:cat>
          <c:val>
            <c:numRef>
              <c:f>Taul1!$C$4:$C$39</c:f>
              <c:numCache>
                <c:formatCode>0.00%</c:formatCode>
                <c:ptCount val="36"/>
                <c:pt idx="0">
                  <c:v>0.51600000000000001</c:v>
                </c:pt>
                <c:pt idx="1">
                  <c:v>0.53500000000000003</c:v>
                </c:pt>
                <c:pt idx="2">
                  <c:v>0.57999999999999996</c:v>
                </c:pt>
                <c:pt idx="3">
                  <c:v>0.61099999999999999</c:v>
                </c:pt>
                <c:pt idx="4">
                  <c:v>0.61099999999999999</c:v>
                </c:pt>
                <c:pt idx="5">
                  <c:v>0.627</c:v>
                </c:pt>
                <c:pt idx="6">
                  <c:v>0.63100000000000001</c:v>
                </c:pt>
                <c:pt idx="7">
                  <c:v>0.64700000000000002</c:v>
                </c:pt>
                <c:pt idx="8">
                  <c:v>0.66100000000000003</c:v>
                </c:pt>
                <c:pt idx="9">
                  <c:v>0.66200000000000003</c:v>
                </c:pt>
                <c:pt idx="10">
                  <c:v>0.66300000000000003</c:v>
                </c:pt>
                <c:pt idx="11">
                  <c:v>0.66600000000000004</c:v>
                </c:pt>
                <c:pt idx="12">
                  <c:v>0.67700000000000005</c:v>
                </c:pt>
                <c:pt idx="13">
                  <c:v>0.67800000000000005</c:v>
                </c:pt>
                <c:pt idx="14">
                  <c:v>0.68200000000000005</c:v>
                </c:pt>
                <c:pt idx="15">
                  <c:v>0.69</c:v>
                </c:pt>
                <c:pt idx="16">
                  <c:v>0.69299999999999995</c:v>
                </c:pt>
                <c:pt idx="17">
                  <c:v>0.7</c:v>
                </c:pt>
                <c:pt idx="18">
                  <c:v>0.70099999999999996</c:v>
                </c:pt>
                <c:pt idx="19">
                  <c:v>0.70099999999999996</c:v>
                </c:pt>
                <c:pt idx="20">
                  <c:v>0.70399999999999996</c:v>
                </c:pt>
                <c:pt idx="21">
                  <c:v>0.72199999999999998</c:v>
                </c:pt>
                <c:pt idx="22">
                  <c:v>0.73</c:v>
                </c:pt>
                <c:pt idx="23">
                  <c:v>0.73399999999999999</c:v>
                </c:pt>
                <c:pt idx="24">
                  <c:v>0.73599999999999999</c:v>
                </c:pt>
                <c:pt idx="25">
                  <c:v>0.74</c:v>
                </c:pt>
                <c:pt idx="26">
                  <c:v>0.74099999999999999</c:v>
                </c:pt>
                <c:pt idx="27">
                  <c:v>0.74099999999999999</c:v>
                </c:pt>
                <c:pt idx="28">
                  <c:v>0.74199999999999999</c:v>
                </c:pt>
                <c:pt idx="29">
                  <c:v>0.753</c:v>
                </c:pt>
                <c:pt idx="30">
                  <c:v>0.753</c:v>
                </c:pt>
                <c:pt idx="31">
                  <c:v>0.75900000000000001</c:v>
                </c:pt>
                <c:pt idx="32">
                  <c:v>0.76900000000000002</c:v>
                </c:pt>
                <c:pt idx="33">
                  <c:v>0.76900000000000002</c:v>
                </c:pt>
                <c:pt idx="34">
                  <c:v>0.79800000000000004</c:v>
                </c:pt>
                <c:pt idx="35">
                  <c:v>0.86099999999999999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BA5-4530-ACF8-74FF9FE45B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525385200"/>
        <c:axId val="525389136"/>
      </c:barChart>
      <c:catAx>
        <c:axId val="5253852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25389136"/>
        <c:crosses val="autoZero"/>
        <c:auto val="1"/>
        <c:lblAlgn val="ctr"/>
        <c:lblOffset val="100"/>
        <c:noMultiLvlLbl val="0"/>
      </c:catAx>
      <c:valAx>
        <c:axId val="52538913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253852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i-FI" sz="1400" b="0" i="0" baseline="0" dirty="0"/>
              <a:t>Työttömyysasteet</a:t>
            </a:r>
            <a:r>
              <a:rPr lang="fi-FI" sz="1400" b="1" dirty="0"/>
              <a:t> </a:t>
            </a:r>
            <a:r>
              <a:rPr lang="fi-FI" sz="1400" b="0" dirty="0"/>
              <a:t>Pohjoismaissa v. </a:t>
            </a:r>
            <a:r>
              <a:rPr lang="fi-FI" sz="1400" b="0" dirty="0" smtClean="0"/>
              <a:t>2008</a:t>
            </a:r>
            <a:r>
              <a:rPr lang="fi-FI" sz="1400" b="0" i="0" u="none" strike="noStrike" baseline="0" dirty="0" smtClean="0">
                <a:effectLst/>
              </a:rPr>
              <a:t>–</a:t>
            </a:r>
            <a:r>
              <a:rPr lang="fi-FI" sz="1400" b="0" dirty="0" smtClean="0"/>
              <a:t>2017</a:t>
            </a:r>
            <a:r>
              <a:rPr lang="fi-FI" sz="1400" b="0" dirty="0"/>
              <a:t>, %</a:t>
            </a:r>
          </a:p>
        </c:rich>
      </c:tx>
      <c:layout>
        <c:manualLayout>
          <c:xMode val="edge"/>
          <c:yMode val="edge"/>
          <c:x val="5.8851739116014185E-2"/>
          <c:y val="3.6533117183881422E-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title>
    <c:autoTitleDeleted val="0"/>
    <c:plotArea>
      <c:layout>
        <c:manualLayout>
          <c:layoutTarget val="inner"/>
          <c:xMode val="edge"/>
          <c:yMode val="edge"/>
          <c:x val="6.4366718652922011E-2"/>
          <c:y val="0.1254996635644908"/>
          <c:w val="0.9189666146804113"/>
          <c:h val="0.71797649374710515"/>
        </c:manualLayout>
      </c:layout>
      <c:lineChart>
        <c:grouping val="standard"/>
        <c:varyColors val="0"/>
        <c:ser>
          <c:idx val="0"/>
          <c:order val="0"/>
          <c:tx>
            <c:strRef>
              <c:f>Taul1!$C$6</c:f>
              <c:strCache>
                <c:ptCount val="1"/>
                <c:pt idx="0">
                  <c:v>Tanska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Taul1!$D$5:$M$5</c:f>
              <c:numCache>
                <c:formatCode>General</c:formatCode>
                <c:ptCount val="10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</c:numCache>
            </c:numRef>
          </c:cat>
          <c:val>
            <c:numRef>
              <c:f>Taul1!$D$6:$M$6</c:f>
              <c:numCache>
                <c:formatCode>General</c:formatCode>
                <c:ptCount val="10"/>
                <c:pt idx="0">
                  <c:v>3.4</c:v>
                </c:pt>
                <c:pt idx="1">
                  <c:v>6</c:v>
                </c:pt>
                <c:pt idx="2">
                  <c:v>7.5</c:v>
                </c:pt>
                <c:pt idx="3">
                  <c:v>7.6</c:v>
                </c:pt>
                <c:pt idx="4">
                  <c:v>7.5</c:v>
                </c:pt>
                <c:pt idx="5">
                  <c:v>7</c:v>
                </c:pt>
                <c:pt idx="6">
                  <c:v>6.6</c:v>
                </c:pt>
                <c:pt idx="7">
                  <c:v>6.2</c:v>
                </c:pt>
                <c:pt idx="8">
                  <c:v>6.2</c:v>
                </c:pt>
                <c:pt idx="9">
                  <c:v>5.7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0DE-4D97-AD1C-7005354DC21A}"/>
            </c:ext>
          </c:extLst>
        </c:ser>
        <c:ser>
          <c:idx val="1"/>
          <c:order val="1"/>
          <c:tx>
            <c:strRef>
              <c:f>Taul1!$C$7</c:f>
              <c:strCache>
                <c:ptCount val="1"/>
                <c:pt idx="0">
                  <c:v>Suomi</c:v>
                </c:pt>
              </c:strCache>
            </c:strRef>
          </c:tx>
          <c:spPr>
            <a:ln w="38100" cap="rnd">
              <a:solidFill>
                <a:schemeClr val="tx2"/>
              </a:solidFill>
              <a:round/>
            </a:ln>
            <a:effectLst/>
          </c:spPr>
          <c:marker>
            <c:symbol val="none"/>
          </c:marker>
          <c:cat>
            <c:numRef>
              <c:f>Taul1!$D$5:$M$5</c:f>
              <c:numCache>
                <c:formatCode>General</c:formatCode>
                <c:ptCount val="10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</c:numCache>
            </c:numRef>
          </c:cat>
          <c:val>
            <c:numRef>
              <c:f>Taul1!$D$7:$M$7</c:f>
              <c:numCache>
                <c:formatCode>General</c:formatCode>
                <c:ptCount val="10"/>
                <c:pt idx="0">
                  <c:v>6.4</c:v>
                </c:pt>
                <c:pt idx="1">
                  <c:v>8.1999999999999993</c:v>
                </c:pt>
                <c:pt idx="2">
                  <c:v>8.4</c:v>
                </c:pt>
                <c:pt idx="3">
                  <c:v>7.8</c:v>
                </c:pt>
                <c:pt idx="4">
                  <c:v>7.7</c:v>
                </c:pt>
                <c:pt idx="5">
                  <c:v>8.1999999999999993</c:v>
                </c:pt>
                <c:pt idx="6">
                  <c:v>8.6999999999999993</c:v>
                </c:pt>
                <c:pt idx="7">
                  <c:v>9.4</c:v>
                </c:pt>
                <c:pt idx="8">
                  <c:v>8.8000000000000007</c:v>
                </c:pt>
                <c:pt idx="9">
                  <c:v>8.6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0DE-4D97-AD1C-7005354DC21A}"/>
            </c:ext>
          </c:extLst>
        </c:ser>
        <c:ser>
          <c:idx val="2"/>
          <c:order val="2"/>
          <c:tx>
            <c:strRef>
              <c:f>Taul1!$C$8</c:f>
              <c:strCache>
                <c:ptCount val="1"/>
                <c:pt idx="0">
                  <c:v>Islanti</c:v>
                </c:pt>
              </c:strCache>
            </c:strRef>
          </c:tx>
          <c:spPr>
            <a:ln w="28575" cap="rnd">
              <a:solidFill>
                <a:schemeClr val="bg2"/>
              </a:solidFill>
              <a:round/>
            </a:ln>
            <a:effectLst/>
          </c:spPr>
          <c:marker>
            <c:symbol val="none"/>
          </c:marker>
          <c:cat>
            <c:numRef>
              <c:f>Taul1!$D$5:$M$5</c:f>
              <c:numCache>
                <c:formatCode>General</c:formatCode>
                <c:ptCount val="10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</c:numCache>
            </c:numRef>
          </c:cat>
          <c:val>
            <c:numRef>
              <c:f>Taul1!$D$8:$M$8</c:f>
              <c:numCache>
                <c:formatCode>General</c:formatCode>
                <c:ptCount val="10"/>
                <c:pt idx="0">
                  <c:v>2.9</c:v>
                </c:pt>
                <c:pt idx="1">
                  <c:v>7.2</c:v>
                </c:pt>
                <c:pt idx="2">
                  <c:v>7.5</c:v>
                </c:pt>
                <c:pt idx="3">
                  <c:v>7</c:v>
                </c:pt>
                <c:pt idx="4">
                  <c:v>6</c:v>
                </c:pt>
                <c:pt idx="5">
                  <c:v>5.4</c:v>
                </c:pt>
                <c:pt idx="6">
                  <c:v>4.9000000000000004</c:v>
                </c:pt>
                <c:pt idx="7">
                  <c:v>4</c:v>
                </c:pt>
                <c:pt idx="8">
                  <c:v>3</c:v>
                </c:pt>
                <c:pt idx="9">
                  <c:v>2.7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0DE-4D97-AD1C-7005354DC21A}"/>
            </c:ext>
          </c:extLst>
        </c:ser>
        <c:ser>
          <c:idx val="3"/>
          <c:order val="3"/>
          <c:tx>
            <c:strRef>
              <c:f>Taul1!$C$9</c:f>
              <c:strCache>
                <c:ptCount val="1"/>
                <c:pt idx="0">
                  <c:v>Norja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numRef>
              <c:f>Taul1!$D$5:$M$5</c:f>
              <c:numCache>
                <c:formatCode>General</c:formatCode>
                <c:ptCount val="10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</c:numCache>
            </c:numRef>
          </c:cat>
          <c:val>
            <c:numRef>
              <c:f>Taul1!$D$9:$M$9</c:f>
              <c:numCache>
                <c:formatCode>General</c:formatCode>
                <c:ptCount val="10"/>
                <c:pt idx="0">
                  <c:v>2.5</c:v>
                </c:pt>
                <c:pt idx="1">
                  <c:v>3.1</c:v>
                </c:pt>
                <c:pt idx="2">
                  <c:v>3.5</c:v>
                </c:pt>
                <c:pt idx="3">
                  <c:v>3.2</c:v>
                </c:pt>
                <c:pt idx="4">
                  <c:v>3.1</c:v>
                </c:pt>
                <c:pt idx="5">
                  <c:v>3.4</c:v>
                </c:pt>
                <c:pt idx="6">
                  <c:v>3.5</c:v>
                </c:pt>
                <c:pt idx="7">
                  <c:v>4.3</c:v>
                </c:pt>
                <c:pt idx="8">
                  <c:v>4.7</c:v>
                </c:pt>
                <c:pt idx="9">
                  <c:v>4.2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20DE-4D97-AD1C-7005354DC21A}"/>
            </c:ext>
          </c:extLst>
        </c:ser>
        <c:ser>
          <c:idx val="4"/>
          <c:order val="4"/>
          <c:tx>
            <c:strRef>
              <c:f>Taul1!$C$10</c:f>
              <c:strCache>
                <c:ptCount val="1"/>
                <c:pt idx="0">
                  <c:v>Ruotsi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Taul1!$D$5:$M$5</c:f>
              <c:numCache>
                <c:formatCode>General</c:formatCode>
                <c:ptCount val="10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</c:numCache>
            </c:numRef>
          </c:cat>
          <c:val>
            <c:numRef>
              <c:f>Taul1!$D$10:$M$10</c:f>
              <c:numCache>
                <c:formatCode>General</c:formatCode>
                <c:ptCount val="10"/>
                <c:pt idx="0">
                  <c:v>6.2</c:v>
                </c:pt>
                <c:pt idx="1">
                  <c:v>8.3000000000000007</c:v>
                </c:pt>
                <c:pt idx="2">
                  <c:v>8.6</c:v>
                </c:pt>
                <c:pt idx="3">
                  <c:v>7.8</c:v>
                </c:pt>
                <c:pt idx="4">
                  <c:v>8</c:v>
                </c:pt>
                <c:pt idx="5">
                  <c:v>8.1</c:v>
                </c:pt>
                <c:pt idx="6">
                  <c:v>8</c:v>
                </c:pt>
                <c:pt idx="7">
                  <c:v>7.4</c:v>
                </c:pt>
                <c:pt idx="8">
                  <c:v>7</c:v>
                </c:pt>
                <c:pt idx="9">
                  <c:v>6.7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20DE-4D97-AD1C-7005354DC2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56987344"/>
        <c:axId val="756994888"/>
      </c:lineChart>
      <c:catAx>
        <c:axId val="756987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756994888"/>
        <c:crosses val="autoZero"/>
        <c:auto val="1"/>
        <c:lblAlgn val="ctr"/>
        <c:lblOffset val="100"/>
        <c:noMultiLvlLbl val="0"/>
      </c:catAx>
      <c:valAx>
        <c:axId val="7569948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7569873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0701435733481137E-2"/>
          <c:y val="0.94253942846955052"/>
          <c:w val="0.95974122813529517"/>
          <c:h val="5.74605715304495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pivotSource>
    <c:name>[Ulkomaalais- ja suomalaistaustaisten väestöpyramidi 2016.xlsx]Taul1!Pivot-taulukko2</c:name>
    <c:fmtId val="-1"/>
  </c:pivotSource>
  <c:chart>
    <c:autoTitleDeleted val="1"/>
    <c:pivotFmts>
      <c:pivotFmt>
        <c:idx val="0"/>
      </c:pivotFmt>
      <c:pivotFmt>
        <c:idx val="1"/>
      </c:pivotFmt>
      <c:pivotFmt>
        <c:idx val="2"/>
        <c:marker>
          <c:symbol val="none"/>
        </c:marker>
      </c:pivotFmt>
      <c:pivotFmt>
        <c:idx val="3"/>
        <c:marker>
          <c:symbol val="none"/>
        </c:marker>
      </c:pivotFmt>
      <c:pivotFmt>
        <c:idx val="4"/>
        <c:marker>
          <c:symbol val="none"/>
        </c:marker>
      </c:pivotFmt>
      <c:pivotFmt>
        <c:idx val="5"/>
        <c:marker>
          <c:symbol val="none"/>
        </c:marker>
      </c:pivotFmt>
      <c:pivotFmt>
        <c:idx val="6"/>
        <c:marker>
          <c:symbol val="none"/>
        </c:marker>
      </c:pivotFmt>
      <c:pivotFmt>
        <c:idx val="7"/>
        <c:marker>
          <c:symbol val="none"/>
        </c:marker>
      </c:pivotFmt>
    </c:pivotFmts>
    <c:plotArea>
      <c:layout>
        <c:manualLayout>
          <c:layoutTarget val="inner"/>
          <c:xMode val="edge"/>
          <c:yMode val="edge"/>
          <c:x val="0.47856059710198018"/>
          <c:y val="2.893413243415276E-2"/>
          <c:w val="0.41410046154571134"/>
          <c:h val="0.7323759182349511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Taul1!$B$51:$B$52</c:f>
              <c:strCache>
                <c:ptCount val="1"/>
                <c:pt idx="0">
                  <c:v>Miehet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cat>
            <c:strRef>
              <c:f>Taul1!$A$53:$A$68</c:f>
              <c:strCache>
                <c:ptCount val="15"/>
                <c:pt idx="0">
                  <c:v>0 - 6</c:v>
                </c:pt>
                <c:pt idx="1">
                  <c:v>7 - 14</c:v>
                </c:pt>
                <c:pt idx="2">
                  <c:v>15 - 19</c:v>
                </c:pt>
                <c:pt idx="3">
                  <c:v>20 - 24</c:v>
                </c:pt>
                <c:pt idx="4">
                  <c:v>25 - 29</c:v>
                </c:pt>
                <c:pt idx="5">
                  <c:v>30 - 34</c:v>
                </c:pt>
                <c:pt idx="6">
                  <c:v>35 - 39</c:v>
                </c:pt>
                <c:pt idx="7">
                  <c:v>40 - 44</c:v>
                </c:pt>
                <c:pt idx="8">
                  <c:v>45 - 49</c:v>
                </c:pt>
                <c:pt idx="9">
                  <c:v>50 - 54</c:v>
                </c:pt>
                <c:pt idx="10">
                  <c:v>55 - 59</c:v>
                </c:pt>
                <c:pt idx="11">
                  <c:v>60 - 64</c:v>
                </c:pt>
                <c:pt idx="12">
                  <c:v>65 - 69</c:v>
                </c:pt>
                <c:pt idx="13">
                  <c:v>70 - 74</c:v>
                </c:pt>
                <c:pt idx="14">
                  <c:v>75 -</c:v>
                </c:pt>
              </c:strCache>
            </c:strRef>
          </c:cat>
          <c:val>
            <c:numRef>
              <c:f>Taul1!$B$53:$B$68</c:f>
              <c:numCache>
                <c:formatCode>General</c:formatCode>
                <c:ptCount val="15"/>
                <c:pt idx="0">
                  <c:v>-192027</c:v>
                </c:pt>
                <c:pt idx="1">
                  <c:v>-229674</c:v>
                </c:pt>
                <c:pt idx="2">
                  <c:v>-142516</c:v>
                </c:pt>
                <c:pt idx="3">
                  <c:v>-158893</c:v>
                </c:pt>
                <c:pt idx="4">
                  <c:v>-157896</c:v>
                </c:pt>
                <c:pt idx="5">
                  <c:v>-159814</c:v>
                </c:pt>
                <c:pt idx="6">
                  <c:v>-157481</c:v>
                </c:pt>
                <c:pt idx="7">
                  <c:v>-150371</c:v>
                </c:pt>
                <c:pt idx="8">
                  <c:v>-158428</c:v>
                </c:pt>
                <c:pt idx="9">
                  <c:v>-176520</c:v>
                </c:pt>
                <c:pt idx="10">
                  <c:v>-173403</c:v>
                </c:pt>
                <c:pt idx="11">
                  <c:v>-176225</c:v>
                </c:pt>
                <c:pt idx="12">
                  <c:v>-176734</c:v>
                </c:pt>
                <c:pt idx="13">
                  <c:v>-125806</c:v>
                </c:pt>
                <c:pt idx="14">
                  <c:v>-189387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F3-4755-B373-41E288BFBDEE}"/>
            </c:ext>
          </c:extLst>
        </c:ser>
        <c:ser>
          <c:idx val="1"/>
          <c:order val="1"/>
          <c:tx>
            <c:strRef>
              <c:f>Taul1!$C$51:$C$52</c:f>
              <c:strCache>
                <c:ptCount val="1"/>
                <c:pt idx="0">
                  <c:v>Naiset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cat>
            <c:strRef>
              <c:f>Taul1!$A$53:$A$68</c:f>
              <c:strCache>
                <c:ptCount val="15"/>
                <c:pt idx="0">
                  <c:v>0 - 6</c:v>
                </c:pt>
                <c:pt idx="1">
                  <c:v>7 - 14</c:v>
                </c:pt>
                <c:pt idx="2">
                  <c:v>15 - 19</c:v>
                </c:pt>
                <c:pt idx="3">
                  <c:v>20 - 24</c:v>
                </c:pt>
                <c:pt idx="4">
                  <c:v>25 - 29</c:v>
                </c:pt>
                <c:pt idx="5">
                  <c:v>30 - 34</c:v>
                </c:pt>
                <c:pt idx="6">
                  <c:v>35 - 39</c:v>
                </c:pt>
                <c:pt idx="7">
                  <c:v>40 - 44</c:v>
                </c:pt>
                <c:pt idx="8">
                  <c:v>45 - 49</c:v>
                </c:pt>
                <c:pt idx="9">
                  <c:v>50 - 54</c:v>
                </c:pt>
                <c:pt idx="10">
                  <c:v>55 - 59</c:v>
                </c:pt>
                <c:pt idx="11">
                  <c:v>60 - 64</c:v>
                </c:pt>
                <c:pt idx="12">
                  <c:v>65 - 69</c:v>
                </c:pt>
                <c:pt idx="13">
                  <c:v>70 - 74</c:v>
                </c:pt>
                <c:pt idx="14">
                  <c:v>75 -</c:v>
                </c:pt>
              </c:strCache>
            </c:strRef>
          </c:cat>
          <c:val>
            <c:numRef>
              <c:f>Taul1!$C$53:$C$68</c:f>
              <c:numCache>
                <c:formatCode>General</c:formatCode>
                <c:ptCount val="15"/>
                <c:pt idx="0">
                  <c:v>183658</c:v>
                </c:pt>
                <c:pt idx="1">
                  <c:v>219856</c:v>
                </c:pt>
                <c:pt idx="2">
                  <c:v>136328</c:v>
                </c:pt>
                <c:pt idx="3">
                  <c:v>151268</c:v>
                </c:pt>
                <c:pt idx="4">
                  <c:v>150269</c:v>
                </c:pt>
                <c:pt idx="5">
                  <c:v>151779</c:v>
                </c:pt>
                <c:pt idx="6">
                  <c:v>150328</c:v>
                </c:pt>
                <c:pt idx="7">
                  <c:v>143028</c:v>
                </c:pt>
                <c:pt idx="8">
                  <c:v>154808</c:v>
                </c:pt>
                <c:pt idx="9">
                  <c:v>174414</c:v>
                </c:pt>
                <c:pt idx="10">
                  <c:v>175096</c:v>
                </c:pt>
                <c:pt idx="11">
                  <c:v>183918</c:v>
                </c:pt>
                <c:pt idx="12">
                  <c:v>190807</c:v>
                </c:pt>
                <c:pt idx="13">
                  <c:v>144837</c:v>
                </c:pt>
                <c:pt idx="14">
                  <c:v>302941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CF3-4755-B373-41E288BFBD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180655616"/>
        <c:axId val="180657152"/>
      </c:barChart>
      <c:catAx>
        <c:axId val="180655616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80657152"/>
        <c:crossesAt val="0"/>
        <c:auto val="1"/>
        <c:lblAlgn val="ctr"/>
        <c:lblOffset val="100"/>
        <c:noMultiLvlLbl val="0"/>
      </c:catAx>
      <c:valAx>
        <c:axId val="1806571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;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806556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31554813035902646"/>
          <c:y val="0.84122487252709854"/>
          <c:w val="0.24185148648660665"/>
          <c:h val="5.719351536602430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</c:extLst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pivotSource>
    <c:name>[Ulkomaalais- ja suomalaistaustaisten väestöpyramidi 2016.xlsx]Taul2!Pivot-taulukko1</c:name>
    <c:fmtId val="25"/>
  </c:pivotSource>
  <c:chart>
    <c:autoTitleDeleted val="0"/>
    <c:pivotFmts>
      <c:pivotFmt>
        <c:idx val="0"/>
        <c:spPr>
          <a:solidFill>
            <a:schemeClr val="accent5"/>
          </a:solidFill>
          <a:ln>
            <a:noFill/>
          </a:ln>
          <a:effectLst/>
        </c:spPr>
        <c:marker>
          <c:symbol val="none"/>
        </c:marker>
      </c:pivotFmt>
      <c:pivotFmt>
        <c:idx val="1"/>
        <c:spPr>
          <a:solidFill>
            <a:schemeClr val="accent5"/>
          </a:solidFill>
          <a:ln>
            <a:noFill/>
          </a:ln>
          <a:effectLst/>
        </c:spPr>
        <c:marker>
          <c:symbol val="none"/>
        </c:marker>
      </c:pivotFmt>
      <c:pivotFmt>
        <c:idx val="2"/>
        <c:spPr>
          <a:solidFill>
            <a:schemeClr val="accent5"/>
          </a:solidFill>
          <a:ln>
            <a:noFill/>
          </a:ln>
          <a:effectLst/>
        </c:spPr>
        <c:marker>
          <c:symbol val="none"/>
        </c:marker>
      </c:pivotFmt>
      <c:pivotFmt>
        <c:idx val="3"/>
        <c:spPr>
          <a:solidFill>
            <a:schemeClr val="accent5"/>
          </a:solidFill>
          <a:ln>
            <a:noFill/>
          </a:ln>
          <a:effectLst/>
        </c:spPr>
        <c:marker>
          <c:symbol val="none"/>
        </c:marker>
      </c:pivotFmt>
      <c:pivotFmt>
        <c:idx val="4"/>
        <c:spPr>
          <a:solidFill>
            <a:schemeClr val="accent5"/>
          </a:solidFill>
          <a:ln>
            <a:noFill/>
          </a:ln>
          <a:effectLst/>
        </c:spPr>
        <c:marker>
          <c:symbol val="none"/>
        </c:marker>
      </c:pivotFmt>
      <c:pivotFmt>
        <c:idx val="5"/>
        <c:spPr>
          <a:solidFill>
            <a:schemeClr val="accent5"/>
          </a:solidFill>
          <a:ln>
            <a:noFill/>
          </a:ln>
          <a:effectLst/>
        </c:spPr>
        <c:marker>
          <c:symbol val="none"/>
        </c:marker>
      </c:pivotFmt>
      <c:pivotFmt>
        <c:idx val="6"/>
        <c:spPr>
          <a:solidFill>
            <a:schemeClr val="accent5"/>
          </a:solidFill>
          <a:ln>
            <a:noFill/>
          </a:ln>
          <a:effectLst/>
        </c:spPr>
        <c:marker>
          <c:symbol val="none"/>
        </c:marker>
      </c:pivotFmt>
      <c:pivotFmt>
        <c:idx val="7"/>
        <c:spPr>
          <a:solidFill>
            <a:schemeClr val="accent5"/>
          </a:solidFill>
          <a:ln>
            <a:noFill/>
          </a:ln>
          <a:effectLst/>
        </c:spPr>
        <c:marker>
          <c:symbol val="none"/>
        </c:marker>
      </c:pivotFmt>
      <c:pivotFmt>
        <c:idx val="8"/>
        <c:spPr>
          <a:solidFill>
            <a:schemeClr val="accent5"/>
          </a:solidFill>
          <a:ln>
            <a:noFill/>
          </a:ln>
          <a:effectLst/>
        </c:spPr>
        <c:marker>
          <c:symbol val="none"/>
        </c:marker>
      </c:pivotFmt>
      <c:pivotFmt>
        <c:idx val="9"/>
        <c:spPr>
          <a:solidFill>
            <a:schemeClr val="accent5"/>
          </a:solidFill>
          <a:ln>
            <a:noFill/>
          </a:ln>
          <a:effectLst/>
        </c:spPr>
        <c:marker>
          <c:symbol val="none"/>
        </c:marker>
      </c:pivotFmt>
      <c:pivotFmt>
        <c:idx val="10"/>
        <c:spPr>
          <a:solidFill>
            <a:schemeClr val="accent5"/>
          </a:solidFill>
          <a:ln>
            <a:noFill/>
          </a:ln>
          <a:effectLst/>
        </c:spPr>
        <c:marker>
          <c:symbol val="none"/>
        </c:marker>
      </c:pivotFmt>
      <c:pivotFmt>
        <c:idx val="11"/>
        <c:spPr>
          <a:solidFill>
            <a:schemeClr val="accent5"/>
          </a:solidFill>
          <a:ln>
            <a:noFill/>
          </a:ln>
          <a:effectLst/>
        </c:spPr>
        <c:marker>
          <c:symbol val="none"/>
        </c:marker>
      </c:pivotFmt>
      <c:pivotFmt>
        <c:idx val="12"/>
        <c:spPr>
          <a:solidFill>
            <a:schemeClr val="accent5"/>
          </a:solidFill>
          <a:ln>
            <a:noFill/>
          </a:ln>
          <a:effectLst/>
        </c:spPr>
        <c:marker>
          <c:symbol val="none"/>
        </c:marker>
      </c:pivotFmt>
      <c:pivotFmt>
        <c:idx val="13"/>
        <c:spPr>
          <a:solidFill>
            <a:schemeClr val="accent5"/>
          </a:solidFill>
          <a:ln>
            <a:noFill/>
          </a:ln>
          <a:effectLst/>
        </c:spPr>
        <c:marker>
          <c:symbol val="none"/>
        </c:marker>
      </c:pivotFmt>
      <c:pivotFmt>
        <c:idx val="14"/>
        <c:spPr>
          <a:solidFill>
            <a:schemeClr val="accent5"/>
          </a:solidFill>
          <a:ln>
            <a:noFill/>
          </a:ln>
          <a:effectLst/>
        </c:spPr>
        <c:marker>
          <c:symbol val="none"/>
        </c:marker>
      </c:pivotFmt>
      <c:pivotFmt>
        <c:idx val="15"/>
        <c:spPr>
          <a:solidFill>
            <a:schemeClr val="accent5"/>
          </a:solidFill>
          <a:ln>
            <a:noFill/>
          </a:ln>
          <a:effectLst/>
        </c:spPr>
        <c:marker>
          <c:symbol val="none"/>
        </c:marker>
      </c:pivotFmt>
      <c:pivotFmt>
        <c:idx val="16"/>
        <c:spPr>
          <a:solidFill>
            <a:schemeClr val="accent5"/>
          </a:solidFill>
          <a:ln>
            <a:noFill/>
          </a:ln>
          <a:effectLst/>
        </c:spPr>
        <c:marker>
          <c:symbol val="none"/>
        </c:marker>
      </c:pivotFmt>
      <c:pivotFmt>
        <c:idx val="17"/>
        <c:spPr>
          <a:solidFill>
            <a:schemeClr val="accent5"/>
          </a:solidFill>
          <a:ln>
            <a:noFill/>
          </a:ln>
          <a:effectLst/>
        </c:spPr>
        <c:marker>
          <c:symbol val="none"/>
        </c:marker>
      </c:pivotFmt>
      <c:pivotFmt>
        <c:idx val="18"/>
        <c:spPr>
          <a:solidFill>
            <a:schemeClr val="accent5"/>
          </a:solidFill>
          <a:ln>
            <a:noFill/>
          </a:ln>
          <a:effectLst/>
        </c:spPr>
        <c:marker>
          <c:symbol val="none"/>
        </c:marker>
      </c:pivotFmt>
      <c:pivotFmt>
        <c:idx val="19"/>
        <c:spPr>
          <a:solidFill>
            <a:schemeClr val="accent5"/>
          </a:solidFill>
          <a:ln>
            <a:noFill/>
          </a:ln>
          <a:effectLst/>
        </c:spPr>
        <c:marker>
          <c:symbol val="none"/>
        </c:marker>
      </c:pivotFmt>
      <c:pivotFmt>
        <c:idx val="20"/>
        <c:spPr>
          <a:solidFill>
            <a:schemeClr val="accent5"/>
          </a:solidFill>
          <a:ln>
            <a:noFill/>
          </a:ln>
          <a:effectLst/>
        </c:spPr>
        <c:marker>
          <c:symbol val="none"/>
        </c:marker>
      </c:pivotFmt>
      <c:pivotFmt>
        <c:idx val="21"/>
        <c:spPr>
          <a:solidFill>
            <a:schemeClr val="accent5"/>
          </a:solidFill>
          <a:ln>
            <a:noFill/>
          </a:ln>
          <a:effectLst/>
        </c:spPr>
        <c:marker>
          <c:symbol val="none"/>
        </c:marker>
      </c:pivotFmt>
      <c:pivotFmt>
        <c:idx val="22"/>
        <c:spPr>
          <a:solidFill>
            <a:schemeClr val="accent5"/>
          </a:solidFill>
          <a:ln>
            <a:noFill/>
          </a:ln>
          <a:effectLst/>
        </c:spPr>
        <c:marker>
          <c:symbol val="none"/>
        </c:marker>
      </c:pivotFmt>
      <c:pivotFmt>
        <c:idx val="23"/>
        <c:spPr>
          <a:solidFill>
            <a:schemeClr val="accent5"/>
          </a:solidFill>
          <a:ln>
            <a:noFill/>
          </a:ln>
          <a:effectLst/>
        </c:spPr>
        <c:marker>
          <c:symbol val="none"/>
        </c:marker>
      </c:pivotFmt>
      <c:pivotFmt>
        <c:idx val="24"/>
        <c:spPr>
          <a:solidFill>
            <a:schemeClr val="accent5"/>
          </a:solidFill>
          <a:ln>
            <a:noFill/>
          </a:ln>
          <a:effectLst/>
        </c:spPr>
        <c:marker>
          <c:symbol val="none"/>
        </c:marker>
      </c:pivotFmt>
      <c:pivotFmt>
        <c:idx val="25"/>
        <c:spPr>
          <a:solidFill>
            <a:schemeClr val="accent5"/>
          </a:solidFill>
          <a:ln>
            <a:noFill/>
          </a:ln>
          <a:effectLst/>
        </c:spPr>
        <c:marker>
          <c:symbol val="none"/>
        </c:marker>
      </c:pivotFmt>
      <c:pivotFmt>
        <c:idx val="26"/>
        <c:spPr>
          <a:solidFill>
            <a:schemeClr val="accent5"/>
          </a:solidFill>
          <a:ln>
            <a:noFill/>
          </a:ln>
          <a:effectLst/>
        </c:spPr>
        <c:marker>
          <c:symbol val="none"/>
        </c:marker>
      </c:pivotFmt>
      <c:pivotFmt>
        <c:idx val="27"/>
        <c:spPr>
          <a:solidFill>
            <a:schemeClr val="accent5"/>
          </a:solidFill>
          <a:ln>
            <a:noFill/>
          </a:ln>
          <a:effectLst/>
        </c:spPr>
        <c:marker>
          <c:symbol val="none"/>
        </c:marker>
      </c:pivotFmt>
      <c:pivotFmt>
        <c:idx val="28"/>
        <c:spPr>
          <a:solidFill>
            <a:schemeClr val="accent5"/>
          </a:solidFill>
          <a:ln>
            <a:noFill/>
          </a:ln>
          <a:effectLst/>
        </c:spPr>
        <c:marker>
          <c:symbol val="none"/>
        </c:marker>
      </c:pivotFmt>
      <c:pivotFmt>
        <c:idx val="29"/>
        <c:spPr>
          <a:solidFill>
            <a:schemeClr val="accent5"/>
          </a:solidFill>
          <a:ln>
            <a:noFill/>
          </a:ln>
          <a:effectLst/>
        </c:spPr>
        <c:marker>
          <c:symbol val="none"/>
        </c:marker>
      </c:pivotFmt>
      <c:pivotFmt>
        <c:idx val="30"/>
        <c:spPr>
          <a:solidFill>
            <a:schemeClr val="accent5"/>
          </a:solidFill>
          <a:ln>
            <a:noFill/>
          </a:ln>
          <a:effectLst/>
        </c:spPr>
        <c:marker>
          <c:symbol val="none"/>
        </c:marker>
      </c:pivotFmt>
      <c:pivotFmt>
        <c:idx val="31"/>
        <c:spPr>
          <a:solidFill>
            <a:schemeClr val="accent5"/>
          </a:solidFill>
          <a:ln>
            <a:noFill/>
          </a:ln>
          <a:effectLst/>
        </c:spPr>
        <c:marker>
          <c:symbol val="none"/>
        </c:marker>
      </c:pivotFmt>
    </c:pivotFmts>
    <c:plotArea>
      <c:layout>
        <c:manualLayout>
          <c:layoutTarget val="inner"/>
          <c:xMode val="edge"/>
          <c:yMode val="edge"/>
          <c:x val="9.4741264870609132E-2"/>
          <c:y val="1.3149703805348238E-2"/>
          <c:w val="0.86049931778293465"/>
          <c:h val="0.8987611939584896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Taul2!$B$5:$B$6</c:f>
              <c:strCache>
                <c:ptCount val="1"/>
                <c:pt idx="0">
                  <c:v>Miehet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cat>
            <c:strRef>
              <c:f>Taul2!$A$7:$A$22</c:f>
              <c:strCache>
                <c:ptCount val="15"/>
                <c:pt idx="0">
                  <c:v>0 - 6</c:v>
                </c:pt>
                <c:pt idx="1">
                  <c:v>7 - 14</c:v>
                </c:pt>
                <c:pt idx="2">
                  <c:v>15 - 19</c:v>
                </c:pt>
                <c:pt idx="3">
                  <c:v>20 - 24</c:v>
                </c:pt>
                <c:pt idx="4">
                  <c:v>25 - 29</c:v>
                </c:pt>
                <c:pt idx="5">
                  <c:v>30 - 34</c:v>
                </c:pt>
                <c:pt idx="6">
                  <c:v>35 - 39</c:v>
                </c:pt>
                <c:pt idx="7">
                  <c:v>40 - 44</c:v>
                </c:pt>
                <c:pt idx="8">
                  <c:v>45 - 49</c:v>
                </c:pt>
                <c:pt idx="9">
                  <c:v>50 - 54</c:v>
                </c:pt>
                <c:pt idx="10">
                  <c:v>55 - 59</c:v>
                </c:pt>
                <c:pt idx="11">
                  <c:v>60 - 64</c:v>
                </c:pt>
                <c:pt idx="12">
                  <c:v>65 - 69</c:v>
                </c:pt>
                <c:pt idx="13">
                  <c:v>70 - 74</c:v>
                </c:pt>
                <c:pt idx="14">
                  <c:v>75 -</c:v>
                </c:pt>
              </c:strCache>
            </c:strRef>
          </c:cat>
          <c:val>
            <c:numRef>
              <c:f>Taul2!$B$7:$B$22</c:f>
              <c:numCache>
                <c:formatCode>General</c:formatCode>
                <c:ptCount val="15"/>
                <c:pt idx="0">
                  <c:v>-18396</c:v>
                </c:pt>
                <c:pt idx="1">
                  <c:v>-16973</c:v>
                </c:pt>
                <c:pt idx="2">
                  <c:v>-10678</c:v>
                </c:pt>
                <c:pt idx="3">
                  <c:v>-12904</c:v>
                </c:pt>
                <c:pt idx="4">
                  <c:v>-20648</c:v>
                </c:pt>
                <c:pt idx="5">
                  <c:v>-24190</c:v>
                </c:pt>
                <c:pt idx="6">
                  <c:v>-20792</c:v>
                </c:pt>
                <c:pt idx="7">
                  <c:v>-16474</c:v>
                </c:pt>
                <c:pt idx="8">
                  <c:v>-13537</c:v>
                </c:pt>
                <c:pt idx="9">
                  <c:v>-10844</c:v>
                </c:pt>
                <c:pt idx="10">
                  <c:v>-7814</c:v>
                </c:pt>
                <c:pt idx="11">
                  <c:v>-5159</c:v>
                </c:pt>
                <c:pt idx="12">
                  <c:v>-3738</c:v>
                </c:pt>
                <c:pt idx="13">
                  <c:v>-2208</c:v>
                </c:pt>
                <c:pt idx="14">
                  <c:v>-2797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091-4A7E-94CB-E5CCF28AAE5E}"/>
            </c:ext>
          </c:extLst>
        </c:ser>
        <c:ser>
          <c:idx val="1"/>
          <c:order val="1"/>
          <c:tx>
            <c:strRef>
              <c:f>Taul2!$C$5:$C$6</c:f>
              <c:strCache>
                <c:ptCount val="1"/>
                <c:pt idx="0">
                  <c:v>Naiset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cat>
            <c:strRef>
              <c:f>Taul2!$A$7:$A$22</c:f>
              <c:strCache>
                <c:ptCount val="15"/>
                <c:pt idx="0">
                  <c:v>0 - 6</c:v>
                </c:pt>
                <c:pt idx="1">
                  <c:v>7 - 14</c:v>
                </c:pt>
                <c:pt idx="2">
                  <c:v>15 - 19</c:v>
                </c:pt>
                <c:pt idx="3">
                  <c:v>20 - 24</c:v>
                </c:pt>
                <c:pt idx="4">
                  <c:v>25 - 29</c:v>
                </c:pt>
                <c:pt idx="5">
                  <c:v>30 - 34</c:v>
                </c:pt>
                <c:pt idx="6">
                  <c:v>35 - 39</c:v>
                </c:pt>
                <c:pt idx="7">
                  <c:v>40 - 44</c:v>
                </c:pt>
                <c:pt idx="8">
                  <c:v>45 - 49</c:v>
                </c:pt>
                <c:pt idx="9">
                  <c:v>50 - 54</c:v>
                </c:pt>
                <c:pt idx="10">
                  <c:v>55 - 59</c:v>
                </c:pt>
                <c:pt idx="11">
                  <c:v>60 - 64</c:v>
                </c:pt>
                <c:pt idx="12">
                  <c:v>65 - 69</c:v>
                </c:pt>
                <c:pt idx="13">
                  <c:v>70 - 74</c:v>
                </c:pt>
                <c:pt idx="14">
                  <c:v>75 -</c:v>
                </c:pt>
              </c:strCache>
            </c:strRef>
          </c:cat>
          <c:val>
            <c:numRef>
              <c:f>Taul2!$C$7:$C$22</c:f>
              <c:numCache>
                <c:formatCode>General</c:formatCode>
                <c:ptCount val="15"/>
                <c:pt idx="0">
                  <c:v>17474</c:v>
                </c:pt>
                <c:pt idx="1">
                  <c:v>16120</c:v>
                </c:pt>
                <c:pt idx="2">
                  <c:v>9142</c:v>
                </c:pt>
                <c:pt idx="3">
                  <c:v>11975</c:v>
                </c:pt>
                <c:pt idx="4">
                  <c:v>19026</c:v>
                </c:pt>
                <c:pt idx="5">
                  <c:v>20780</c:v>
                </c:pt>
                <c:pt idx="6">
                  <c:v>18003</c:v>
                </c:pt>
                <c:pt idx="7">
                  <c:v>14873</c:v>
                </c:pt>
                <c:pt idx="8">
                  <c:v>13045</c:v>
                </c:pt>
                <c:pt idx="9">
                  <c:v>10957</c:v>
                </c:pt>
                <c:pt idx="10">
                  <c:v>9111</c:v>
                </c:pt>
                <c:pt idx="11">
                  <c:v>6409</c:v>
                </c:pt>
                <c:pt idx="12">
                  <c:v>3940</c:v>
                </c:pt>
                <c:pt idx="13">
                  <c:v>2064</c:v>
                </c:pt>
                <c:pt idx="14">
                  <c:v>4716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091-4A7E-94CB-E5CCF28AAE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566944720"/>
        <c:axId val="566943408"/>
      </c:barChart>
      <c:catAx>
        <c:axId val="5669447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66943408"/>
        <c:crossesAt val="0"/>
        <c:auto val="1"/>
        <c:lblAlgn val="ctr"/>
        <c:lblOffset val="100"/>
        <c:noMultiLvlLbl val="0"/>
      </c:catAx>
      <c:valAx>
        <c:axId val="566943408"/>
        <c:scaling>
          <c:orientation val="minMax"/>
          <c:min val="-25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;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669447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4990771207498886E-2"/>
          <c:y val="0.14543718976708672"/>
          <c:w val="0.88753089440230881"/>
          <c:h val="0.68246129886685125"/>
        </c:manualLayout>
      </c:layout>
      <c:lineChart>
        <c:grouping val="standard"/>
        <c:varyColors val="0"/>
        <c:ser>
          <c:idx val="0"/>
          <c:order val="0"/>
          <c:tx>
            <c:strRef>
              <c:f>vkour_003_201700!$J$9</c:f>
              <c:strCache>
                <c:ptCount val="1"/>
                <c:pt idx="0">
                  <c:v>20-29-vuotiaat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vkour_003_201700!$K$8:$R$8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vkour_003_201700!$K$9:$R$9</c:f>
              <c:numCache>
                <c:formatCode>General</c:formatCode>
                <c:ptCount val="8"/>
                <c:pt idx="0">
                  <c:v>119975</c:v>
                </c:pt>
                <c:pt idx="1">
                  <c:v>121192</c:v>
                </c:pt>
                <c:pt idx="2">
                  <c:v>107179</c:v>
                </c:pt>
                <c:pt idx="3">
                  <c:v>117858</c:v>
                </c:pt>
                <c:pt idx="4">
                  <c:v>115816</c:v>
                </c:pt>
                <c:pt idx="5">
                  <c:v>116589</c:v>
                </c:pt>
                <c:pt idx="6">
                  <c:v>115071</c:v>
                </c:pt>
                <c:pt idx="7">
                  <c:v>111748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8291-466E-B728-BA301FE1788F}"/>
            </c:ext>
          </c:extLst>
        </c:ser>
        <c:ser>
          <c:idx val="1"/>
          <c:order val="1"/>
          <c:tx>
            <c:strRef>
              <c:f>vkour_003_201700!$J$10</c:f>
              <c:strCache>
                <c:ptCount val="1"/>
                <c:pt idx="0">
                  <c:v>Yli 29-vuotiaat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vkour_003_201700!$K$8:$R$8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vkour_003_201700!$K$10:$R$10</c:f>
              <c:numCache>
                <c:formatCode>General</c:formatCode>
                <c:ptCount val="8"/>
                <c:pt idx="0">
                  <c:v>199414</c:v>
                </c:pt>
                <c:pt idx="1">
                  <c:v>198091</c:v>
                </c:pt>
                <c:pt idx="2">
                  <c:v>197637</c:v>
                </c:pt>
                <c:pt idx="3">
                  <c:v>194925</c:v>
                </c:pt>
                <c:pt idx="4">
                  <c:v>194770</c:v>
                </c:pt>
                <c:pt idx="5">
                  <c:v>199490</c:v>
                </c:pt>
                <c:pt idx="6">
                  <c:v>200971</c:v>
                </c:pt>
                <c:pt idx="7">
                  <c:v>198483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1-8291-466E-B728-BA301FE178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59067464"/>
        <c:axId val="459069104"/>
      </c:lineChart>
      <c:catAx>
        <c:axId val="459067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459069104"/>
        <c:crosses val="autoZero"/>
        <c:auto val="1"/>
        <c:lblAlgn val="ctr"/>
        <c:lblOffset val="100"/>
        <c:noMultiLvlLbl val="0"/>
      </c:catAx>
      <c:valAx>
        <c:axId val="4590691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4590674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9114166572748789"/>
          <c:y val="0.92320393142004431"/>
          <c:w val="0.73845022475161792"/>
          <c:h val="7.679606857995573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l"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000" dirty="0" err="1"/>
              <a:t>Aikuiskoulutukseen</a:t>
            </a:r>
            <a:r>
              <a:rPr lang="en-US" sz="1000" dirty="0"/>
              <a:t> </a:t>
            </a:r>
            <a:r>
              <a:rPr lang="en-US" sz="1000" dirty="0" err="1"/>
              <a:t>osallistuminen</a:t>
            </a:r>
            <a:r>
              <a:rPr lang="en-US" sz="1000" dirty="0"/>
              <a:t> </a:t>
            </a:r>
            <a:r>
              <a:rPr lang="en-US" sz="1000" dirty="0" err="1"/>
              <a:t>koulutusasteen</a:t>
            </a:r>
            <a:r>
              <a:rPr lang="en-US" sz="1000" dirty="0"/>
              <a:t> </a:t>
            </a:r>
            <a:r>
              <a:rPr lang="en-US" sz="1000" dirty="0" err="1"/>
              <a:t>mukaan</a:t>
            </a:r>
            <a:r>
              <a:rPr lang="en-US" sz="1000" dirty="0"/>
              <a:t>, 2017</a:t>
            </a:r>
          </a:p>
        </c:rich>
      </c:tx>
      <c:layout>
        <c:manualLayout>
          <c:xMode val="edge"/>
          <c:yMode val="edge"/>
          <c:x val="0.11640970509390136"/>
          <c:y val="1.997352328625794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l"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Taul1!$A$30:$A$33</c:f>
              <c:strCache>
                <c:ptCount val="3"/>
                <c:pt idx="0">
                  <c:v>Perusaste</c:v>
                </c:pt>
                <c:pt idx="1">
                  <c:v>Keskiaste</c:v>
                </c:pt>
                <c:pt idx="2">
                  <c:v>Korkea-aste</c:v>
                </c:pt>
              </c:strCache>
            </c:strRef>
          </c:cat>
          <c:val>
            <c:numRef>
              <c:f>Taul1!$C$30:$C$33</c:f>
              <c:numCache>
                <c:formatCode>0%</c:formatCode>
                <c:ptCount val="3"/>
                <c:pt idx="0">
                  <c:v>0.33</c:v>
                </c:pt>
                <c:pt idx="1">
                  <c:v>0.44</c:v>
                </c:pt>
                <c:pt idx="2">
                  <c:v>0.62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F4-431C-9285-7305D8764E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68769560"/>
        <c:axId val="468772512"/>
      </c:barChart>
      <c:catAx>
        <c:axId val="4687695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468772512"/>
        <c:crosses val="autoZero"/>
        <c:auto val="1"/>
        <c:lblAlgn val="ctr"/>
        <c:lblOffset val="100"/>
        <c:noMultiLvlLbl val="0"/>
      </c:catAx>
      <c:valAx>
        <c:axId val="4687725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4687695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6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1543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5622798" y="1"/>
            <a:ext cx="4301543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461226-3285-4E35-80FF-FE60C6F29285}" type="datetimeFigureOut">
              <a:rPr lang="fi-FI" smtClean="0"/>
              <a:t>23.7.2019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4301543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5622798" y="6513910"/>
            <a:ext cx="4301543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FD61E4-9053-4F2D-8A23-3D586B591EB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742394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1543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798" y="1"/>
            <a:ext cx="4301543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314F4D-3B18-764E-B32A-00C1D3093C4E}" type="datetimeFigureOut">
              <a:rPr lang="fi-FI" smtClean="0"/>
              <a:pPr/>
              <a:t>23.7.2019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419475" y="857250"/>
            <a:ext cx="3087688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664" y="3300412"/>
            <a:ext cx="794131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301543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798" y="6513910"/>
            <a:ext cx="4301543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B6B73F-CFB5-9D4F-9E0D-F2C3CD4A0C2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26142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B6B73F-CFB5-9D4F-9E0D-F2C3CD4A0C21}" type="slidenum">
              <a:rPr lang="fi-FI" smtClean="0"/>
              <a:pPr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808229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B6B73F-CFB5-9D4F-9E0D-F2C3CD4A0C21}" type="slidenum">
              <a:rPr lang="fi-FI" smtClean="0"/>
              <a:pPr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39149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err="1" smtClean="0"/>
              <a:t>Liittyen</a:t>
            </a:r>
            <a:r>
              <a:rPr lang="en-GB" dirty="0" smtClean="0"/>
              <a:t> </a:t>
            </a:r>
            <a:r>
              <a:rPr lang="en-GB" dirty="0" err="1" smtClean="0"/>
              <a:t>työperäiseen</a:t>
            </a:r>
            <a:r>
              <a:rPr lang="en-GB" dirty="0" smtClean="0"/>
              <a:t> </a:t>
            </a:r>
            <a:r>
              <a:rPr lang="en-GB" dirty="0" err="1" smtClean="0"/>
              <a:t>maahanmuuttoon</a:t>
            </a:r>
            <a:r>
              <a:rPr lang="en-GB" dirty="0" smtClean="0"/>
              <a:t>:</a:t>
            </a:r>
            <a:r>
              <a:rPr lang="en-GB" baseline="0" dirty="0" smtClean="0"/>
              <a:t> </a:t>
            </a:r>
            <a:r>
              <a:rPr lang="en-GB" baseline="0" dirty="0" err="1" smtClean="0"/>
              <a:t>työperäinen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maahanmuutto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realistisilla</a:t>
            </a:r>
            <a:r>
              <a:rPr lang="en-GB" baseline="0" dirty="0" smtClean="0"/>
              <a:t> </a:t>
            </a:r>
            <a:r>
              <a:rPr lang="en-GB" baseline="0" dirty="0" err="1" smtClean="0"/>
              <a:t>lukumäärillä</a:t>
            </a:r>
            <a:r>
              <a:rPr lang="en-GB" baseline="0" dirty="0" smtClean="0"/>
              <a:t> </a:t>
            </a:r>
            <a:r>
              <a:rPr lang="en-GB" baseline="0" dirty="0" err="1" smtClean="0"/>
              <a:t>juurikaan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vaikuta</a:t>
            </a:r>
            <a:r>
              <a:rPr lang="en-GB" baseline="0" dirty="0" smtClean="0"/>
              <a:t> </a:t>
            </a:r>
            <a:r>
              <a:rPr lang="en-GB" baseline="0" dirty="0" err="1" smtClean="0"/>
              <a:t>työllisyysasteeseen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johtuen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siitä</a:t>
            </a:r>
            <a:r>
              <a:rPr lang="en-GB" baseline="0" dirty="0" smtClean="0"/>
              <a:t>, </a:t>
            </a:r>
            <a:r>
              <a:rPr lang="en-GB" baseline="0" dirty="0" err="1" smtClean="0"/>
              <a:t>että</a:t>
            </a:r>
            <a:r>
              <a:rPr lang="en-GB" baseline="0" dirty="0" smtClean="0"/>
              <a:t> </a:t>
            </a:r>
            <a:r>
              <a:rPr lang="en-GB" baseline="0" dirty="0" err="1" smtClean="0"/>
              <a:t>osa</a:t>
            </a:r>
            <a:r>
              <a:rPr lang="en-GB" baseline="0" dirty="0" smtClean="0"/>
              <a:t> </a:t>
            </a:r>
            <a:r>
              <a:rPr lang="en-GB" baseline="0" dirty="0" err="1" smtClean="0"/>
              <a:t>työperäisistäkin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maahanmuuttajista</a:t>
            </a:r>
            <a:r>
              <a:rPr lang="en-GB" baseline="0" dirty="0" smtClean="0"/>
              <a:t> on </a:t>
            </a:r>
            <a:r>
              <a:rPr lang="en-GB" baseline="0" dirty="0" err="1" smtClean="0"/>
              <a:t>Suomessa</a:t>
            </a:r>
            <a:r>
              <a:rPr lang="en-GB" baseline="0" dirty="0" smtClean="0"/>
              <a:t> </a:t>
            </a:r>
            <a:r>
              <a:rPr lang="en-GB" baseline="0" dirty="0" err="1" smtClean="0"/>
              <a:t>olonsa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aikana</a:t>
            </a:r>
            <a:r>
              <a:rPr lang="en-GB" baseline="0" dirty="0" smtClean="0"/>
              <a:t> </a:t>
            </a:r>
            <a:r>
              <a:rPr lang="en-GB" baseline="0" dirty="0" err="1" smtClean="0"/>
              <a:t>joitain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ajanjaksoja</a:t>
            </a:r>
            <a:r>
              <a:rPr lang="en-GB" baseline="0" dirty="0" smtClean="0"/>
              <a:t> </a:t>
            </a:r>
            <a:r>
              <a:rPr lang="en-GB" baseline="0" dirty="0" err="1" smtClean="0"/>
              <a:t>työttöminä</a:t>
            </a:r>
            <a:r>
              <a:rPr lang="en-GB" baseline="0" dirty="0" smtClean="0"/>
              <a:t> tai </a:t>
            </a:r>
            <a:r>
              <a:rPr lang="en-GB" baseline="0" dirty="0" err="1" smtClean="0"/>
              <a:t>työvoiman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ulkopuolisina</a:t>
            </a:r>
            <a:r>
              <a:rPr lang="en-GB" baseline="0" dirty="0" smtClean="0"/>
              <a:t>. </a:t>
            </a:r>
            <a:r>
              <a:rPr lang="en-GB" baseline="0" dirty="0" err="1" smtClean="0"/>
              <a:t>Lisäksi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heidän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mukanaan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voi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tulla</a:t>
            </a:r>
            <a:r>
              <a:rPr lang="en-GB" baseline="0" dirty="0" smtClean="0"/>
              <a:t> </a:t>
            </a:r>
            <a:r>
              <a:rPr lang="en-GB" baseline="0" dirty="0" err="1" smtClean="0"/>
              <a:t>muita</a:t>
            </a:r>
            <a:r>
              <a:rPr lang="en-GB" baseline="0" dirty="0" smtClean="0"/>
              <a:t> </a:t>
            </a:r>
            <a:r>
              <a:rPr lang="en-GB" baseline="0" dirty="0" err="1" smtClean="0"/>
              <a:t>perheenjäseniä</a:t>
            </a:r>
            <a:r>
              <a:rPr lang="en-GB" baseline="0" dirty="0" smtClean="0"/>
              <a:t>.  </a:t>
            </a:r>
            <a:r>
              <a:rPr lang="fi-FI" baseline="0" dirty="0" smtClean="0"/>
              <a:t>Jotta työperäinen maahanmuutto voisi suoraan nostaa työllisyysastetta, täytyisi heidän työllisyytensä jäädä olennaisesti kantaväestöä korkeammalle tasolla.</a:t>
            </a:r>
            <a:r>
              <a:rPr lang="en-GB" baseline="0" dirty="0" smtClean="0"/>
              <a:t> </a:t>
            </a:r>
            <a:r>
              <a:rPr lang="en-GB" baseline="0" dirty="0" err="1" smtClean="0"/>
              <a:t>Tämä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silti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tarkoita</a:t>
            </a:r>
            <a:r>
              <a:rPr lang="en-GB" baseline="0" dirty="0" smtClean="0"/>
              <a:t>, </a:t>
            </a:r>
            <a:r>
              <a:rPr lang="en-GB" baseline="0" dirty="0" err="1" smtClean="0"/>
              <a:t>etteikö</a:t>
            </a:r>
            <a:r>
              <a:rPr lang="en-GB" baseline="0" dirty="0" smtClean="0"/>
              <a:t> </a:t>
            </a:r>
            <a:r>
              <a:rPr lang="en-GB" baseline="0" dirty="0" err="1" smtClean="0"/>
              <a:t>työperäinen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maahanmuutto</a:t>
            </a:r>
            <a:r>
              <a:rPr lang="en-GB" baseline="0" dirty="0" smtClean="0"/>
              <a:t> </a:t>
            </a:r>
            <a:r>
              <a:rPr lang="en-GB" baseline="0" dirty="0" err="1" smtClean="0"/>
              <a:t>olisi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Suomen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taloudelle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hyvin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tärkeää</a:t>
            </a:r>
            <a:r>
              <a:rPr lang="en-GB" baseline="0" dirty="0" smtClean="0"/>
              <a:t>, se </a:t>
            </a:r>
            <a:r>
              <a:rPr lang="en-GB" baseline="0" dirty="0" err="1" smtClean="0"/>
              <a:t>ei</a:t>
            </a:r>
            <a:r>
              <a:rPr lang="en-GB" baseline="0" dirty="0" smtClean="0"/>
              <a:t> vain </a:t>
            </a:r>
            <a:r>
              <a:rPr lang="en-GB" baseline="0" dirty="0" err="1" smtClean="0"/>
              <a:t>juurikaan</a:t>
            </a:r>
            <a:r>
              <a:rPr lang="en-GB" baseline="0" dirty="0" smtClean="0"/>
              <a:t> (</a:t>
            </a:r>
            <a:r>
              <a:rPr lang="en-GB" baseline="0" dirty="0" err="1" smtClean="0"/>
              <a:t>laskennallisista</a:t>
            </a:r>
            <a:r>
              <a:rPr lang="en-GB" baseline="0" dirty="0" smtClean="0"/>
              <a:t> </a:t>
            </a:r>
            <a:r>
              <a:rPr lang="en-GB" baseline="0" dirty="0" err="1" smtClean="0"/>
              <a:t>syistä</a:t>
            </a:r>
            <a:r>
              <a:rPr lang="en-GB" baseline="0" dirty="0" smtClean="0"/>
              <a:t>) </a:t>
            </a:r>
            <a:r>
              <a:rPr lang="en-GB" baseline="0" dirty="0" err="1" smtClean="0"/>
              <a:t>vaikuta</a:t>
            </a:r>
            <a:r>
              <a:rPr lang="en-GB" baseline="0" dirty="0" smtClean="0"/>
              <a:t> </a:t>
            </a:r>
            <a:r>
              <a:rPr lang="en-GB" baseline="0" dirty="0" err="1" smtClean="0"/>
              <a:t>työllisyysasteeseen</a:t>
            </a:r>
            <a:r>
              <a:rPr lang="en-GB" baseline="0" dirty="0" smtClean="0"/>
              <a:t>. </a:t>
            </a:r>
            <a:r>
              <a:rPr lang="en-GB" baseline="0" dirty="0" err="1" smtClean="0"/>
              <a:t>Suurempi</a:t>
            </a:r>
            <a:r>
              <a:rPr lang="en-GB" baseline="0" dirty="0" smtClean="0"/>
              <a:t> </a:t>
            </a:r>
            <a:r>
              <a:rPr lang="en-GB" baseline="0" dirty="0" err="1" smtClean="0"/>
              <a:t>positiivinen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vaikutus</a:t>
            </a:r>
            <a:r>
              <a:rPr lang="en-GB" baseline="0" dirty="0" smtClean="0"/>
              <a:t> </a:t>
            </a:r>
            <a:r>
              <a:rPr lang="en-GB" baseline="0" dirty="0" err="1" smtClean="0"/>
              <a:t>näkyy</a:t>
            </a:r>
            <a:r>
              <a:rPr lang="en-GB" baseline="0" dirty="0" smtClean="0"/>
              <a:t> </a:t>
            </a:r>
            <a:r>
              <a:rPr lang="en-GB" baseline="0" dirty="0" err="1" smtClean="0"/>
              <a:t>taloudellisessa</a:t>
            </a:r>
            <a:r>
              <a:rPr lang="en-GB" baseline="0" dirty="0" smtClean="0"/>
              <a:t> </a:t>
            </a:r>
            <a:r>
              <a:rPr lang="en-GB" baseline="0" dirty="0" err="1" smtClean="0"/>
              <a:t>huoltosuhteessa</a:t>
            </a:r>
            <a:r>
              <a:rPr lang="en-GB" baseline="0" dirty="0" smtClean="0"/>
              <a:t>, </a:t>
            </a:r>
            <a:r>
              <a:rPr lang="en-GB" baseline="0" dirty="0" err="1" smtClean="0"/>
              <a:t>ja</a:t>
            </a:r>
            <a:r>
              <a:rPr lang="en-GB" baseline="0" dirty="0" smtClean="0"/>
              <a:t> </a:t>
            </a:r>
            <a:r>
              <a:rPr lang="en-GB" baseline="0" dirty="0" err="1" smtClean="0"/>
              <a:t>sitä</a:t>
            </a:r>
            <a:r>
              <a:rPr lang="en-GB" baseline="0" dirty="0" smtClean="0"/>
              <a:t> </a:t>
            </a:r>
            <a:r>
              <a:rPr lang="en-GB" baseline="0" dirty="0" err="1" smtClean="0"/>
              <a:t>kautta</a:t>
            </a:r>
            <a:r>
              <a:rPr lang="en-GB" baseline="0" dirty="0" smtClean="0"/>
              <a:t> </a:t>
            </a:r>
            <a:r>
              <a:rPr lang="en-GB" baseline="0" dirty="0" err="1" smtClean="0"/>
              <a:t>julkisen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talouden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tasapainossa</a:t>
            </a:r>
            <a:r>
              <a:rPr lang="en-GB" baseline="0" dirty="0" smtClean="0"/>
              <a:t>. </a:t>
            </a:r>
            <a:r>
              <a:rPr lang="en-GB" baseline="0" dirty="0" err="1" smtClean="0"/>
              <a:t>Työllisyysaste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kasvaa</a:t>
            </a:r>
            <a:r>
              <a:rPr lang="en-GB" baseline="0" dirty="0" smtClean="0"/>
              <a:t> </a:t>
            </a:r>
            <a:r>
              <a:rPr lang="en-GB" baseline="0" dirty="0" err="1" smtClean="0"/>
              <a:t>myös</a:t>
            </a:r>
            <a:r>
              <a:rPr lang="en-GB" baseline="0" dirty="0" smtClean="0"/>
              <a:t> </a:t>
            </a:r>
            <a:r>
              <a:rPr lang="en-GB" baseline="0" dirty="0" err="1" smtClean="0"/>
              <a:t>epäsuorasti</a:t>
            </a:r>
            <a:r>
              <a:rPr lang="en-GB" baseline="0" dirty="0" smtClean="0"/>
              <a:t>, </a:t>
            </a:r>
            <a:r>
              <a:rPr lang="en-GB" baseline="0" dirty="0" err="1" smtClean="0"/>
              <a:t>talouskasvun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kiihtymisen</a:t>
            </a:r>
            <a:r>
              <a:rPr lang="en-GB" baseline="0" dirty="0" smtClean="0"/>
              <a:t> </a:t>
            </a:r>
            <a:r>
              <a:rPr lang="en-GB" baseline="0" dirty="0" err="1" smtClean="0"/>
              <a:t>seurauksena</a:t>
            </a:r>
            <a:r>
              <a:rPr lang="en-GB" baseline="0" dirty="0" smtClean="0"/>
              <a:t>. 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B6B73F-CFB5-9D4F-9E0D-F2C3CD4A0C21}" type="slidenum">
              <a:rPr lang="fi-FI" smtClean="0"/>
              <a:pPr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85966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B6B73F-CFB5-9D4F-9E0D-F2C3CD4A0C21}" type="slidenum">
              <a:rPr lang="fi-FI" smtClean="0"/>
              <a:pPr/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25273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657422"/>
            <a:ext cx="6858000" cy="2386800"/>
          </a:xfrm>
        </p:spPr>
        <p:txBody>
          <a:bodyPr anchor="b"/>
          <a:lstStyle>
            <a:lvl1pPr algn="ctr">
              <a:defRPr sz="4500">
                <a:solidFill>
                  <a:schemeClr val="bg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345821"/>
            <a:ext cx="6858000" cy="900388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342875" indent="0" algn="ctr">
              <a:buNone/>
              <a:defRPr sz="1500"/>
            </a:lvl2pPr>
            <a:lvl3pPr marL="685749" indent="0" algn="ctr">
              <a:buNone/>
              <a:defRPr sz="1350"/>
            </a:lvl3pPr>
            <a:lvl4pPr marL="1028624" indent="0" algn="ctr">
              <a:buNone/>
              <a:defRPr sz="1200"/>
            </a:lvl4pPr>
            <a:lvl5pPr marL="1371498" indent="0" algn="ctr">
              <a:buNone/>
              <a:defRPr sz="1200"/>
            </a:lvl5pPr>
            <a:lvl6pPr marL="1714373" indent="0" algn="ctr">
              <a:buNone/>
              <a:defRPr sz="1200"/>
            </a:lvl6pPr>
            <a:lvl7pPr marL="2057246" indent="0" algn="ctr">
              <a:buNone/>
              <a:defRPr sz="1200"/>
            </a:lvl7pPr>
            <a:lvl8pPr marL="2400120" indent="0" algn="ctr">
              <a:buNone/>
              <a:defRPr sz="1200"/>
            </a:lvl8pPr>
            <a:lvl9pPr marL="2742995" indent="0" algn="ctr">
              <a:buNone/>
              <a:defRPr sz="1200"/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0" y="5238000"/>
            <a:ext cx="1800000" cy="91299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863848" y="7884162"/>
            <a:ext cx="184731" cy="248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i-FI" sz="1013" dirty="0"/>
          </a:p>
        </p:txBody>
      </p:sp>
      <p:sp>
        <p:nvSpPr>
          <p:cNvPr id="10" name="TextBox 9"/>
          <p:cNvSpPr txBox="1"/>
          <p:nvPr/>
        </p:nvSpPr>
        <p:spPr>
          <a:xfrm>
            <a:off x="4191008" y="7721602"/>
            <a:ext cx="184731" cy="248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i-FI" sz="1013" dirty="0"/>
          </a:p>
        </p:txBody>
      </p:sp>
    </p:spTree>
    <p:extLst>
      <p:ext uri="{BB962C8B-B14F-4D97-AF65-F5344CB8AC3E}">
        <p14:creationId xmlns:p14="http://schemas.microsoft.com/office/powerpoint/2010/main" val="20913921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5" y="529949"/>
            <a:ext cx="7203017" cy="99591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25867"/>
            <a:ext cx="7886700" cy="4447369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839AD-8404-F14E-AD85-8BA1B1271A32}" type="datetime1">
              <a:rPr lang="fi-FI" smtClean="0"/>
              <a:pPr/>
              <a:t>23.7.2019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9920" y="739906"/>
            <a:ext cx="384476" cy="5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4218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4997" userDrawn="1">
          <p15:clr>
            <a:srgbClr val="FBAE40"/>
          </p15:clr>
        </p15:guide>
        <p15:guide id="2" pos="385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529949"/>
            <a:ext cx="7201826" cy="99591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525868"/>
            <a:ext cx="3868340" cy="619017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75" indent="0">
              <a:buNone/>
              <a:defRPr sz="1500" b="1"/>
            </a:lvl2pPr>
            <a:lvl3pPr marL="685749" indent="0">
              <a:buNone/>
              <a:defRPr sz="1350" b="1"/>
            </a:lvl3pPr>
            <a:lvl4pPr marL="1028624" indent="0">
              <a:buNone/>
              <a:defRPr sz="1200" b="1"/>
            </a:lvl4pPr>
            <a:lvl5pPr marL="1371498" indent="0">
              <a:buNone/>
              <a:defRPr sz="1200" b="1"/>
            </a:lvl5pPr>
            <a:lvl6pPr marL="1714373" indent="0">
              <a:buNone/>
              <a:defRPr sz="1200" b="1"/>
            </a:lvl6pPr>
            <a:lvl7pPr marL="2057246" indent="0">
              <a:buNone/>
              <a:defRPr sz="1200" b="1"/>
            </a:lvl7pPr>
            <a:lvl8pPr marL="2400120" indent="0">
              <a:buNone/>
              <a:defRPr sz="1200" b="1"/>
            </a:lvl8pPr>
            <a:lvl9pPr marL="2742995" indent="0">
              <a:buNone/>
              <a:defRPr sz="12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287351"/>
            <a:ext cx="3868340" cy="3685884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7" y="1525868"/>
            <a:ext cx="3887391" cy="619017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75" indent="0">
              <a:buNone/>
              <a:defRPr sz="1500" b="1"/>
            </a:lvl2pPr>
            <a:lvl3pPr marL="685749" indent="0">
              <a:buNone/>
              <a:defRPr sz="1350" b="1"/>
            </a:lvl3pPr>
            <a:lvl4pPr marL="1028624" indent="0">
              <a:buNone/>
              <a:defRPr sz="1200" b="1"/>
            </a:lvl4pPr>
            <a:lvl5pPr marL="1371498" indent="0">
              <a:buNone/>
              <a:defRPr sz="1200" b="1"/>
            </a:lvl5pPr>
            <a:lvl6pPr marL="1714373" indent="0">
              <a:buNone/>
              <a:defRPr sz="1200" b="1"/>
            </a:lvl6pPr>
            <a:lvl7pPr marL="2057246" indent="0">
              <a:buNone/>
              <a:defRPr sz="1200" b="1"/>
            </a:lvl7pPr>
            <a:lvl8pPr marL="2400120" indent="0">
              <a:buNone/>
              <a:defRPr sz="1200" b="1"/>
            </a:lvl8pPr>
            <a:lvl9pPr marL="2742995" indent="0">
              <a:buNone/>
              <a:defRPr sz="12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7" y="2144881"/>
            <a:ext cx="3887391" cy="382835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04079-6FA0-8F42-A0E0-93A554C8F316}" type="datetime1">
              <a:rPr lang="fi-FI" smtClean="0"/>
              <a:pPr/>
              <a:t>23.7.2019</a:t>
            </a:fld>
            <a:endParaRPr lang="fi-FI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9920" y="739906"/>
            <a:ext cx="384476" cy="5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312521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385" userDrawn="1">
          <p15:clr>
            <a:srgbClr val="FBAE40"/>
          </p15:clr>
        </p15:guide>
        <p15:guide id="2" orient="horz" pos="4997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sub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529949"/>
            <a:ext cx="7201826" cy="99591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525868"/>
            <a:ext cx="7885508" cy="619017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75" indent="0">
              <a:buNone/>
              <a:defRPr sz="1500" b="1"/>
            </a:lvl2pPr>
            <a:lvl3pPr marL="685749" indent="0">
              <a:buNone/>
              <a:defRPr sz="1350" b="1"/>
            </a:lvl3pPr>
            <a:lvl4pPr marL="1028624" indent="0">
              <a:buNone/>
              <a:defRPr sz="1200" b="1"/>
            </a:lvl4pPr>
            <a:lvl5pPr marL="1371498" indent="0">
              <a:buNone/>
              <a:defRPr sz="1200" b="1"/>
            </a:lvl5pPr>
            <a:lvl6pPr marL="1714373" indent="0">
              <a:buNone/>
              <a:defRPr sz="1200" b="1"/>
            </a:lvl6pPr>
            <a:lvl7pPr marL="2057246" indent="0">
              <a:buNone/>
              <a:defRPr sz="1200" b="1"/>
            </a:lvl7pPr>
            <a:lvl8pPr marL="2400120" indent="0">
              <a:buNone/>
              <a:defRPr sz="1200" b="1"/>
            </a:lvl8pPr>
            <a:lvl9pPr marL="2742995" indent="0">
              <a:buNone/>
              <a:defRPr sz="12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287351"/>
            <a:ext cx="7885508" cy="3685884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B90C-C3B6-654A-9159-F786CF172E91}" type="datetime1">
              <a:rPr lang="fi-FI" smtClean="0"/>
              <a:pPr/>
              <a:t>23.7.2019</a:t>
            </a:fld>
            <a:endParaRPr lang="fi-FI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9920" y="739906"/>
            <a:ext cx="384476" cy="5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34723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385" userDrawn="1">
          <p15:clr>
            <a:srgbClr val="FBAE40"/>
          </p15:clr>
        </p15:guide>
        <p15:guide id="2" orient="horz" pos="4997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E673F-6EB7-8443-8693-F2EF12496ED8}" type="datetime1">
              <a:rPr lang="fi-FI" smtClean="0"/>
              <a:pPr/>
              <a:t>23.7.2019</a:t>
            </a:fld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C75AB-37F2-194C-B2B6-38235384CF06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9920" y="739906"/>
            <a:ext cx="384476" cy="5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5909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tit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/>
          <p:cNvPicPr>
            <a:picLocks/>
          </p:cNvPicPr>
          <p:nvPr userDrawn="1"/>
        </p:nvPicPr>
        <p:blipFill>
          <a:blip r:embed="rId2">
            <a:alphaModFix am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8930" y="872490"/>
            <a:ext cx="3406140" cy="5113020"/>
          </a:xfrm>
          <a:prstGeom prst="rect">
            <a:avLst/>
          </a:prstGeom>
        </p:spPr>
      </p:pic>
      <p:sp>
        <p:nvSpPr>
          <p:cNvPr id="22" name="Text Placeholder 21"/>
          <p:cNvSpPr>
            <a:spLocks noGrp="1"/>
          </p:cNvSpPr>
          <p:nvPr>
            <p:ph type="body" sz="quarter" idx="10"/>
          </p:nvPr>
        </p:nvSpPr>
        <p:spPr>
          <a:xfrm>
            <a:off x="1710267" y="1566330"/>
            <a:ext cx="5723466" cy="3589868"/>
          </a:xfrm>
        </p:spPr>
        <p:txBody>
          <a:bodyPr lIns="90000" anchor="ctr" anchorCtr="1">
            <a:noAutofit/>
          </a:bodyPr>
          <a:lstStyle>
            <a:lvl1pPr marL="0" indent="0" algn="ctr">
              <a:buNone/>
              <a:defRPr sz="52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2780111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hidden">
          <a:xfrm>
            <a:off x="0" y="6378000"/>
            <a:ext cx="9144000" cy="480000"/>
          </a:xfrm>
          <a:prstGeom prst="rect">
            <a:avLst/>
          </a:prstGeom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529949"/>
            <a:ext cx="7886700" cy="9959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5867"/>
            <a:ext cx="7886700" cy="44473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71455" y="6514953"/>
            <a:ext cx="703447" cy="2061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bg2"/>
                </a:solidFill>
              </a:defRPr>
            </a:lvl1pPr>
          </a:lstStyle>
          <a:p>
            <a:fld id="{BFB289C6-7421-BF4F-917B-438A4D039CDA}" type="datetime1">
              <a:rPr lang="fi-FI" smtClean="0"/>
              <a:pPr/>
              <a:t>23.7.2019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8655" y="6514953"/>
            <a:ext cx="3080611" cy="2061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>
                <a:solidFill>
                  <a:schemeClr val="bg2"/>
                </a:solidFill>
              </a:defRPr>
            </a:lvl1pPr>
          </a:lstStyle>
          <a:p>
            <a:r>
              <a:rPr lang="fi-FI" dirty="0" smtClean="0"/>
              <a:t>Työ- ja elinkeinoministeriö </a:t>
            </a:r>
            <a:r>
              <a:rPr lang="bg-BG" dirty="0" smtClean="0"/>
              <a:t>•</a:t>
            </a:r>
            <a:r>
              <a:rPr lang="fi-FI" dirty="0" smtClean="0"/>
              <a:t> </a:t>
            </a:r>
            <a:r>
              <a:rPr lang="fi-FI" dirty="0" err="1" smtClean="0"/>
              <a:t>www.tem.fi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6157" y="6514953"/>
            <a:ext cx="538239" cy="2061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bg2"/>
                </a:solidFill>
              </a:defRPr>
            </a:lvl1pPr>
          </a:lstStyle>
          <a:p>
            <a:fld id="{3065C9E5-8AC3-DF4B-BA99-CB03B9370A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3662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9" r:id="rId4"/>
    <p:sldLayoutId id="2147483677" r:id="rId5"/>
    <p:sldLayoutId id="2147483680" r:id="rId6"/>
  </p:sldLayoutIdLst>
  <p:timing>
    <p:tnLst>
      <p:par>
        <p:cTn id="1" dur="indefinite" restart="never" nodeType="tmRoot"/>
      </p:par>
    </p:tnLst>
  </p:timing>
  <p:hf hdr="0"/>
  <p:txStyles>
    <p:titleStyle>
      <a:lvl1pPr algn="l" defTabSz="685749" rtl="0" eaLnBrk="1" latinLnBrk="0" hangingPunct="1">
        <a:lnSpc>
          <a:spcPct val="90000"/>
        </a:lnSpc>
        <a:spcBef>
          <a:spcPct val="0"/>
        </a:spcBef>
        <a:buNone/>
        <a:defRPr sz="27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71438" indent="-171438" algn="l" defTabSz="685749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165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514313" indent="-171438" algn="l" defTabSz="68574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857186" indent="-171438" algn="l" defTabSz="68574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200" kern="1200">
          <a:solidFill>
            <a:srgbClr val="505050"/>
          </a:solidFill>
          <a:latin typeface="+mn-lt"/>
          <a:ea typeface="+mn-ea"/>
          <a:cs typeface="+mn-cs"/>
        </a:defRPr>
      </a:lvl3pPr>
      <a:lvl4pPr marL="1200060" indent="-171438" algn="l" defTabSz="68574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200" kern="1200">
          <a:solidFill>
            <a:srgbClr val="505050"/>
          </a:solidFill>
          <a:latin typeface="+mn-lt"/>
          <a:ea typeface="+mn-ea"/>
          <a:cs typeface="+mn-cs"/>
        </a:defRPr>
      </a:lvl4pPr>
      <a:lvl5pPr marL="1542935" indent="-171438" algn="l" defTabSz="68574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200" kern="1200">
          <a:solidFill>
            <a:srgbClr val="505050"/>
          </a:solidFill>
          <a:latin typeface="+mn-lt"/>
          <a:ea typeface="+mn-ea"/>
          <a:cs typeface="+mn-cs"/>
        </a:defRPr>
      </a:lvl5pPr>
      <a:lvl6pPr marL="1885809" indent="-171438" algn="l" defTabSz="68574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684" indent="-171438" algn="l" defTabSz="68574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558" indent="-171438" algn="l" defTabSz="68574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433" indent="-171438" algn="l" defTabSz="68574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75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49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24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98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373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46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20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995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376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 smtClean="0"/>
              <a:t>Työllisyystoimet</a:t>
            </a:r>
            <a:r>
              <a:rPr lang="en-GB" dirty="0" smtClean="0"/>
              <a:t> </a:t>
            </a:r>
            <a:r>
              <a:rPr lang="en-GB" dirty="0" err="1" smtClean="0"/>
              <a:t>hallituskauden</a:t>
            </a:r>
            <a:r>
              <a:rPr lang="en-GB" dirty="0" smtClean="0"/>
              <a:t> </a:t>
            </a:r>
            <a:r>
              <a:rPr lang="en-GB" dirty="0" err="1" smtClean="0"/>
              <a:t>aikana</a:t>
            </a:r>
            <a:endParaRPr lang="en-GB" dirty="0"/>
          </a:p>
        </p:txBody>
      </p:sp>
      <p:sp>
        <p:nvSpPr>
          <p:cNvPr id="8" name="Alaotsikko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err="1" smtClean="0"/>
              <a:t>Työministeri</a:t>
            </a:r>
            <a:r>
              <a:rPr lang="en-GB" dirty="0" smtClean="0"/>
              <a:t> </a:t>
            </a:r>
            <a:r>
              <a:rPr lang="en-GB" dirty="0" err="1" smtClean="0"/>
              <a:t>Timo</a:t>
            </a:r>
            <a:r>
              <a:rPr lang="en-GB" dirty="0" smtClean="0"/>
              <a:t> </a:t>
            </a:r>
            <a:r>
              <a:rPr lang="en-GB" dirty="0" err="1" smtClean="0"/>
              <a:t>Harakka</a:t>
            </a:r>
            <a:r>
              <a:rPr lang="en-GB" dirty="0" smtClean="0"/>
              <a:t> 23.7.2019</a:t>
            </a:r>
            <a:endParaRPr lang="en-GB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4294967295"/>
          </p:nvPr>
        </p:nvSpPr>
        <p:spPr>
          <a:xfrm>
            <a:off x="8439150" y="6515100"/>
            <a:ext cx="704850" cy="206375"/>
          </a:xfrm>
        </p:spPr>
        <p:txBody>
          <a:bodyPr/>
          <a:lstStyle/>
          <a:p>
            <a:fld id="{D26839AD-8404-F14E-AD85-8BA1B1271A32}" type="datetime1">
              <a:rPr lang="fi-FI" smtClean="0"/>
              <a:pPr/>
              <a:t>23.7.2019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4294967295"/>
          </p:nvPr>
        </p:nvSpPr>
        <p:spPr>
          <a:xfrm>
            <a:off x="0" y="6515100"/>
            <a:ext cx="3081338" cy="206375"/>
          </a:xfrm>
        </p:spPr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294967295"/>
          </p:nvPr>
        </p:nvSpPr>
        <p:spPr>
          <a:xfrm>
            <a:off x="8605838" y="6515100"/>
            <a:ext cx="538162" cy="206375"/>
          </a:xfrm>
        </p:spPr>
        <p:txBody>
          <a:bodyPr/>
          <a:lstStyle/>
          <a:p>
            <a:fld id="{3065C9E5-8AC3-DF4B-BA99-CB03B9370A98}" type="slidenum">
              <a:rPr lang="fi-FI" smtClean="0"/>
              <a:pPr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23461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Työministerin ensitoimet syksyllä 2019</a:t>
            </a:r>
          </a:p>
        </p:txBody>
      </p:sp>
      <p:sp>
        <p:nvSpPr>
          <p:cNvPr id="8" name="Tekstin paikkamerkki 7"/>
          <p:cNvSpPr>
            <a:spLocks noGrp="1"/>
          </p:cNvSpPr>
          <p:nvPr>
            <p:ph type="body" idx="1"/>
          </p:nvPr>
        </p:nvSpPr>
        <p:spPr>
          <a:xfrm>
            <a:off x="629841" y="1525868"/>
            <a:ext cx="6968387" cy="619017"/>
          </a:xfrm>
        </p:spPr>
        <p:txBody>
          <a:bodyPr>
            <a:normAutofit/>
          </a:bodyPr>
          <a:lstStyle/>
          <a:p>
            <a:r>
              <a:rPr lang="fi-FI" sz="2400" dirty="0" smtClean="0"/>
              <a:t>1. Työvoimapalvelut - kehittäminen alkaa heti</a:t>
            </a:r>
            <a:endParaRPr lang="fi-FI" sz="2400" dirty="0"/>
          </a:p>
        </p:txBody>
      </p:sp>
      <p:sp>
        <p:nvSpPr>
          <p:cNvPr id="9" name="Sisällön paikkamerkki 8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Yksilöllinen</a:t>
            </a:r>
            <a:r>
              <a:rPr lang="fi-FI" dirty="0"/>
              <a:t>, valmentava, monialainen = osallistava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sz="1600" dirty="0"/>
              <a:t>Osatyökykyiset, maahanmuuttajat, nuoret, ikäihmiset + yritysten palvelut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sz="1600" dirty="0"/>
              <a:t>Työllistyvät, pitkittyvästi työttömät, pitkittyvän työttömyyden vaarassa </a:t>
            </a:r>
            <a:r>
              <a:rPr lang="fi-FI" sz="1600" dirty="0" smtClean="0"/>
              <a:t>olevat</a:t>
            </a:r>
          </a:p>
          <a:p>
            <a:pPr marL="0" indent="0">
              <a:buNone/>
            </a:pPr>
            <a:endParaRPr lang="fi-FI" sz="1600" dirty="0"/>
          </a:p>
          <a:p>
            <a:endParaRPr lang="fi-FI" sz="1900" dirty="0"/>
          </a:p>
          <a:p>
            <a:pPr lvl="1">
              <a:buFont typeface="Wingdings" panose="05000000000000000000" pitchFamily="2" charset="2"/>
              <a:buChar char="Ø"/>
            </a:pPr>
            <a:endParaRPr lang="fi-FI" sz="1600" dirty="0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endParaRPr lang="fi-FI" dirty="0"/>
          </a:p>
          <a:p>
            <a:pPr>
              <a:buFont typeface="Wingdings" panose="05000000000000000000" pitchFamily="2" charset="2"/>
              <a:buChar char="v"/>
            </a:pPr>
            <a:r>
              <a:rPr lang="fi-FI" dirty="0" smtClean="0"/>
              <a:t>Yksilölliseen </a:t>
            </a:r>
            <a:r>
              <a:rPr lang="fi-FI" dirty="0"/>
              <a:t>yhteydenpitoon ja nuorisotakuun </a:t>
            </a:r>
            <a:r>
              <a:rPr lang="fi-FI" dirty="0" smtClean="0"/>
              <a:t>toteuttamiseen 8 milj. euroa / vuosi </a:t>
            </a:r>
            <a:r>
              <a:rPr lang="fi-FI" sz="900" dirty="0" smtClean="0"/>
              <a:t>(HALLLITUSOHJELMA)</a:t>
            </a:r>
          </a:p>
          <a:p>
            <a:pPr>
              <a:buFont typeface="Wingdings" panose="05000000000000000000" pitchFamily="2" charset="2"/>
              <a:buChar char="v"/>
            </a:pPr>
            <a:endParaRPr lang="fi-FI" dirty="0"/>
          </a:p>
          <a:p>
            <a:pPr>
              <a:buFont typeface="Wingdings" panose="05000000000000000000" pitchFamily="2" charset="2"/>
              <a:buChar char="v"/>
            </a:pPr>
            <a:r>
              <a:rPr lang="fi-FI" u="sng" dirty="0"/>
              <a:t>Työkykyohjelman </a:t>
            </a:r>
            <a:r>
              <a:rPr lang="fi-FI" dirty="0" smtClean="0"/>
              <a:t>toteuttamiseen kertaluonteinen 36 milj. euroa vuosina 2020 -2022 </a:t>
            </a:r>
            <a:r>
              <a:rPr lang="fi-FI" sz="900" dirty="0"/>
              <a:t>(</a:t>
            </a:r>
            <a:r>
              <a:rPr lang="fi-FI" sz="900" dirty="0" smtClean="0"/>
              <a:t>HALLLITUSOHJELMA)</a:t>
            </a:r>
            <a:r>
              <a:rPr lang="fi-FI" sz="900" dirty="0"/>
              <a:t> </a:t>
            </a:r>
            <a:r>
              <a:rPr lang="fi-FI" dirty="0" smtClean="0"/>
              <a:t>(TEM+STM)</a:t>
            </a:r>
            <a:endParaRPr lang="fi-FI" dirty="0"/>
          </a:p>
          <a:p>
            <a:r>
              <a:rPr lang="fi-FI" sz="1600" b="0" dirty="0" smtClean="0"/>
              <a:t>Työkyvyn </a:t>
            </a:r>
            <a:r>
              <a:rPr lang="fi-FI" sz="1600" b="0" dirty="0"/>
              <a:t>tukeminen, valmennus, yksilölliset polut työllistymiseen, </a:t>
            </a:r>
            <a:r>
              <a:rPr lang="fi-FI" sz="1600" b="0" dirty="0" err="1"/>
              <a:t>rekryapu</a:t>
            </a:r>
            <a:endParaRPr lang="fi-FI" sz="1600" b="0" dirty="0"/>
          </a:p>
          <a:p>
            <a:r>
              <a:rPr lang="fi-FI" sz="1600" b="0" dirty="0"/>
              <a:t>Varhaiset monialaiset palvelut (</a:t>
            </a:r>
            <a:r>
              <a:rPr lang="fi-FI" sz="1600" b="0" dirty="0" smtClean="0"/>
              <a:t>ohjaamot</a:t>
            </a:r>
            <a:r>
              <a:rPr lang="fi-FI" sz="1600" b="0" dirty="0"/>
              <a:t>)</a:t>
            </a:r>
            <a:r>
              <a:rPr lang="fi-FI" sz="1600" b="0" dirty="0" smtClean="0"/>
              <a:t>, </a:t>
            </a:r>
            <a:r>
              <a:rPr lang="fi-FI" sz="1600" b="0" dirty="0"/>
              <a:t>jossa keskeisenä työ + osaaminen + </a:t>
            </a:r>
            <a:r>
              <a:rPr lang="fi-FI" sz="1600" b="0" dirty="0" err="1"/>
              <a:t>sote</a:t>
            </a:r>
            <a:endParaRPr lang="fi-FI" sz="1600" b="0" dirty="0"/>
          </a:p>
          <a:p>
            <a:r>
              <a:rPr lang="fi-FI" sz="1600" b="0" dirty="0"/>
              <a:t>Kuntoutus- ja terveyspalvelut (</a:t>
            </a:r>
            <a:r>
              <a:rPr lang="fi-FI" sz="1600" b="0" dirty="0" smtClean="0"/>
              <a:t>STM)</a:t>
            </a:r>
            <a:endParaRPr lang="fi-FI" sz="1600" b="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839AD-8404-F14E-AD85-8BA1B1271A32}" type="datetime1">
              <a:rPr lang="fi-FI" smtClean="0"/>
              <a:pPr/>
              <a:t>23.7.2019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6702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Työministerin ensitoimet syksyllä 2019</a:t>
            </a:r>
          </a:p>
        </p:txBody>
      </p:sp>
      <p:sp>
        <p:nvSpPr>
          <p:cNvPr id="8" name="Tekstin paikkamerkki 7"/>
          <p:cNvSpPr>
            <a:spLocks noGrp="1"/>
          </p:cNvSpPr>
          <p:nvPr>
            <p:ph type="body" idx="1"/>
          </p:nvPr>
        </p:nvSpPr>
        <p:spPr>
          <a:xfrm>
            <a:off x="629841" y="1525868"/>
            <a:ext cx="7884555" cy="619017"/>
          </a:xfrm>
        </p:spPr>
        <p:txBody>
          <a:bodyPr>
            <a:normAutofit fontScale="92500" lnSpcReduction="20000"/>
          </a:bodyPr>
          <a:lstStyle/>
          <a:p>
            <a:r>
              <a:rPr lang="fi-FI" sz="2400" dirty="0" smtClean="0"/>
              <a:t>2. Osallistamisen työkalut –käyttöön heti, lakimuutokset valmisteluun</a:t>
            </a:r>
            <a:endParaRPr lang="fi-FI" sz="2400" dirty="0"/>
          </a:p>
        </p:txBody>
      </p:sp>
      <p:sp>
        <p:nvSpPr>
          <p:cNvPr id="9" name="Sisällön paikkamerkki 8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fi-FI" dirty="0" smtClean="0"/>
              <a:t>2019 nopea käynnistys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u="sng" dirty="0" smtClean="0"/>
              <a:t>Palkkatuen</a:t>
            </a:r>
            <a:r>
              <a:rPr lang="fi-FI" dirty="0" smtClean="0"/>
              <a:t> määrärahalisäys (18 milj. euroa / vuosi / alkaen 2020 </a:t>
            </a:r>
            <a:r>
              <a:rPr lang="fi-FI" sz="800" dirty="0" smtClean="0"/>
              <a:t>(</a:t>
            </a:r>
            <a:r>
              <a:rPr lang="fi-FI" sz="800" dirty="0"/>
              <a:t>HALLLITUSOHJELMA)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Palkkatuen maksatuksen nopeuttaminen</a:t>
            </a:r>
          </a:p>
          <a:p>
            <a:pPr>
              <a:buFont typeface="Arial" panose="020B0604020202020204" pitchFamily="34" charset="0"/>
              <a:buChar char="•"/>
            </a:pPr>
            <a:endParaRPr lang="fi-FI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Uusitaan hyviä kokemuksia saanut </a:t>
            </a:r>
            <a:r>
              <a:rPr lang="fi-FI" u="sng" dirty="0" smtClean="0"/>
              <a:t>kuntakokeilu</a:t>
            </a:r>
            <a:r>
              <a:rPr lang="fi-FI" dirty="0" smtClean="0"/>
              <a:t>laki, jatketaan siltasopimuksia ja </a:t>
            </a:r>
            <a:r>
              <a:rPr lang="fi-FI" dirty="0" err="1" smtClean="0"/>
              <a:t>pilotoidaan</a:t>
            </a:r>
            <a:r>
              <a:rPr lang="fi-FI" dirty="0" smtClean="0"/>
              <a:t> uusia kumppanuusmalleja työllisyyspalveluissa kuntien kanssa.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Panostetaan </a:t>
            </a:r>
            <a:r>
              <a:rPr lang="fi-FI" u="sng" dirty="0" smtClean="0"/>
              <a:t>julkisilla hankinnoilla </a:t>
            </a:r>
            <a:r>
              <a:rPr lang="fi-FI" dirty="0" smtClean="0"/>
              <a:t>työllistämiseen</a:t>
            </a:r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4"/>
          </p:nvPr>
        </p:nvSpPr>
        <p:spPr>
          <a:xfrm>
            <a:off x="4629157" y="2287351"/>
            <a:ext cx="3887391" cy="382835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dirty="0" smtClean="0"/>
              <a:t>2020 lakimuutokset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Palkkatuen (sis. </a:t>
            </a:r>
            <a:r>
              <a:rPr lang="fi-FI" dirty="0"/>
              <a:t>t</a:t>
            </a:r>
            <a:r>
              <a:rPr lang="fi-FI" dirty="0" smtClean="0"/>
              <a:t>yöllistämisseteli) laajennus ja ehtojen parannus.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 smtClean="0"/>
              <a:t>3 kategoriaa: a) nykyisen palkkatuen yksinkertaistaminen ja työnantajille tuki osaamisen kehittämisessä b) kolmannen sektorin palkkatukeen lisää työkyvyn edistämisen elementtejä c) mikroyrittäjien </a:t>
            </a:r>
            <a:r>
              <a:rPr lang="fi-FI" dirty="0" err="1" smtClean="0"/>
              <a:t>rekrytukikokeilu</a:t>
            </a:r>
            <a:r>
              <a:rPr lang="fi-FI" dirty="0" smtClean="0"/>
              <a:t> (25 milj. euroa </a:t>
            </a:r>
            <a:r>
              <a:rPr lang="fi-FI" sz="900" dirty="0" smtClean="0"/>
              <a:t>HALLLITUSOHJELMA</a:t>
            </a:r>
            <a:r>
              <a:rPr lang="fi-FI" sz="1300" dirty="0"/>
              <a:t>)</a:t>
            </a:r>
          </a:p>
          <a:p>
            <a:pPr lvl="1">
              <a:buFont typeface="Arial" panose="020B0604020202020204" pitchFamily="34" charset="0"/>
              <a:buChar char="•"/>
            </a:pPr>
            <a:endParaRPr lang="fi-FI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Kaupunkien kasvu- ja työllisyysohjelmien valmistelu ja niitä tukeva erillislaki.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 smtClean="0"/>
              <a:t>Yhteiskunnallisten yritysten edistäminen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 smtClean="0"/>
              <a:t>Palkkatuesta vaikuttava aktiivisen työllistämisen keino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 smtClean="0"/>
              <a:t>Kehittämisohjelma</a:t>
            </a:r>
            <a:endParaRPr lang="fi-FI" dirty="0"/>
          </a:p>
          <a:p>
            <a:endParaRPr lang="fi-FI" dirty="0"/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839AD-8404-F14E-AD85-8BA1B1271A32}" type="datetime1">
              <a:rPr lang="fi-FI" smtClean="0"/>
              <a:pPr/>
              <a:t>23.7.2019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17028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Työministerin ensitoimet syksyllä 2019</a:t>
            </a:r>
          </a:p>
        </p:txBody>
      </p:sp>
      <p:sp>
        <p:nvSpPr>
          <p:cNvPr id="8" name="Tekstin paikkamerkki 7"/>
          <p:cNvSpPr>
            <a:spLocks noGrp="1"/>
          </p:cNvSpPr>
          <p:nvPr>
            <p:ph type="body" idx="1"/>
          </p:nvPr>
        </p:nvSpPr>
        <p:spPr>
          <a:xfrm>
            <a:off x="629841" y="1525868"/>
            <a:ext cx="7884555" cy="619017"/>
          </a:xfrm>
        </p:spPr>
        <p:txBody>
          <a:bodyPr>
            <a:normAutofit fontScale="92500" lnSpcReduction="20000"/>
          </a:bodyPr>
          <a:lstStyle/>
          <a:p>
            <a:r>
              <a:rPr lang="fi-FI" sz="2400" dirty="0" smtClean="0"/>
              <a:t>3. Osaajien tarjonta – </a:t>
            </a:r>
            <a:r>
              <a:rPr lang="fi-FI" sz="2400" dirty="0" err="1" smtClean="0"/>
              <a:t>täsmäkoulutuksesta</a:t>
            </a:r>
            <a:r>
              <a:rPr lang="fi-FI" sz="2400" dirty="0" smtClean="0"/>
              <a:t> jatkuvaan oppimiseen</a:t>
            </a:r>
            <a:endParaRPr lang="fi-FI" sz="2400" dirty="0"/>
          </a:p>
        </p:txBody>
      </p:sp>
      <p:sp>
        <p:nvSpPr>
          <p:cNvPr id="9" name="Sisällön paikkamerkki 8"/>
          <p:cNvSpPr>
            <a:spLocks noGrp="1"/>
          </p:cNvSpPr>
          <p:nvPr>
            <p:ph sz="half" idx="2"/>
          </p:nvPr>
        </p:nvSpPr>
        <p:spPr>
          <a:xfrm>
            <a:off x="629841" y="2287351"/>
            <a:ext cx="7697729" cy="36858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dirty="0" smtClean="0"/>
              <a:t>2019: Lisärahoitus yritysten tarpeisiin räätälöityyn työvoimakoulutukseen 14 milj. euron kertaerä tuleville vuosille.</a:t>
            </a:r>
            <a:r>
              <a:rPr lang="fi-FI" sz="1800" dirty="0"/>
              <a:t> </a:t>
            </a:r>
            <a:r>
              <a:rPr lang="fi-FI" sz="800" dirty="0"/>
              <a:t>(HALLLITUSOHJELMA)</a:t>
            </a:r>
          </a:p>
          <a:p>
            <a:pPr marL="0" indent="0">
              <a:buNone/>
            </a:pPr>
            <a:endParaRPr lang="fi-FI" sz="800" dirty="0" smtClean="0"/>
          </a:p>
          <a:p>
            <a:pPr marL="0" indent="0">
              <a:buNone/>
            </a:pPr>
            <a:r>
              <a:rPr lang="fi-FI" dirty="0" smtClean="0"/>
              <a:t>2020 – Osaamisen ja työvoiman tarpeiden ennakoinnin järjestelmä (TEM, OKM)</a:t>
            </a:r>
          </a:p>
          <a:p>
            <a:pPr marL="0" indent="0">
              <a:buNone/>
            </a:pPr>
            <a:r>
              <a:rPr lang="fi-FI" dirty="0" smtClean="0"/>
              <a:t>2019: </a:t>
            </a:r>
            <a:r>
              <a:rPr lang="fi-FI" u="sng" dirty="0" smtClean="0"/>
              <a:t>Kotouttajien</a:t>
            </a:r>
            <a:r>
              <a:rPr lang="fi-FI" dirty="0" smtClean="0"/>
              <a:t> osaamisen ja ohjauksen tehostaminen, yhteistyö kaupunkien kanssa</a:t>
            </a:r>
          </a:p>
          <a:p>
            <a:pPr marL="0" indent="0">
              <a:buNone/>
            </a:pPr>
            <a:r>
              <a:rPr lang="fi-FI" dirty="0" smtClean="0"/>
              <a:t>2020 – Osaajien </a:t>
            </a:r>
            <a:r>
              <a:rPr lang="fi-FI" u="sng" dirty="0" smtClean="0"/>
              <a:t>maahanmuutto</a:t>
            </a:r>
            <a:r>
              <a:rPr lang="fi-FI" dirty="0" smtClean="0"/>
              <a:t> kokonaisuudessaan </a:t>
            </a:r>
            <a:r>
              <a:rPr lang="fi-FI" dirty="0" err="1" smtClean="0"/>
              <a:t>TEM:n</a:t>
            </a:r>
            <a:r>
              <a:rPr lang="fi-FI" dirty="0" smtClean="0"/>
              <a:t> vastuulle.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fi-FI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fi-FI" sz="1800" dirty="0"/>
              <a:t>Nopean työelämäkoulutuksen </a:t>
            </a:r>
            <a:r>
              <a:rPr lang="fi-FI" sz="1800" dirty="0" err="1"/>
              <a:t>kytky</a:t>
            </a:r>
            <a:r>
              <a:rPr lang="fi-FI" sz="1800" dirty="0"/>
              <a:t> työttömän omaehtoiseen opiskeluun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1800" dirty="0" smtClean="0"/>
              <a:t>Jatkuvan oppimisen ohjelma (OKM)</a:t>
            </a:r>
            <a:endParaRPr lang="fi-FI" sz="18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fi-FI" sz="1800" dirty="0" smtClean="0"/>
              <a:t>Maahanmuuttajien työllisyysasteen nosto, ulkomaisten opiskelijoiden työllistyminen</a:t>
            </a:r>
          </a:p>
          <a:p>
            <a:pPr lvl="1">
              <a:buFont typeface="Arial" panose="020B0604020202020204" pitchFamily="34" charset="0"/>
              <a:buChar char="•"/>
            </a:pPr>
            <a:endParaRPr lang="fi-FI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fi-FI" dirty="0" smtClean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839AD-8404-F14E-AD85-8BA1B1271A32}" type="datetime1">
              <a:rPr lang="fi-FI" smtClean="0"/>
              <a:pPr/>
              <a:t>23.7.2019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5787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Työministerin ensitoimet syksyllä </a:t>
            </a:r>
            <a:r>
              <a:rPr lang="fi-FI" dirty="0" smtClean="0"/>
              <a:t>2019 – viisi avainsanaa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fi-FI" sz="3600" dirty="0" smtClean="0">
              <a:solidFill>
                <a:schemeClr val="bg2"/>
              </a:solidFill>
            </a:endParaRPr>
          </a:p>
          <a:p>
            <a:pPr marL="0" indent="0" algn="ctr">
              <a:buNone/>
            </a:pPr>
            <a:r>
              <a:rPr lang="fi-FI" sz="3600" dirty="0" smtClean="0">
                <a:solidFill>
                  <a:schemeClr val="bg2"/>
                </a:solidFill>
              </a:rPr>
              <a:t>TYÖVOIMAPALVELUT</a:t>
            </a:r>
          </a:p>
          <a:p>
            <a:pPr marL="0" indent="0" algn="ctr">
              <a:buNone/>
            </a:pPr>
            <a:r>
              <a:rPr lang="fi-FI" sz="3600" dirty="0" smtClean="0">
                <a:solidFill>
                  <a:schemeClr val="bg2"/>
                </a:solidFill>
              </a:rPr>
              <a:t>OSATYÖKYKYISET</a:t>
            </a:r>
          </a:p>
          <a:p>
            <a:pPr marL="0" indent="0" algn="ctr">
              <a:buNone/>
            </a:pPr>
            <a:r>
              <a:rPr lang="fi-FI" sz="3600" dirty="0" smtClean="0">
                <a:solidFill>
                  <a:schemeClr val="bg2"/>
                </a:solidFill>
              </a:rPr>
              <a:t>PALKKATUEN LAAJENNUS</a:t>
            </a:r>
          </a:p>
          <a:p>
            <a:pPr marL="0" indent="0" algn="ctr">
              <a:buNone/>
            </a:pPr>
            <a:r>
              <a:rPr lang="fi-FI" sz="3600" dirty="0" smtClean="0">
                <a:solidFill>
                  <a:schemeClr val="bg2"/>
                </a:solidFill>
              </a:rPr>
              <a:t>KUNTIEN VASTUU</a:t>
            </a:r>
          </a:p>
          <a:p>
            <a:pPr marL="0" indent="0" algn="ctr">
              <a:buNone/>
            </a:pPr>
            <a:r>
              <a:rPr lang="fi-FI" sz="3600" dirty="0" smtClean="0">
                <a:solidFill>
                  <a:schemeClr val="bg2"/>
                </a:solidFill>
              </a:rPr>
              <a:t>OSAAJIEN TARJONTA</a:t>
            </a:r>
            <a:endParaRPr lang="fi-FI" sz="3600" dirty="0">
              <a:solidFill>
                <a:schemeClr val="bg2"/>
              </a:solidFill>
            </a:endParaRP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839AD-8404-F14E-AD85-8BA1B1271A32}" type="datetime1">
              <a:rPr lang="fi-FI" smtClean="0"/>
              <a:pPr/>
              <a:t>23.7.2019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0008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Toimenpiteiden valmistelu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1800" dirty="0" smtClean="0"/>
              <a:t>Työllisyyden edistämisen ministerityöryhmä</a:t>
            </a:r>
          </a:p>
          <a:p>
            <a:pPr lvl="1"/>
            <a:r>
              <a:rPr lang="fi-FI" sz="1500" dirty="0" smtClean="0"/>
              <a:t>Asetettu 4.7. Edustus TEM, VM, STM, UM, SM ja OM</a:t>
            </a:r>
          </a:p>
          <a:p>
            <a:pPr lvl="1"/>
            <a:r>
              <a:rPr lang="fi-FI" sz="1500" dirty="0" smtClean="0"/>
              <a:t>Ohjaa </a:t>
            </a:r>
            <a:r>
              <a:rPr lang="fi-FI" sz="1500" dirty="0"/>
              <a:t>hallitusohjelman toteuttamista työllisyyden edistämisen, työmarkkinoihin liittyvien asioiden ja työlainsäädännön kehittämisen osalta. </a:t>
            </a:r>
            <a:endParaRPr lang="fi-FI" sz="1500" dirty="0" smtClean="0"/>
          </a:p>
          <a:p>
            <a:pPr lvl="1"/>
            <a:r>
              <a:rPr lang="fi-FI" sz="1500" dirty="0" smtClean="0"/>
              <a:t>Käsittelee </a:t>
            </a:r>
            <a:r>
              <a:rPr lang="fi-FI" sz="1500" dirty="0"/>
              <a:t>seuraaviin kokonaisuuksiin liittyvät asiat: </a:t>
            </a:r>
            <a:endParaRPr lang="fi-FI" sz="1500" dirty="0" smtClean="0"/>
          </a:p>
          <a:p>
            <a:pPr lvl="2"/>
            <a:r>
              <a:rPr lang="fi-FI" sz="1350" dirty="0" smtClean="0"/>
              <a:t>työn </a:t>
            </a:r>
            <a:r>
              <a:rPr lang="fi-FI" sz="1350" dirty="0"/>
              <a:t>kysyntä ja </a:t>
            </a:r>
            <a:r>
              <a:rPr lang="fi-FI" sz="1350" dirty="0" smtClean="0"/>
              <a:t>tarjonta</a:t>
            </a:r>
            <a:endParaRPr lang="fi-FI" sz="1350" dirty="0"/>
          </a:p>
          <a:p>
            <a:pPr lvl="2"/>
            <a:r>
              <a:rPr lang="fi-FI" sz="1350" dirty="0" smtClean="0"/>
              <a:t>työn </a:t>
            </a:r>
            <a:r>
              <a:rPr lang="fi-FI" sz="1350" dirty="0"/>
              <a:t>tuottavuuden edistäminen </a:t>
            </a:r>
          </a:p>
          <a:p>
            <a:pPr lvl="2"/>
            <a:r>
              <a:rPr lang="fi-FI" sz="1350" dirty="0" smtClean="0"/>
              <a:t>työllisyyspalvelut </a:t>
            </a:r>
            <a:r>
              <a:rPr lang="fi-FI" sz="1350" dirty="0"/>
              <a:t>ja </a:t>
            </a:r>
            <a:r>
              <a:rPr lang="fi-FI" sz="1350" dirty="0" smtClean="0"/>
              <a:t>työttömyysturva</a:t>
            </a:r>
            <a:endParaRPr lang="fi-FI" sz="1350" dirty="0"/>
          </a:p>
          <a:p>
            <a:pPr lvl="2"/>
            <a:r>
              <a:rPr lang="fi-FI" sz="1350" dirty="0" smtClean="0"/>
              <a:t>työlainsäädäntö </a:t>
            </a:r>
            <a:r>
              <a:rPr lang="fi-FI" sz="1350" dirty="0"/>
              <a:t>ja paikallinen sopiminen </a:t>
            </a:r>
          </a:p>
          <a:p>
            <a:pPr lvl="2"/>
            <a:r>
              <a:rPr lang="fi-FI" sz="1350" dirty="0" smtClean="0"/>
              <a:t>työkyvyn edistäminen</a:t>
            </a:r>
            <a:endParaRPr lang="fi-FI" sz="1350" dirty="0"/>
          </a:p>
          <a:p>
            <a:pPr lvl="2"/>
            <a:r>
              <a:rPr lang="fi-FI" sz="1350" dirty="0" smtClean="0"/>
              <a:t>työmarkkinoiden </a:t>
            </a:r>
            <a:r>
              <a:rPr lang="fi-FI" sz="1350" dirty="0"/>
              <a:t>ammatillinen ja alueellinen </a:t>
            </a:r>
            <a:r>
              <a:rPr lang="fi-FI" sz="1350" dirty="0" err="1" smtClean="0"/>
              <a:t>kohtaanto</a:t>
            </a:r>
            <a:endParaRPr lang="fi-FI" sz="1350" dirty="0"/>
          </a:p>
          <a:p>
            <a:pPr lvl="2"/>
            <a:r>
              <a:rPr lang="fi-FI" sz="1350" dirty="0" smtClean="0"/>
              <a:t>työperäinen </a:t>
            </a:r>
            <a:r>
              <a:rPr lang="fi-FI" sz="1350" dirty="0"/>
              <a:t>maahanmuutto ja kotouttaminen </a:t>
            </a:r>
          </a:p>
          <a:p>
            <a:pPr lvl="2"/>
            <a:r>
              <a:rPr lang="fi-FI" sz="1350" dirty="0" smtClean="0"/>
              <a:t>työelämässä </a:t>
            </a:r>
            <a:r>
              <a:rPr lang="fi-FI" sz="1350" dirty="0"/>
              <a:t>syrjäytymisen torjunta </a:t>
            </a:r>
          </a:p>
          <a:p>
            <a:pPr lvl="2"/>
            <a:r>
              <a:rPr lang="fi-FI" sz="1350" dirty="0" smtClean="0"/>
              <a:t>jatkuva </a:t>
            </a:r>
            <a:r>
              <a:rPr lang="fi-FI" sz="1350" dirty="0"/>
              <a:t>oppiminen 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839AD-8404-F14E-AD85-8BA1B1271A32}" type="datetime1">
              <a:rPr lang="fi-FI" smtClean="0"/>
              <a:pPr/>
              <a:t>23.7.2019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3551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Toimenpiteiden valmistelu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1800" dirty="0" smtClean="0"/>
              <a:t>Valmistelu </a:t>
            </a:r>
            <a:r>
              <a:rPr lang="fi-FI" sz="1800" dirty="0"/>
              <a:t>tehdään kolmikantaisissa </a:t>
            </a:r>
            <a:r>
              <a:rPr lang="fi-FI" sz="1800" dirty="0" smtClean="0"/>
              <a:t>työryhmissä</a:t>
            </a:r>
          </a:p>
          <a:p>
            <a:pPr lvl="1"/>
            <a:r>
              <a:rPr lang="fi-FI" sz="1400" dirty="0" smtClean="0"/>
              <a:t>Erityisesti huomioidaan pitkän </a:t>
            </a:r>
            <a:r>
              <a:rPr lang="fi-FI" sz="1400" dirty="0"/>
              <a:t>aikavälin </a:t>
            </a:r>
            <a:r>
              <a:rPr lang="fi-FI" sz="1400" dirty="0" smtClean="0"/>
              <a:t>muutostarpeet; </a:t>
            </a:r>
          </a:p>
          <a:p>
            <a:pPr lvl="2"/>
            <a:r>
              <a:rPr lang="fi-FI" sz="1400" dirty="0" smtClean="0"/>
              <a:t>työelämän murroksesta</a:t>
            </a:r>
          </a:p>
          <a:p>
            <a:pPr lvl="2"/>
            <a:r>
              <a:rPr lang="fi-FI" sz="1400" dirty="0" smtClean="0"/>
              <a:t>väestörakenteesta </a:t>
            </a:r>
            <a:r>
              <a:rPr lang="fi-FI" sz="1400" dirty="0"/>
              <a:t>johtuva tarve työn tuottavuuden lisäämiseen</a:t>
            </a:r>
            <a:r>
              <a:rPr lang="fi-FI" sz="1400" dirty="0" smtClean="0"/>
              <a:t>,</a:t>
            </a:r>
          </a:p>
          <a:p>
            <a:pPr lvl="2"/>
            <a:r>
              <a:rPr lang="fi-FI" sz="1400" dirty="0" err="1" smtClean="0"/>
              <a:t>osaamis</a:t>
            </a:r>
            <a:r>
              <a:rPr lang="fi-FI" sz="1400" dirty="0" smtClean="0"/>
              <a:t>- </a:t>
            </a:r>
            <a:r>
              <a:rPr lang="fi-FI" sz="1400" dirty="0"/>
              <a:t>ja koulutustarpeet sekä </a:t>
            </a:r>
            <a:endParaRPr lang="fi-FI" sz="1400" dirty="0" smtClean="0"/>
          </a:p>
          <a:p>
            <a:pPr lvl="2"/>
            <a:r>
              <a:rPr lang="fi-FI" sz="1400" dirty="0" smtClean="0"/>
              <a:t>moninaistuvat </a:t>
            </a:r>
            <a:r>
              <a:rPr lang="fi-FI" sz="1400" dirty="0"/>
              <a:t>työnteon muodot</a:t>
            </a:r>
            <a:r>
              <a:rPr lang="fi-FI" sz="1400" dirty="0" smtClean="0"/>
              <a:t>.</a:t>
            </a:r>
          </a:p>
          <a:p>
            <a:pPr lvl="2"/>
            <a:endParaRPr lang="fi-FI" sz="1400" dirty="0" smtClean="0"/>
          </a:p>
          <a:p>
            <a:pPr lvl="1"/>
            <a:r>
              <a:rPr lang="fi-FI" sz="1400" dirty="0" smtClean="0"/>
              <a:t>Työn pohjaksi muodostetaan tutkittuun tietoon perustuva tilannekuva</a:t>
            </a:r>
          </a:p>
          <a:p>
            <a:pPr lvl="1"/>
            <a:endParaRPr lang="fi-FI" sz="1400" dirty="0"/>
          </a:p>
          <a:p>
            <a:pPr lvl="1"/>
            <a:r>
              <a:rPr lang="fi-FI" sz="1400" dirty="0" smtClean="0"/>
              <a:t>Asetetaan kesän aikana </a:t>
            </a:r>
            <a:endParaRPr lang="fi-FI" sz="14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839AD-8404-F14E-AD85-8BA1B1271A32}" type="datetime1">
              <a:rPr lang="fi-FI" smtClean="0"/>
              <a:pPr/>
              <a:t>23.7.2019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15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4882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689435" y="7768167"/>
            <a:ext cx="18473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fi-FI" sz="4200" b="1" dirty="0" err="1">
              <a:solidFill>
                <a:schemeClr val="bg1"/>
              </a:solidFill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i-FI" dirty="0" smtClean="0"/>
              <a:t>Kiitos!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2756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Mistä</a:t>
            </a:r>
            <a:r>
              <a:rPr lang="en-GB" dirty="0" smtClean="0"/>
              <a:t> 60 000 </a:t>
            </a:r>
            <a:r>
              <a:rPr lang="en-GB" dirty="0" err="1" smtClean="0"/>
              <a:t>työllisen</a:t>
            </a:r>
            <a:r>
              <a:rPr lang="en-GB" dirty="0" smtClean="0"/>
              <a:t> </a:t>
            </a:r>
            <a:r>
              <a:rPr lang="en-GB" dirty="0" err="1" smtClean="0"/>
              <a:t>tavoite</a:t>
            </a:r>
            <a:r>
              <a:rPr lang="en-GB" dirty="0" smtClean="0"/>
              <a:t> </a:t>
            </a:r>
            <a:r>
              <a:rPr lang="en-GB" dirty="0" err="1" smtClean="0"/>
              <a:t>muodostuu</a:t>
            </a:r>
            <a:r>
              <a:rPr lang="en-GB" dirty="0" smtClean="0"/>
              <a:t>?</a:t>
            </a:r>
            <a:endParaRPr lang="en-GB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Laskettu</a:t>
            </a:r>
            <a:r>
              <a:rPr lang="en-GB" dirty="0" smtClean="0"/>
              <a:t> </a:t>
            </a:r>
            <a:r>
              <a:rPr lang="en-GB" dirty="0" err="1" smtClean="0"/>
              <a:t>erotus</a:t>
            </a:r>
            <a:r>
              <a:rPr lang="en-GB" dirty="0" smtClean="0"/>
              <a:t> </a:t>
            </a:r>
            <a:r>
              <a:rPr lang="en-GB" dirty="0" err="1" smtClean="0"/>
              <a:t>VM:n</a:t>
            </a:r>
            <a:r>
              <a:rPr lang="en-GB" dirty="0" smtClean="0"/>
              <a:t> </a:t>
            </a:r>
            <a:r>
              <a:rPr lang="en-GB" dirty="0" err="1" smtClean="0"/>
              <a:t>ennusteuran</a:t>
            </a:r>
            <a:r>
              <a:rPr lang="en-GB" dirty="0" smtClean="0"/>
              <a:t> </a:t>
            </a:r>
            <a:r>
              <a:rPr lang="en-GB" dirty="0" err="1" smtClean="0"/>
              <a:t>ja</a:t>
            </a:r>
            <a:r>
              <a:rPr lang="en-GB" dirty="0" smtClean="0"/>
              <a:t> 75 % </a:t>
            </a:r>
            <a:r>
              <a:rPr lang="en-GB" dirty="0" err="1" smtClean="0"/>
              <a:t>työllisyysasteen</a:t>
            </a:r>
            <a:r>
              <a:rPr lang="en-GB" dirty="0" smtClean="0"/>
              <a:t> </a:t>
            </a:r>
            <a:r>
              <a:rPr lang="en-GB" dirty="0" err="1" smtClean="0"/>
              <a:t>välillä</a:t>
            </a:r>
            <a:r>
              <a:rPr lang="en-GB" dirty="0" smtClean="0"/>
              <a:t> </a:t>
            </a:r>
            <a:r>
              <a:rPr lang="en-GB" dirty="0" err="1" smtClean="0"/>
              <a:t>vuonna</a:t>
            </a:r>
            <a:r>
              <a:rPr lang="en-GB" dirty="0" smtClean="0"/>
              <a:t> 2023</a:t>
            </a:r>
          </a:p>
          <a:p>
            <a:r>
              <a:rPr lang="en-GB" dirty="0" err="1" smtClean="0"/>
              <a:t>Tavoitetta</a:t>
            </a:r>
            <a:r>
              <a:rPr lang="en-GB" dirty="0" smtClean="0"/>
              <a:t> </a:t>
            </a:r>
            <a:r>
              <a:rPr lang="en-GB" dirty="0" err="1" smtClean="0"/>
              <a:t>kohti</a:t>
            </a:r>
            <a:r>
              <a:rPr lang="en-GB" dirty="0" smtClean="0"/>
              <a:t> </a:t>
            </a:r>
            <a:r>
              <a:rPr lang="en-GB" dirty="0" err="1" smtClean="0"/>
              <a:t>mennään</a:t>
            </a:r>
            <a:r>
              <a:rPr lang="en-GB" dirty="0" smtClean="0"/>
              <a:t> </a:t>
            </a:r>
            <a:r>
              <a:rPr lang="en-GB" dirty="0" err="1" smtClean="0"/>
              <a:t>olosuhteissa</a:t>
            </a:r>
            <a:r>
              <a:rPr lang="en-GB" dirty="0" smtClean="0"/>
              <a:t>, </a:t>
            </a:r>
            <a:r>
              <a:rPr lang="en-GB" dirty="0" err="1" smtClean="0"/>
              <a:t>joissa</a:t>
            </a:r>
            <a:r>
              <a:rPr lang="en-GB" dirty="0" smtClean="0"/>
              <a:t> </a:t>
            </a:r>
            <a:r>
              <a:rPr lang="en-GB" dirty="0" err="1" smtClean="0"/>
              <a:t>väestörakenteen</a:t>
            </a:r>
            <a:r>
              <a:rPr lang="en-GB" dirty="0" smtClean="0"/>
              <a:t> </a:t>
            </a:r>
            <a:r>
              <a:rPr lang="en-GB" dirty="0" err="1" smtClean="0"/>
              <a:t>muutos</a:t>
            </a:r>
            <a:r>
              <a:rPr lang="en-GB" dirty="0" smtClean="0"/>
              <a:t> </a:t>
            </a:r>
            <a:r>
              <a:rPr lang="en-GB" dirty="0" err="1" smtClean="0"/>
              <a:t>johtaa</a:t>
            </a:r>
            <a:r>
              <a:rPr lang="en-GB" dirty="0" smtClean="0"/>
              <a:t> </a:t>
            </a:r>
            <a:r>
              <a:rPr lang="en-GB" dirty="0" err="1" smtClean="0"/>
              <a:t>työvoiman</a:t>
            </a:r>
            <a:r>
              <a:rPr lang="en-GB" dirty="0" smtClean="0"/>
              <a:t> </a:t>
            </a:r>
            <a:r>
              <a:rPr lang="en-GB" dirty="0" err="1" smtClean="0"/>
              <a:t>supistumiseen</a:t>
            </a:r>
            <a:endParaRPr lang="en-GB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839AD-8404-F14E-AD85-8BA1B1271A32}" type="datetime1">
              <a:rPr lang="fi-FI" smtClean="0"/>
              <a:pPr/>
              <a:t>23.7.2019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2</a:t>
            </a:fld>
            <a:endParaRPr lang="fi-FI"/>
          </a:p>
        </p:txBody>
      </p:sp>
      <p:graphicFrame>
        <p:nvGraphicFramePr>
          <p:cNvPr id="8" name="Sisällön paikkamerkki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84681107"/>
              </p:ext>
            </p:extLst>
          </p:nvPr>
        </p:nvGraphicFramePr>
        <p:xfrm>
          <a:off x="628655" y="2873828"/>
          <a:ext cx="6234375" cy="34518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Oikea aaltosulje 6"/>
          <p:cNvSpPr/>
          <p:nvPr/>
        </p:nvSpPr>
        <p:spPr>
          <a:xfrm>
            <a:off x="6722347" y="3456633"/>
            <a:ext cx="341644" cy="43207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Tekstiruutu 8"/>
          <p:cNvSpPr txBox="1"/>
          <p:nvPr/>
        </p:nvSpPr>
        <p:spPr>
          <a:xfrm>
            <a:off x="7092423" y="3534172"/>
            <a:ext cx="10615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b="1" dirty="0" smtClean="0"/>
              <a:t>~ 60 000 </a:t>
            </a:r>
            <a:r>
              <a:rPr lang="en-GB" sz="1200" b="1" dirty="0" err="1" smtClean="0"/>
              <a:t>hlö</a:t>
            </a:r>
            <a:endParaRPr lang="en-GB" sz="1200" b="1" dirty="0" smtClean="0"/>
          </a:p>
        </p:txBody>
      </p:sp>
    </p:spTree>
    <p:extLst>
      <p:ext uri="{BB962C8B-B14F-4D97-AF65-F5344CB8AC3E}">
        <p14:creationId xmlns:p14="http://schemas.microsoft.com/office/powerpoint/2010/main" val="3790576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8651" y="1254712"/>
            <a:ext cx="7161335" cy="746936"/>
          </a:xfrm>
        </p:spPr>
        <p:txBody>
          <a:bodyPr>
            <a:noAutofit/>
          </a:bodyPr>
          <a:lstStyle/>
          <a:p>
            <a:r>
              <a:rPr lang="en-GB" sz="2400" dirty="0"/>
              <a:t>Suomen </a:t>
            </a:r>
            <a:r>
              <a:rPr lang="en-GB" sz="2400" dirty="0" err="1"/>
              <a:t>työllisyys</a:t>
            </a:r>
            <a:r>
              <a:rPr lang="en-GB" sz="2400" dirty="0"/>
              <a:t> </a:t>
            </a:r>
            <a:r>
              <a:rPr lang="en-GB" sz="2400" dirty="0" err="1"/>
              <a:t>jää</a:t>
            </a:r>
            <a:r>
              <a:rPr lang="en-GB" sz="2400" dirty="0"/>
              <a:t> </a:t>
            </a:r>
            <a:r>
              <a:rPr lang="en-GB" sz="2400" dirty="0" err="1"/>
              <a:t>selvästi</a:t>
            </a:r>
            <a:r>
              <a:rPr lang="en-GB" sz="2400" dirty="0"/>
              <a:t> </a:t>
            </a:r>
            <a:r>
              <a:rPr lang="en-GB" sz="2400" dirty="0" err="1"/>
              <a:t>jälkeen</a:t>
            </a:r>
            <a:r>
              <a:rPr lang="en-GB" sz="2400" dirty="0"/>
              <a:t> </a:t>
            </a:r>
            <a:r>
              <a:rPr lang="en-GB" sz="2400" dirty="0" err="1"/>
              <a:t>muista</a:t>
            </a:r>
            <a:r>
              <a:rPr lang="en-GB" sz="2400" dirty="0"/>
              <a:t> </a:t>
            </a:r>
            <a:r>
              <a:rPr lang="en-GB" sz="2400" dirty="0" err="1"/>
              <a:t>Pohjoismaista</a:t>
            </a:r>
            <a:endParaRPr lang="fi-FI" sz="24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B024A-9348-8F4E-84E6-1AC861A3D50B}" type="datetime1">
              <a:rPr lang="fi-FI" smtClean="0"/>
              <a:pPr/>
              <a:t>23.7.2019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3</a:t>
            </a:fld>
            <a:endParaRPr lang="fi-FI"/>
          </a:p>
        </p:txBody>
      </p:sp>
      <p:graphicFrame>
        <p:nvGraphicFramePr>
          <p:cNvPr id="9" name="Kaavio 8"/>
          <p:cNvGraphicFramePr>
            <a:graphicFrameLocks/>
          </p:cNvGraphicFramePr>
          <p:nvPr>
            <p:extLst/>
          </p:nvPr>
        </p:nvGraphicFramePr>
        <p:xfrm>
          <a:off x="5292970" y="2119479"/>
          <a:ext cx="3580999" cy="34348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Suorakulmio 10"/>
          <p:cNvSpPr/>
          <p:nvPr/>
        </p:nvSpPr>
        <p:spPr>
          <a:xfrm>
            <a:off x="7529927" y="5446617"/>
            <a:ext cx="1268296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800" dirty="0" err="1">
                <a:solidFill>
                  <a:schemeClr val="bg1">
                    <a:lumMod val="50000"/>
                  </a:schemeClr>
                </a:solidFill>
              </a:rPr>
              <a:t>Lähde</a:t>
            </a:r>
            <a:r>
              <a:rPr lang="en-GB" sz="800" dirty="0">
                <a:solidFill>
                  <a:schemeClr val="bg1">
                    <a:lumMod val="50000"/>
                  </a:schemeClr>
                </a:solidFill>
              </a:rPr>
              <a:t>: OECD Statistics</a:t>
            </a:r>
          </a:p>
        </p:txBody>
      </p:sp>
      <p:graphicFrame>
        <p:nvGraphicFramePr>
          <p:cNvPr id="13" name="Sisällön paikkamerkki 6"/>
          <p:cNvGraphicFramePr>
            <a:graphicFrameLocks/>
          </p:cNvGraphicFramePr>
          <p:nvPr>
            <p:extLst/>
          </p:nvPr>
        </p:nvGraphicFramePr>
        <p:xfrm>
          <a:off x="562560" y="2119479"/>
          <a:ext cx="4409342" cy="34348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29921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8651" y="1254712"/>
            <a:ext cx="7161335" cy="746936"/>
          </a:xfrm>
        </p:spPr>
        <p:txBody>
          <a:bodyPr/>
          <a:lstStyle/>
          <a:p>
            <a:r>
              <a:rPr lang="en-GB" dirty="0" err="1"/>
              <a:t>Työttömyys</a:t>
            </a:r>
            <a:r>
              <a:rPr lang="en-GB" dirty="0"/>
              <a:t> on </a:t>
            </a:r>
            <a:r>
              <a:rPr lang="en-GB" dirty="0" err="1"/>
              <a:t>Pohjoismaiden</a:t>
            </a:r>
            <a:r>
              <a:rPr lang="en-GB" dirty="0"/>
              <a:t> </a:t>
            </a:r>
            <a:r>
              <a:rPr lang="en-GB" dirty="0" err="1"/>
              <a:t>korkeinta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B024A-9348-8F4E-84E6-1AC861A3D50B}" type="datetime1">
              <a:rPr lang="fi-FI" smtClean="0"/>
              <a:pPr/>
              <a:t>23.7.2019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4</a:t>
            </a:fld>
            <a:endParaRPr lang="fi-FI"/>
          </a:p>
        </p:txBody>
      </p:sp>
      <p:graphicFrame>
        <p:nvGraphicFramePr>
          <p:cNvPr id="10" name="Sisällön paikkamerkki 6"/>
          <p:cNvGraphicFramePr>
            <a:graphicFrameLocks noGrp="1"/>
          </p:cNvGraphicFramePr>
          <p:nvPr>
            <p:ph idx="1"/>
            <p:extLst/>
          </p:nvPr>
        </p:nvGraphicFramePr>
        <p:xfrm>
          <a:off x="628651" y="2076450"/>
          <a:ext cx="6061710" cy="345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9178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Kaavio 7"/>
          <p:cNvGraphicFramePr>
            <a:graphicFrameLocks/>
          </p:cNvGraphicFramePr>
          <p:nvPr>
            <p:extLst/>
          </p:nvPr>
        </p:nvGraphicFramePr>
        <p:xfrm>
          <a:off x="1755533" y="2240737"/>
          <a:ext cx="6748194" cy="37080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Sisällön paikkamerkki 10"/>
          <p:cNvGraphicFramePr>
            <a:graphicFrameLocks noGrp="1"/>
          </p:cNvGraphicFramePr>
          <p:nvPr>
            <p:ph idx="1"/>
            <p:extLst/>
          </p:nvPr>
        </p:nvGraphicFramePr>
        <p:xfrm>
          <a:off x="994063" y="2276769"/>
          <a:ext cx="3536995" cy="30601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839AD-8404-F14E-AD85-8BA1B1271A32}" type="datetime1">
              <a:rPr lang="fi-FI" smtClean="0"/>
              <a:pPr/>
              <a:t>23.7.2019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Työ- ja elinkeinoministeriö </a:t>
            </a:r>
            <a:r>
              <a:rPr lang="bg-BG"/>
              <a:t>•</a:t>
            </a:r>
            <a:r>
              <a:rPr lang="fi-FI"/>
              <a:t> www.tem.fi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5</a:t>
            </a:fld>
            <a:endParaRPr lang="fi-FI"/>
          </a:p>
        </p:txBody>
      </p:sp>
      <p:sp>
        <p:nvSpPr>
          <p:cNvPr id="9" name="Suorakulmio 8"/>
          <p:cNvSpPr/>
          <p:nvPr/>
        </p:nvSpPr>
        <p:spPr>
          <a:xfrm>
            <a:off x="5806441" y="5438661"/>
            <a:ext cx="1949162" cy="2135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788" dirty="0"/>
              <a:t>Lähde: Kototietokanta </a:t>
            </a:r>
            <a:r>
              <a:rPr lang="fi-FI" sz="788"/>
              <a:t>/ Tilastokeskus</a:t>
            </a:r>
            <a:r>
              <a:rPr lang="fi-FI" sz="788" dirty="0"/>
              <a:t>.</a:t>
            </a:r>
          </a:p>
        </p:txBody>
      </p:sp>
      <p:sp>
        <p:nvSpPr>
          <p:cNvPr id="10" name="Otsikko 1"/>
          <p:cNvSpPr txBox="1">
            <a:spLocks/>
          </p:cNvSpPr>
          <p:nvPr>
            <p:extLst/>
          </p:nvPr>
        </p:nvSpPr>
        <p:spPr>
          <a:xfrm>
            <a:off x="303054" y="1283721"/>
            <a:ext cx="7316947" cy="550514"/>
          </a:xfrm>
          <a:prstGeom prst="rect">
            <a:avLst/>
          </a:prstGeom>
        </p:spPr>
        <p:txBody>
          <a:bodyPr vert="horz" lIns="68580" tIns="34290" rIns="68580" bIns="34290" rtlCol="0" anchor="ctr">
            <a:normAutofit fontScale="92500"/>
          </a:bodyPr>
          <a:lstStyle>
            <a:lvl1pPr algn="l" defTabSz="68574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7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2400" dirty="0"/>
              <a:t>Suomessa maahanmuuttajat ovat nuoria ja työikäisiä</a:t>
            </a:r>
            <a:r>
              <a:rPr lang="fi-FI" sz="1800" dirty="0"/>
              <a:t> </a:t>
            </a:r>
            <a:endParaRPr lang="fi-FI" sz="1800" dirty="0">
              <a:solidFill>
                <a:schemeClr val="accent2"/>
              </a:solidFill>
              <a:cs typeface="Arial"/>
            </a:endParaRPr>
          </a:p>
        </p:txBody>
      </p:sp>
      <p:sp>
        <p:nvSpPr>
          <p:cNvPr id="3" name="Tekstiruutu 2"/>
          <p:cNvSpPr txBox="1"/>
          <p:nvPr>
            <p:extLst/>
          </p:nvPr>
        </p:nvSpPr>
        <p:spPr>
          <a:xfrm>
            <a:off x="1748563" y="2045935"/>
            <a:ext cx="5324183" cy="25391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fi-FI" sz="105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Ulkomaalaistaustaisen (vas.) ja suomalaistaustaisen (oik.) väestön ikärakenne 2016</a:t>
            </a:r>
          </a:p>
        </p:txBody>
      </p:sp>
    </p:spTree>
    <p:extLst>
      <p:ext uri="{BB962C8B-B14F-4D97-AF65-F5344CB8AC3E}">
        <p14:creationId xmlns:p14="http://schemas.microsoft.com/office/powerpoint/2010/main" val="377397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8651" y="1254712"/>
            <a:ext cx="7293875" cy="746936"/>
          </a:xfrm>
        </p:spPr>
        <p:txBody>
          <a:bodyPr>
            <a:normAutofit fontScale="90000"/>
          </a:bodyPr>
          <a:lstStyle/>
          <a:p>
            <a:r>
              <a:rPr lang="fi-FI" sz="2400" dirty="0"/>
              <a:t>Pelkän perusasteen varassa olevien nuorten määrä on korkea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B024A-9348-8F4E-84E6-1AC861A3D50B}" type="datetime1">
              <a:rPr lang="fi-FI" smtClean="0"/>
              <a:pPr/>
              <a:t>23.7.2019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6</a:t>
            </a:fld>
            <a:endParaRPr lang="fi-FI"/>
          </a:p>
        </p:txBody>
      </p:sp>
      <p:sp>
        <p:nvSpPr>
          <p:cNvPr id="10" name="Tekstin paikkamerkki 2"/>
          <p:cNvSpPr txBox="1">
            <a:spLocks/>
          </p:cNvSpPr>
          <p:nvPr/>
        </p:nvSpPr>
        <p:spPr>
          <a:xfrm>
            <a:off x="1006896" y="2383119"/>
            <a:ext cx="3461512" cy="619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42" indent="-171442" algn="l" defTabSz="685766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16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25" indent="-171442" algn="l" defTabSz="685766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07" indent="-171442" algn="l" defTabSz="685766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200" kern="1200">
                <a:solidFill>
                  <a:srgbClr val="505050"/>
                </a:solidFill>
                <a:latin typeface="+mn-lt"/>
                <a:ea typeface="+mn-ea"/>
                <a:cs typeface="+mn-cs"/>
              </a:defRPr>
            </a:lvl3pPr>
            <a:lvl4pPr marL="1200090" indent="-171442" algn="l" defTabSz="685766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200" kern="1200">
                <a:solidFill>
                  <a:srgbClr val="505050"/>
                </a:solidFill>
                <a:latin typeface="+mn-lt"/>
                <a:ea typeface="+mn-ea"/>
                <a:cs typeface="+mn-cs"/>
              </a:defRPr>
            </a:lvl4pPr>
            <a:lvl5pPr marL="1542974" indent="-171442" algn="l" defTabSz="685766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200" kern="1200">
                <a:solidFill>
                  <a:srgbClr val="505050"/>
                </a:solidFill>
                <a:latin typeface="+mn-lt"/>
                <a:ea typeface="+mn-ea"/>
                <a:cs typeface="+mn-cs"/>
              </a:defRPr>
            </a:lvl5pPr>
            <a:lvl6pPr marL="1885856" indent="-171442" algn="l" defTabSz="685766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39" indent="-171442" algn="l" defTabSz="685766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22" indent="-171442" algn="l" defTabSz="685766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05" indent="-171442" algn="l" defTabSz="685766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i-FI" sz="1400" dirty="0"/>
              <a:t>20–29-vuotiaita pelkän perusasteen </a:t>
            </a:r>
            <a:br>
              <a:rPr lang="fi-FI" sz="1400" dirty="0"/>
            </a:br>
            <a:r>
              <a:rPr lang="fi-FI" sz="1400" dirty="0"/>
              <a:t>varassa olevia on yli 100 000</a:t>
            </a:r>
          </a:p>
        </p:txBody>
      </p:sp>
      <p:sp>
        <p:nvSpPr>
          <p:cNvPr id="12" name="Tekstin paikkamerkki 4"/>
          <p:cNvSpPr txBox="1">
            <a:spLocks/>
          </p:cNvSpPr>
          <p:nvPr/>
        </p:nvSpPr>
        <p:spPr>
          <a:xfrm>
            <a:off x="5175455" y="2383119"/>
            <a:ext cx="3061181" cy="619017"/>
          </a:xfrm>
          <a:prstGeom prst="rect">
            <a:avLst/>
          </a:prstGeom>
        </p:spPr>
        <p:txBody>
          <a:bodyPr/>
          <a:lstStyle>
            <a:lvl1pPr marL="171442" indent="-171442" algn="l" defTabSz="685766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16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25" indent="-171442" algn="l" defTabSz="685766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07" indent="-171442" algn="l" defTabSz="685766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200" kern="1200">
                <a:solidFill>
                  <a:srgbClr val="505050"/>
                </a:solidFill>
                <a:latin typeface="+mn-lt"/>
                <a:ea typeface="+mn-ea"/>
                <a:cs typeface="+mn-cs"/>
              </a:defRPr>
            </a:lvl3pPr>
            <a:lvl4pPr marL="1200090" indent="-171442" algn="l" defTabSz="685766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200" kern="1200">
                <a:solidFill>
                  <a:srgbClr val="505050"/>
                </a:solidFill>
                <a:latin typeface="+mn-lt"/>
                <a:ea typeface="+mn-ea"/>
                <a:cs typeface="+mn-cs"/>
              </a:defRPr>
            </a:lvl4pPr>
            <a:lvl5pPr marL="1542974" indent="-171442" algn="l" defTabSz="685766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200" kern="1200">
                <a:solidFill>
                  <a:srgbClr val="505050"/>
                </a:solidFill>
                <a:latin typeface="+mn-lt"/>
                <a:ea typeface="+mn-ea"/>
                <a:cs typeface="+mn-cs"/>
              </a:defRPr>
            </a:lvl5pPr>
            <a:lvl6pPr marL="1885856" indent="-171442" algn="l" defTabSz="685766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39" indent="-171442" algn="l" defTabSz="685766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22" indent="-171442" algn="l" defTabSz="685766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05" indent="-171442" algn="l" defTabSz="685766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i-FI" sz="1400" dirty="0"/>
              <a:t>Koulutetut osallistuvat </a:t>
            </a:r>
            <a:br>
              <a:rPr lang="fi-FI" sz="1400" dirty="0"/>
            </a:br>
            <a:r>
              <a:rPr lang="fi-FI" sz="1400" dirty="0"/>
              <a:t>useammin aikuiskoulutukseen</a:t>
            </a:r>
          </a:p>
        </p:txBody>
      </p:sp>
      <p:graphicFrame>
        <p:nvGraphicFramePr>
          <p:cNvPr id="13" name="Sisällön paikkamerkki 3"/>
          <p:cNvGraphicFramePr>
            <a:graphicFrameLocks noGrp="1"/>
          </p:cNvGraphicFramePr>
          <p:nvPr>
            <p:ph sz="half" idx="4294967295"/>
            <p:extLst/>
          </p:nvPr>
        </p:nvGraphicFramePr>
        <p:xfrm>
          <a:off x="630239" y="2955682"/>
          <a:ext cx="3531454" cy="26376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4" name="Sisällön paikkamerkki 10"/>
          <p:cNvGraphicFramePr>
            <a:graphicFrameLocks noGrp="1"/>
          </p:cNvGraphicFramePr>
          <p:nvPr>
            <p:ph sz="quarter" idx="4294967295"/>
            <p:extLst/>
          </p:nvPr>
        </p:nvGraphicFramePr>
        <p:xfrm>
          <a:off x="4903566" y="2955683"/>
          <a:ext cx="3173756" cy="25433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57638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Tuottavuus avainasemassa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Pitkällä aikavälillä elintason nousu ja korkean palkkatason työpaikat ovat riippuvaisia tuottavuuden kehittymisestä.</a:t>
            </a:r>
          </a:p>
          <a:p>
            <a:r>
              <a:rPr lang="fi-FI" dirty="0" smtClean="0"/>
              <a:t>Politiikassa tähän voidaan vaikuttaa lähinnä koulutuspolitiikalla (osaaminen) ja TKI-panostuksia kasvattamalla ja ohjaamalla.</a:t>
            </a:r>
          </a:p>
          <a:p>
            <a:r>
              <a:rPr lang="fi-FI" dirty="0" smtClean="0"/>
              <a:t>Tiekartta TKI-panostusten nostamiseksi 4 %:iin </a:t>
            </a:r>
            <a:r>
              <a:rPr lang="fi-FI" dirty="0" err="1" smtClean="0"/>
              <a:t>BKT:sta</a:t>
            </a:r>
            <a:r>
              <a:rPr lang="fi-FI" dirty="0" smtClean="0"/>
              <a:t> ja Suomen kehittämiseksi maailman parhaaksi innovaatio- ja kokeiluympäristöksi</a:t>
            </a:r>
          </a:p>
          <a:p>
            <a:r>
              <a:rPr lang="fi-FI" dirty="0" smtClean="0"/>
              <a:t>Suomen TKI-menot nyt noin 2,8% </a:t>
            </a:r>
            <a:r>
              <a:rPr lang="fi-FI" dirty="0" err="1" smtClean="0"/>
              <a:t>BKT:sta</a:t>
            </a:r>
            <a:r>
              <a:rPr lang="fi-FI" dirty="0" smtClean="0"/>
              <a:t>.</a:t>
            </a:r>
          </a:p>
          <a:p>
            <a:r>
              <a:rPr lang="fi-FI" dirty="0" smtClean="0"/>
              <a:t>Valmistellaan viennin ja kansainvälisen kasvun ohjelma keskeisten toimijoiden kanssa 2019 aikana.</a:t>
            </a:r>
          </a:p>
          <a:p>
            <a:pPr lvl="1"/>
            <a:r>
              <a:rPr lang="fi-FI" dirty="0" smtClean="0"/>
              <a:t>Ohjelmaan sisällytetään toimialakohtaiset tiekartat vähäpäästöisyyteen</a:t>
            </a:r>
          </a:p>
          <a:p>
            <a:pPr marL="342875" lvl="1" indent="0">
              <a:buNone/>
            </a:pPr>
            <a:endParaRPr lang="fi-FI" dirty="0"/>
          </a:p>
          <a:p>
            <a:pPr marL="342875" lvl="1" indent="0">
              <a:buNone/>
            </a:pP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839AD-8404-F14E-AD85-8BA1B1271A32}" type="datetime1">
              <a:rPr lang="fi-FI" smtClean="0"/>
              <a:pPr/>
              <a:t>23.7.2019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4128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Työllisyyden</a:t>
            </a:r>
            <a:r>
              <a:rPr lang="en-GB" dirty="0" smtClean="0"/>
              <a:t> </a:t>
            </a:r>
            <a:r>
              <a:rPr lang="en-GB" dirty="0" err="1" smtClean="0"/>
              <a:t>kasvattamisen</a:t>
            </a:r>
            <a:r>
              <a:rPr lang="en-GB" dirty="0" smtClean="0"/>
              <a:t> </a:t>
            </a:r>
            <a:r>
              <a:rPr lang="en-GB" dirty="0" err="1" smtClean="0"/>
              <a:t>kohderyhmiä</a:t>
            </a:r>
            <a:endParaRPr lang="en-GB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28650" y="1525868"/>
            <a:ext cx="7886700" cy="4814642"/>
          </a:xfrm>
        </p:spPr>
        <p:txBody>
          <a:bodyPr>
            <a:normAutofit lnSpcReduction="10000"/>
          </a:bodyPr>
          <a:lstStyle/>
          <a:p>
            <a:r>
              <a:rPr lang="en-GB" sz="1800" dirty="0" err="1" smtClean="0"/>
              <a:t>Osatyökykyiset</a:t>
            </a:r>
            <a:endParaRPr lang="en-GB" sz="1800" dirty="0" smtClean="0"/>
          </a:p>
          <a:p>
            <a:pPr lvl="1"/>
            <a:r>
              <a:rPr lang="en-GB" sz="1400" dirty="0" err="1" smtClean="0"/>
              <a:t>Työvoiman</a:t>
            </a:r>
            <a:r>
              <a:rPr lang="en-GB" sz="1400" dirty="0" smtClean="0"/>
              <a:t> </a:t>
            </a:r>
            <a:r>
              <a:rPr lang="en-GB" sz="1400" dirty="0" err="1" smtClean="0"/>
              <a:t>ulkopuolella</a:t>
            </a:r>
            <a:r>
              <a:rPr lang="en-GB" sz="1400" dirty="0" smtClean="0"/>
              <a:t> </a:t>
            </a:r>
            <a:r>
              <a:rPr lang="en-GB" sz="1400" dirty="0" err="1" smtClean="0"/>
              <a:t>arvioidaan</a:t>
            </a:r>
            <a:r>
              <a:rPr lang="en-GB" sz="1400" dirty="0" smtClean="0"/>
              <a:t> </a:t>
            </a:r>
            <a:r>
              <a:rPr lang="en-GB" sz="1400" dirty="0" err="1" smtClean="0"/>
              <a:t>olevan</a:t>
            </a:r>
            <a:r>
              <a:rPr lang="en-GB" sz="1400" dirty="0" smtClean="0"/>
              <a:t> n. 65 000 </a:t>
            </a:r>
            <a:r>
              <a:rPr lang="en-GB" sz="1400" dirty="0" err="1" smtClean="0"/>
              <a:t>työkykyistä</a:t>
            </a:r>
            <a:r>
              <a:rPr lang="en-GB" sz="1400" dirty="0"/>
              <a:t> </a:t>
            </a:r>
            <a:r>
              <a:rPr lang="en-GB" sz="1400" dirty="0" err="1" smtClean="0"/>
              <a:t>ja</a:t>
            </a:r>
            <a:r>
              <a:rPr lang="en-GB" sz="1400" dirty="0" smtClean="0"/>
              <a:t> -</a:t>
            </a:r>
            <a:r>
              <a:rPr lang="en-GB" sz="1400" dirty="0" err="1" smtClean="0"/>
              <a:t>haluista</a:t>
            </a:r>
            <a:endParaRPr lang="en-GB" sz="1400" dirty="0" smtClean="0"/>
          </a:p>
          <a:p>
            <a:pPr lvl="1"/>
            <a:r>
              <a:rPr lang="en-GB" sz="1400" dirty="0" err="1" smtClean="0"/>
              <a:t>Työkykyohjelmalla</a:t>
            </a:r>
            <a:r>
              <a:rPr lang="en-GB" sz="1400" dirty="0" smtClean="0"/>
              <a:t> (mm. </a:t>
            </a:r>
            <a:r>
              <a:rPr lang="en-GB" sz="1400" dirty="0" err="1" smtClean="0"/>
              <a:t>yhteiskunnallisten</a:t>
            </a:r>
            <a:r>
              <a:rPr lang="en-GB" sz="1400" dirty="0" smtClean="0"/>
              <a:t> </a:t>
            </a:r>
            <a:r>
              <a:rPr lang="en-GB" sz="1400" dirty="0" err="1" smtClean="0"/>
              <a:t>yritysten</a:t>
            </a:r>
            <a:r>
              <a:rPr lang="en-GB" sz="1400" dirty="0" smtClean="0"/>
              <a:t> </a:t>
            </a:r>
            <a:r>
              <a:rPr lang="en-GB" sz="1400" dirty="0" err="1" smtClean="0"/>
              <a:t>roolin</a:t>
            </a:r>
            <a:r>
              <a:rPr lang="en-GB" sz="1400" dirty="0" smtClean="0"/>
              <a:t> </a:t>
            </a:r>
            <a:r>
              <a:rPr lang="en-GB" sz="1400" dirty="0" err="1" smtClean="0"/>
              <a:t>kasvattaminen</a:t>
            </a:r>
            <a:r>
              <a:rPr lang="en-GB" sz="1400" dirty="0" smtClean="0"/>
              <a:t> </a:t>
            </a:r>
            <a:r>
              <a:rPr lang="en-GB" sz="1400" dirty="0" err="1" smtClean="0"/>
              <a:t>sekä</a:t>
            </a:r>
            <a:r>
              <a:rPr lang="en-GB" sz="1400" dirty="0" smtClean="0"/>
              <a:t> </a:t>
            </a:r>
            <a:r>
              <a:rPr lang="en-GB" sz="1400" dirty="0" err="1" smtClean="0"/>
              <a:t>julkisten</a:t>
            </a:r>
            <a:r>
              <a:rPr lang="en-GB" sz="1400" dirty="0" smtClean="0"/>
              <a:t> </a:t>
            </a:r>
            <a:r>
              <a:rPr lang="en-GB" sz="1400" dirty="0" err="1" smtClean="0"/>
              <a:t>hankintojen</a:t>
            </a:r>
            <a:r>
              <a:rPr lang="en-GB" sz="1400" dirty="0" smtClean="0"/>
              <a:t> </a:t>
            </a:r>
            <a:r>
              <a:rPr lang="en-GB" sz="1400" dirty="0" err="1" smtClean="0"/>
              <a:t>hyödyntäminen</a:t>
            </a:r>
            <a:r>
              <a:rPr lang="en-GB" sz="1400" dirty="0" smtClean="0"/>
              <a:t>) </a:t>
            </a:r>
            <a:r>
              <a:rPr lang="en-GB" sz="1400" dirty="0" err="1" smtClean="0"/>
              <a:t>tavoitellaan</a:t>
            </a:r>
            <a:r>
              <a:rPr lang="en-GB" sz="1400" dirty="0" smtClean="0"/>
              <a:t> </a:t>
            </a:r>
            <a:r>
              <a:rPr lang="en-GB" sz="1400" dirty="0" err="1" smtClean="0"/>
              <a:t>muutaman</a:t>
            </a:r>
            <a:r>
              <a:rPr lang="en-GB" sz="1400" dirty="0" smtClean="0"/>
              <a:t> </a:t>
            </a:r>
            <a:r>
              <a:rPr lang="en-GB" sz="1400" dirty="0" err="1" smtClean="0"/>
              <a:t>tuhannen</a:t>
            </a:r>
            <a:r>
              <a:rPr lang="en-GB" sz="1400" dirty="0" smtClean="0"/>
              <a:t> </a:t>
            </a:r>
            <a:r>
              <a:rPr lang="en-GB" sz="1400" dirty="0" err="1" smtClean="0"/>
              <a:t>hengen</a:t>
            </a:r>
            <a:r>
              <a:rPr lang="en-GB" sz="1400" dirty="0" smtClean="0"/>
              <a:t> </a:t>
            </a:r>
            <a:r>
              <a:rPr lang="en-GB" sz="1400" dirty="0" err="1" smtClean="0"/>
              <a:t>vaikuttavuutta</a:t>
            </a:r>
            <a:r>
              <a:rPr lang="en-GB" sz="1400" dirty="0" smtClean="0"/>
              <a:t> </a:t>
            </a:r>
            <a:r>
              <a:rPr lang="en-GB" sz="1400" dirty="0" err="1" smtClean="0"/>
              <a:t>työllisyyteen</a:t>
            </a:r>
            <a:endParaRPr lang="en-GB" sz="1400" dirty="0" smtClean="0"/>
          </a:p>
          <a:p>
            <a:pPr lvl="1"/>
            <a:r>
              <a:rPr lang="en-GB" sz="1400" dirty="0" err="1" smtClean="0"/>
              <a:t>Kuntien</a:t>
            </a:r>
            <a:r>
              <a:rPr lang="en-GB" sz="1400" dirty="0" smtClean="0"/>
              <a:t> </a:t>
            </a:r>
            <a:r>
              <a:rPr lang="en-GB" sz="1400" dirty="0" err="1" smtClean="0"/>
              <a:t>roolin</a:t>
            </a:r>
            <a:r>
              <a:rPr lang="en-GB" sz="1400" dirty="0" smtClean="0"/>
              <a:t> </a:t>
            </a:r>
            <a:r>
              <a:rPr lang="en-GB" sz="1400" dirty="0" err="1" smtClean="0"/>
              <a:t>vahvistaminen</a:t>
            </a:r>
            <a:r>
              <a:rPr lang="en-GB" sz="1400" dirty="0" smtClean="0"/>
              <a:t> </a:t>
            </a:r>
            <a:r>
              <a:rPr lang="en-GB" sz="1400" dirty="0" err="1" smtClean="0"/>
              <a:t>työvoimapalveluissa</a:t>
            </a:r>
            <a:r>
              <a:rPr lang="en-GB" sz="1400" dirty="0" smtClean="0"/>
              <a:t>. </a:t>
            </a:r>
          </a:p>
          <a:p>
            <a:pPr lvl="1"/>
            <a:endParaRPr lang="en-GB" sz="1400" dirty="0" smtClean="0"/>
          </a:p>
          <a:p>
            <a:r>
              <a:rPr lang="en-GB" sz="1800" dirty="0" err="1" smtClean="0"/>
              <a:t>Nuoret</a:t>
            </a:r>
            <a:endParaRPr lang="en-GB" sz="1800" dirty="0" smtClean="0"/>
          </a:p>
          <a:p>
            <a:pPr lvl="1"/>
            <a:r>
              <a:rPr lang="en-GB" sz="1400" dirty="0" err="1" smtClean="0"/>
              <a:t>Ilman</a:t>
            </a:r>
            <a:r>
              <a:rPr lang="en-GB" sz="1400" dirty="0" smtClean="0"/>
              <a:t> </a:t>
            </a:r>
            <a:r>
              <a:rPr lang="en-GB" sz="1400" dirty="0" err="1" smtClean="0"/>
              <a:t>toimenpiteitä</a:t>
            </a:r>
            <a:r>
              <a:rPr lang="en-GB" sz="1400" dirty="0" smtClean="0"/>
              <a:t> </a:t>
            </a:r>
            <a:r>
              <a:rPr lang="en-GB" sz="1400" dirty="0" err="1" smtClean="0"/>
              <a:t>nuorten</a:t>
            </a:r>
            <a:r>
              <a:rPr lang="en-GB" sz="1400" dirty="0" smtClean="0"/>
              <a:t> </a:t>
            </a:r>
            <a:r>
              <a:rPr lang="en-GB" sz="1400" dirty="0" err="1" smtClean="0"/>
              <a:t>työttömyyden</a:t>
            </a:r>
            <a:r>
              <a:rPr lang="en-GB" sz="1400" dirty="0" smtClean="0"/>
              <a:t> </a:t>
            </a:r>
            <a:r>
              <a:rPr lang="en-GB" sz="1400" dirty="0" err="1" smtClean="0"/>
              <a:t>arvioidaan</a:t>
            </a:r>
            <a:r>
              <a:rPr lang="en-GB" sz="1400" dirty="0" smtClean="0"/>
              <a:t> </a:t>
            </a:r>
            <a:r>
              <a:rPr lang="en-GB" sz="1400" dirty="0" err="1" smtClean="0"/>
              <a:t>jäävän</a:t>
            </a:r>
            <a:r>
              <a:rPr lang="en-GB" sz="1400" dirty="0" smtClean="0"/>
              <a:t> n. 10 000 </a:t>
            </a:r>
            <a:r>
              <a:rPr lang="en-GB" sz="1400" dirty="0" err="1" smtClean="0"/>
              <a:t>hlö</a:t>
            </a:r>
            <a:r>
              <a:rPr lang="en-GB" sz="1400" dirty="0" smtClean="0"/>
              <a:t> </a:t>
            </a:r>
            <a:r>
              <a:rPr lang="en-GB" sz="1400" dirty="0" err="1" smtClean="0"/>
              <a:t>korkeammaksi</a:t>
            </a:r>
            <a:r>
              <a:rPr lang="en-GB" sz="1400" dirty="0" smtClean="0"/>
              <a:t> </a:t>
            </a:r>
            <a:r>
              <a:rPr lang="en-GB" sz="1400" dirty="0" err="1" smtClean="0"/>
              <a:t>kuin</a:t>
            </a:r>
            <a:r>
              <a:rPr lang="en-GB" sz="1400" dirty="0" smtClean="0"/>
              <a:t> </a:t>
            </a:r>
            <a:r>
              <a:rPr lang="en-GB" sz="1400" dirty="0" err="1" smtClean="0"/>
              <a:t>ennen</a:t>
            </a:r>
            <a:r>
              <a:rPr lang="en-GB" sz="1400" dirty="0" smtClean="0"/>
              <a:t> </a:t>
            </a:r>
            <a:r>
              <a:rPr lang="en-GB" sz="1400" dirty="0" err="1" smtClean="0"/>
              <a:t>vuoden</a:t>
            </a:r>
            <a:r>
              <a:rPr lang="en-GB" sz="1400" dirty="0" smtClean="0"/>
              <a:t> 2008 </a:t>
            </a:r>
            <a:r>
              <a:rPr lang="en-GB" sz="1400" dirty="0" err="1" smtClean="0"/>
              <a:t>finanssikriisiä</a:t>
            </a:r>
            <a:endParaRPr lang="en-GB" sz="1400" dirty="0" smtClean="0"/>
          </a:p>
          <a:p>
            <a:pPr lvl="1"/>
            <a:r>
              <a:rPr lang="en-GB" sz="1400" dirty="0" err="1" smtClean="0"/>
              <a:t>Lisäksi</a:t>
            </a:r>
            <a:r>
              <a:rPr lang="en-GB" sz="1400" dirty="0" smtClean="0"/>
              <a:t> </a:t>
            </a:r>
            <a:r>
              <a:rPr lang="en-GB" sz="1400" dirty="0" err="1" smtClean="0"/>
              <a:t>osa</a:t>
            </a:r>
            <a:r>
              <a:rPr lang="en-GB" sz="1400" dirty="0" smtClean="0"/>
              <a:t> </a:t>
            </a:r>
            <a:r>
              <a:rPr lang="en-GB" sz="1400" dirty="0" err="1" smtClean="0"/>
              <a:t>syrjäytyneistä</a:t>
            </a:r>
            <a:r>
              <a:rPr lang="en-GB" sz="1400" dirty="0" smtClean="0"/>
              <a:t> </a:t>
            </a:r>
            <a:r>
              <a:rPr lang="en-GB" sz="1400" dirty="0" err="1" smtClean="0"/>
              <a:t>nuorista</a:t>
            </a:r>
            <a:r>
              <a:rPr lang="en-GB" sz="1400" dirty="0" smtClean="0"/>
              <a:t> </a:t>
            </a:r>
            <a:r>
              <a:rPr lang="en-GB" sz="1400" dirty="0" err="1" smtClean="0"/>
              <a:t>kokonaan</a:t>
            </a:r>
            <a:r>
              <a:rPr lang="en-GB" sz="1400" dirty="0" smtClean="0"/>
              <a:t> </a:t>
            </a:r>
            <a:r>
              <a:rPr lang="en-GB" sz="1400" dirty="0" err="1" smtClean="0"/>
              <a:t>työmarkkinoiden</a:t>
            </a:r>
            <a:r>
              <a:rPr lang="en-GB" sz="1400" dirty="0" smtClean="0"/>
              <a:t> </a:t>
            </a:r>
            <a:r>
              <a:rPr lang="en-GB" sz="1400" dirty="0" err="1" smtClean="0"/>
              <a:t>ulkopuolella</a:t>
            </a:r>
            <a:endParaRPr lang="en-GB" sz="1400" dirty="0" smtClean="0"/>
          </a:p>
          <a:p>
            <a:pPr lvl="1"/>
            <a:r>
              <a:rPr lang="en-GB" sz="1400" dirty="0" err="1" smtClean="0"/>
              <a:t>Oppivelvollisuuden</a:t>
            </a:r>
            <a:r>
              <a:rPr lang="en-GB" sz="1400" dirty="0" smtClean="0"/>
              <a:t> </a:t>
            </a:r>
            <a:r>
              <a:rPr lang="en-GB" sz="1400" dirty="0" err="1" smtClean="0"/>
              <a:t>korotus</a:t>
            </a:r>
            <a:r>
              <a:rPr lang="en-GB" sz="1400" dirty="0" smtClean="0"/>
              <a:t> </a:t>
            </a:r>
            <a:r>
              <a:rPr lang="en-GB" sz="1400" dirty="0" err="1" smtClean="0"/>
              <a:t>vaikuttaa</a:t>
            </a:r>
            <a:r>
              <a:rPr lang="en-GB" sz="1400" dirty="0" smtClean="0"/>
              <a:t> </a:t>
            </a:r>
            <a:r>
              <a:rPr lang="en-GB" sz="1400" dirty="0" err="1" smtClean="0"/>
              <a:t>hitaasti</a:t>
            </a:r>
            <a:r>
              <a:rPr lang="en-GB" sz="1400" dirty="0" smtClean="0"/>
              <a:t>. </a:t>
            </a:r>
            <a:r>
              <a:rPr lang="en-GB" sz="1400" dirty="0" err="1" smtClean="0"/>
              <a:t>Tavoitellaan</a:t>
            </a:r>
            <a:r>
              <a:rPr lang="en-GB" sz="1400" dirty="0" smtClean="0"/>
              <a:t> </a:t>
            </a:r>
            <a:r>
              <a:rPr lang="en-GB" sz="1400" dirty="0" err="1" smtClean="0"/>
              <a:t>joidenkin</a:t>
            </a:r>
            <a:r>
              <a:rPr lang="en-GB" sz="1400" dirty="0" smtClean="0"/>
              <a:t> </a:t>
            </a:r>
            <a:r>
              <a:rPr lang="en-GB" sz="1400" dirty="0" err="1" smtClean="0"/>
              <a:t>tuhansien</a:t>
            </a:r>
            <a:r>
              <a:rPr lang="en-GB" sz="1400" dirty="0" smtClean="0"/>
              <a:t> </a:t>
            </a:r>
            <a:r>
              <a:rPr lang="en-GB" sz="1400" dirty="0" err="1" smtClean="0"/>
              <a:t>lisäystä</a:t>
            </a:r>
            <a:r>
              <a:rPr lang="en-GB" sz="1400" dirty="0" smtClean="0"/>
              <a:t> </a:t>
            </a:r>
            <a:r>
              <a:rPr lang="en-GB" sz="1400" dirty="0" err="1" smtClean="0"/>
              <a:t>työllisyyteen</a:t>
            </a:r>
            <a:r>
              <a:rPr lang="en-GB" sz="1400" dirty="0" smtClean="0"/>
              <a:t> </a:t>
            </a:r>
            <a:r>
              <a:rPr lang="en-GB" sz="1400" dirty="0" err="1" smtClean="0"/>
              <a:t>pitkällä</a:t>
            </a:r>
            <a:r>
              <a:rPr lang="en-GB" sz="1400" dirty="0" smtClean="0"/>
              <a:t> </a:t>
            </a:r>
            <a:r>
              <a:rPr lang="en-GB" sz="1400" dirty="0" err="1" smtClean="0"/>
              <a:t>aikavälillä</a:t>
            </a:r>
            <a:endParaRPr lang="en-GB" sz="1400" dirty="0" smtClean="0"/>
          </a:p>
          <a:p>
            <a:pPr lvl="1"/>
            <a:r>
              <a:rPr lang="en-GB" sz="1400" dirty="0" err="1" smtClean="0"/>
              <a:t>Muita</a:t>
            </a:r>
            <a:r>
              <a:rPr lang="en-GB" sz="1400" dirty="0" smtClean="0"/>
              <a:t> </a:t>
            </a:r>
            <a:r>
              <a:rPr lang="en-GB" sz="1400" dirty="0" err="1" smtClean="0"/>
              <a:t>toimia</a:t>
            </a:r>
            <a:r>
              <a:rPr lang="en-GB" sz="1400" dirty="0" smtClean="0"/>
              <a:t>: </a:t>
            </a:r>
            <a:r>
              <a:rPr lang="en-GB" sz="1400" dirty="0" err="1" smtClean="0"/>
              <a:t>Nuorisotakuu</a:t>
            </a:r>
            <a:r>
              <a:rPr lang="en-GB" sz="1400" dirty="0" smtClean="0"/>
              <a:t>, </a:t>
            </a:r>
            <a:r>
              <a:rPr lang="en-GB" sz="1400" dirty="0" err="1" smtClean="0"/>
              <a:t>Ohjaamoiden</a:t>
            </a:r>
            <a:r>
              <a:rPr lang="en-GB" sz="1400" dirty="0" smtClean="0"/>
              <a:t> </a:t>
            </a:r>
            <a:r>
              <a:rPr lang="en-GB" sz="1400" dirty="0" err="1" smtClean="0"/>
              <a:t>kehittäminen</a:t>
            </a:r>
            <a:r>
              <a:rPr lang="en-GB" sz="1400" dirty="0" smtClean="0"/>
              <a:t>, </a:t>
            </a:r>
            <a:r>
              <a:rPr lang="en-GB" sz="1400" dirty="0" err="1" smtClean="0"/>
              <a:t>Valtakunnallinen</a:t>
            </a:r>
            <a:r>
              <a:rPr lang="en-GB" sz="1400" dirty="0" smtClean="0"/>
              <a:t> </a:t>
            </a:r>
            <a:r>
              <a:rPr lang="en-GB" sz="1400" dirty="0" err="1" smtClean="0"/>
              <a:t>nuorisotyön</a:t>
            </a:r>
            <a:r>
              <a:rPr lang="en-GB" sz="1400" dirty="0" smtClean="0"/>
              <a:t> </a:t>
            </a:r>
            <a:r>
              <a:rPr lang="en-GB" sz="1400" dirty="0" err="1" smtClean="0"/>
              <a:t>ja</a:t>
            </a:r>
            <a:r>
              <a:rPr lang="en-GB" sz="1400" dirty="0" smtClean="0"/>
              <a:t> -</a:t>
            </a:r>
            <a:r>
              <a:rPr lang="en-GB" sz="1400" dirty="0" err="1" smtClean="0"/>
              <a:t>politiikan</a:t>
            </a:r>
            <a:r>
              <a:rPr lang="en-GB" sz="1400" dirty="0" smtClean="0"/>
              <a:t> </a:t>
            </a:r>
            <a:r>
              <a:rPr lang="en-GB" sz="1400" dirty="0" err="1" smtClean="0"/>
              <a:t>ohjelma</a:t>
            </a:r>
            <a:endParaRPr lang="en-GB" sz="1400" dirty="0"/>
          </a:p>
          <a:p>
            <a:pPr lvl="1"/>
            <a:endParaRPr lang="en-GB" sz="1400" dirty="0" smtClean="0"/>
          </a:p>
          <a:p>
            <a:r>
              <a:rPr lang="en-GB" sz="1800" dirty="0" err="1" smtClean="0"/>
              <a:t>Ikääntyvät</a:t>
            </a:r>
            <a:endParaRPr lang="en-GB" sz="1800" dirty="0" smtClean="0"/>
          </a:p>
          <a:p>
            <a:pPr lvl="1"/>
            <a:r>
              <a:rPr lang="en-GB" sz="1400" dirty="0" err="1" smtClean="0"/>
              <a:t>Viime</a:t>
            </a:r>
            <a:r>
              <a:rPr lang="en-GB" sz="1400" dirty="0" smtClean="0"/>
              <a:t> </a:t>
            </a:r>
            <a:r>
              <a:rPr lang="en-GB" sz="1400" dirty="0" err="1" smtClean="0"/>
              <a:t>aikoina</a:t>
            </a:r>
            <a:r>
              <a:rPr lang="en-GB" sz="1400" dirty="0" smtClean="0"/>
              <a:t> </a:t>
            </a:r>
            <a:r>
              <a:rPr lang="en-GB" sz="1400" dirty="0" err="1" smtClean="0"/>
              <a:t>nopeimmin</a:t>
            </a:r>
            <a:r>
              <a:rPr lang="en-GB" sz="1400" dirty="0" smtClean="0"/>
              <a:t> </a:t>
            </a:r>
            <a:r>
              <a:rPr lang="en-GB" sz="1400" dirty="0" err="1" smtClean="0"/>
              <a:t>kasvava</a:t>
            </a:r>
            <a:r>
              <a:rPr lang="en-GB" sz="1400" dirty="0" smtClean="0"/>
              <a:t> </a:t>
            </a:r>
            <a:r>
              <a:rPr lang="en-GB" sz="1400" dirty="0" err="1" smtClean="0"/>
              <a:t>työllisyysreservi</a:t>
            </a:r>
            <a:endParaRPr lang="en-GB" sz="1400" dirty="0" smtClean="0"/>
          </a:p>
          <a:p>
            <a:pPr lvl="1"/>
            <a:r>
              <a:rPr lang="en-GB" sz="1400" dirty="0" err="1" smtClean="0"/>
              <a:t>Eläkeuudistus</a:t>
            </a:r>
            <a:r>
              <a:rPr lang="en-GB" sz="1400" dirty="0" smtClean="0"/>
              <a:t> </a:t>
            </a:r>
            <a:r>
              <a:rPr lang="en-GB" sz="1400" dirty="0" err="1" smtClean="0"/>
              <a:t>nostaa</a:t>
            </a:r>
            <a:r>
              <a:rPr lang="en-GB" sz="1400" dirty="0" smtClean="0"/>
              <a:t> </a:t>
            </a:r>
            <a:r>
              <a:rPr lang="en-GB" sz="1400" dirty="0" err="1" smtClean="0"/>
              <a:t>edelleen</a:t>
            </a:r>
            <a:r>
              <a:rPr lang="en-GB" sz="1400" dirty="0" smtClean="0"/>
              <a:t> </a:t>
            </a:r>
            <a:r>
              <a:rPr lang="en-GB" sz="1400" dirty="0" err="1" smtClean="0"/>
              <a:t>työllisyyttä</a:t>
            </a:r>
            <a:endParaRPr lang="en-GB" sz="1400" dirty="0" smtClean="0"/>
          </a:p>
          <a:p>
            <a:pPr lvl="1"/>
            <a:r>
              <a:rPr lang="en-GB" sz="1400" dirty="0" err="1" smtClean="0"/>
              <a:t>Työttömyysturvan</a:t>
            </a:r>
            <a:r>
              <a:rPr lang="en-GB" sz="1400" dirty="0" smtClean="0"/>
              <a:t> </a:t>
            </a:r>
            <a:r>
              <a:rPr lang="en-GB" sz="1400" dirty="0" err="1" smtClean="0"/>
              <a:t>lisäpäiväoikeuksien</a:t>
            </a:r>
            <a:r>
              <a:rPr lang="en-GB" sz="1400" dirty="0" smtClean="0"/>
              <a:t> </a:t>
            </a:r>
            <a:r>
              <a:rPr lang="en-GB" sz="1400" dirty="0" err="1" smtClean="0"/>
              <a:t>lyhentäminen</a:t>
            </a:r>
            <a:r>
              <a:rPr lang="en-GB" sz="1400" dirty="0"/>
              <a:t> </a:t>
            </a:r>
            <a:r>
              <a:rPr lang="en-GB" sz="1400" dirty="0" err="1" smtClean="0"/>
              <a:t>lisää</a:t>
            </a:r>
            <a:r>
              <a:rPr lang="en-GB" sz="1400" dirty="0" smtClean="0"/>
              <a:t> </a:t>
            </a:r>
            <a:r>
              <a:rPr lang="en-GB" sz="1400" dirty="0" err="1" smtClean="0"/>
              <a:t>työllisyyttä</a:t>
            </a:r>
            <a:r>
              <a:rPr lang="en-GB" sz="1400" dirty="0" smtClean="0"/>
              <a:t> 6000 </a:t>
            </a:r>
            <a:r>
              <a:rPr lang="en-GB" sz="1400" dirty="0" err="1" smtClean="0"/>
              <a:t>hlö</a:t>
            </a:r>
            <a:r>
              <a:rPr lang="en-GB" sz="1400" dirty="0" smtClean="0"/>
              <a:t> v. 2025 </a:t>
            </a:r>
            <a:r>
              <a:rPr lang="en-GB" sz="1400" dirty="0" err="1" smtClean="0"/>
              <a:t>mennessä</a:t>
            </a:r>
            <a:r>
              <a:rPr lang="en-GB" sz="1400" dirty="0" smtClean="0"/>
              <a:t> (ETK)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839AD-8404-F14E-AD85-8BA1B1271A32}" type="datetime1">
              <a:rPr lang="fi-FI" smtClean="0"/>
              <a:pPr/>
              <a:t>23.7.2019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0427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Muita</a:t>
            </a:r>
            <a:r>
              <a:rPr lang="en-GB" dirty="0" smtClean="0"/>
              <a:t> </a:t>
            </a:r>
            <a:r>
              <a:rPr lang="en-GB" dirty="0" err="1" smtClean="0"/>
              <a:t>keskeisiä</a:t>
            </a:r>
            <a:r>
              <a:rPr lang="en-GB" dirty="0" smtClean="0"/>
              <a:t> </a:t>
            </a:r>
            <a:r>
              <a:rPr lang="en-GB" dirty="0" err="1" smtClean="0"/>
              <a:t>työllisyyskanavia</a:t>
            </a:r>
            <a:endParaRPr lang="en-GB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28650" y="1525867"/>
            <a:ext cx="7886700" cy="4734256"/>
          </a:xfrm>
        </p:spPr>
        <p:txBody>
          <a:bodyPr>
            <a:normAutofit/>
          </a:bodyPr>
          <a:lstStyle/>
          <a:p>
            <a:r>
              <a:rPr lang="en-GB" sz="1800" dirty="0" err="1" smtClean="0"/>
              <a:t>Osaajien</a:t>
            </a:r>
            <a:r>
              <a:rPr lang="en-GB" sz="1800" dirty="0" smtClean="0"/>
              <a:t> </a:t>
            </a:r>
            <a:r>
              <a:rPr lang="en-GB" sz="1800" dirty="0" err="1" smtClean="0"/>
              <a:t>maahanmuutto</a:t>
            </a:r>
            <a:r>
              <a:rPr lang="en-GB" sz="1800" dirty="0" smtClean="0"/>
              <a:t> </a:t>
            </a:r>
            <a:r>
              <a:rPr lang="en-GB" sz="1800" dirty="0" err="1" smtClean="0"/>
              <a:t>ja</a:t>
            </a:r>
            <a:r>
              <a:rPr lang="en-GB" sz="1800" dirty="0" smtClean="0"/>
              <a:t> </a:t>
            </a:r>
            <a:r>
              <a:rPr lang="en-GB" sz="1800" dirty="0" err="1" smtClean="0"/>
              <a:t>tehokas</a:t>
            </a:r>
            <a:r>
              <a:rPr lang="en-GB" sz="1800" dirty="0" smtClean="0"/>
              <a:t> </a:t>
            </a:r>
            <a:r>
              <a:rPr lang="en-GB" sz="1800" dirty="0" err="1" smtClean="0"/>
              <a:t>kotoutuminen</a:t>
            </a:r>
            <a:endParaRPr lang="en-GB" sz="1800" dirty="0"/>
          </a:p>
          <a:p>
            <a:pPr lvl="1"/>
            <a:r>
              <a:rPr lang="en-GB" dirty="0" err="1"/>
              <a:t>Työperäistä</a:t>
            </a:r>
            <a:r>
              <a:rPr lang="en-GB" dirty="0"/>
              <a:t> </a:t>
            </a:r>
            <a:r>
              <a:rPr lang="en-GB" dirty="0" err="1"/>
              <a:t>maahanmuuttoa</a:t>
            </a:r>
            <a:r>
              <a:rPr lang="en-GB" dirty="0"/>
              <a:t> </a:t>
            </a:r>
            <a:r>
              <a:rPr lang="en-GB" dirty="0" err="1"/>
              <a:t>lisäämällä</a:t>
            </a:r>
            <a:r>
              <a:rPr lang="en-GB" dirty="0"/>
              <a:t> on </a:t>
            </a:r>
            <a:r>
              <a:rPr lang="en-GB" dirty="0" err="1"/>
              <a:t>mahdollista</a:t>
            </a:r>
            <a:r>
              <a:rPr lang="en-GB" dirty="0"/>
              <a:t> </a:t>
            </a:r>
            <a:r>
              <a:rPr lang="en-GB" dirty="0" err="1"/>
              <a:t>paikata</a:t>
            </a:r>
            <a:r>
              <a:rPr lang="en-GB" dirty="0"/>
              <a:t> </a:t>
            </a:r>
            <a:r>
              <a:rPr lang="en-GB" dirty="0" err="1"/>
              <a:t>runsasta</a:t>
            </a:r>
            <a:r>
              <a:rPr lang="en-GB" dirty="0"/>
              <a:t> </a:t>
            </a:r>
            <a:r>
              <a:rPr lang="en-GB" dirty="0" err="1"/>
              <a:t>työvoimapulaa</a:t>
            </a:r>
            <a:r>
              <a:rPr lang="en-GB" dirty="0"/>
              <a:t> </a:t>
            </a:r>
            <a:r>
              <a:rPr lang="en-GB" dirty="0" err="1"/>
              <a:t>kokevien</a:t>
            </a:r>
            <a:r>
              <a:rPr lang="en-GB" dirty="0"/>
              <a:t> </a:t>
            </a:r>
            <a:r>
              <a:rPr lang="en-GB" dirty="0" err="1"/>
              <a:t>alojen</a:t>
            </a:r>
            <a:r>
              <a:rPr lang="en-GB" dirty="0"/>
              <a:t> </a:t>
            </a:r>
            <a:r>
              <a:rPr lang="en-GB" dirty="0" err="1" smtClean="0"/>
              <a:t>tilannetta</a:t>
            </a:r>
            <a:r>
              <a:rPr lang="en-GB" dirty="0" smtClean="0"/>
              <a:t> </a:t>
            </a:r>
            <a:r>
              <a:rPr lang="en-GB" dirty="0" err="1" smtClean="0"/>
              <a:t>ja</a:t>
            </a:r>
            <a:r>
              <a:rPr lang="en-GB" dirty="0" smtClean="0"/>
              <a:t> </a:t>
            </a:r>
            <a:r>
              <a:rPr lang="en-GB" dirty="0" err="1" smtClean="0"/>
              <a:t>siten</a:t>
            </a:r>
            <a:r>
              <a:rPr lang="en-GB" dirty="0" smtClean="0"/>
              <a:t> </a:t>
            </a:r>
            <a:r>
              <a:rPr lang="en-GB" dirty="0" err="1" smtClean="0"/>
              <a:t>edistää</a:t>
            </a:r>
            <a:r>
              <a:rPr lang="en-GB" dirty="0" smtClean="0"/>
              <a:t> </a:t>
            </a:r>
            <a:r>
              <a:rPr lang="en-GB" dirty="0" err="1" smtClean="0"/>
              <a:t>talouskasvua</a:t>
            </a:r>
            <a:endParaRPr lang="en-GB" dirty="0"/>
          </a:p>
          <a:p>
            <a:pPr lvl="1"/>
            <a:r>
              <a:rPr lang="en-GB" dirty="0" err="1" smtClean="0"/>
              <a:t>Suora</a:t>
            </a:r>
            <a:r>
              <a:rPr lang="en-GB" dirty="0" smtClean="0"/>
              <a:t> </a:t>
            </a:r>
            <a:r>
              <a:rPr lang="en-GB" dirty="0" err="1" smtClean="0"/>
              <a:t>vaikutus</a:t>
            </a:r>
            <a:r>
              <a:rPr lang="en-GB" dirty="0" smtClean="0"/>
              <a:t> </a:t>
            </a:r>
            <a:r>
              <a:rPr lang="en-GB" dirty="0" err="1" smtClean="0"/>
              <a:t>nimelliseen</a:t>
            </a:r>
            <a:r>
              <a:rPr lang="en-GB" dirty="0" smtClean="0"/>
              <a:t> </a:t>
            </a:r>
            <a:r>
              <a:rPr lang="en-GB" dirty="0" err="1" smtClean="0"/>
              <a:t>työllisyysasteeseen</a:t>
            </a:r>
            <a:r>
              <a:rPr lang="en-GB" dirty="0" smtClean="0"/>
              <a:t> on </a:t>
            </a:r>
            <a:r>
              <a:rPr lang="en-GB" dirty="0" err="1" smtClean="0"/>
              <a:t>hyvin</a:t>
            </a:r>
            <a:r>
              <a:rPr lang="en-GB" dirty="0" smtClean="0"/>
              <a:t> </a:t>
            </a:r>
            <a:r>
              <a:rPr lang="en-GB" dirty="0" err="1" smtClean="0"/>
              <a:t>pieni</a:t>
            </a:r>
            <a:endParaRPr lang="en-GB" dirty="0" smtClean="0"/>
          </a:p>
          <a:p>
            <a:pPr lvl="1"/>
            <a:r>
              <a:rPr lang="en-GB" dirty="0" smtClean="0"/>
              <a:t>TEM </a:t>
            </a:r>
            <a:r>
              <a:rPr lang="en-GB" dirty="0" err="1" smtClean="0"/>
              <a:t>tavoite</a:t>
            </a:r>
            <a:r>
              <a:rPr lang="en-GB" dirty="0" smtClean="0"/>
              <a:t>: </a:t>
            </a:r>
            <a:r>
              <a:rPr lang="en-GB" dirty="0" err="1" smtClean="0"/>
              <a:t>nostetaan</a:t>
            </a:r>
            <a:r>
              <a:rPr lang="en-GB" dirty="0" smtClean="0"/>
              <a:t> </a:t>
            </a:r>
            <a:r>
              <a:rPr lang="en-GB" dirty="0" err="1" smtClean="0"/>
              <a:t>työperusteinen</a:t>
            </a:r>
            <a:r>
              <a:rPr lang="en-GB" dirty="0" smtClean="0"/>
              <a:t> </a:t>
            </a:r>
            <a:r>
              <a:rPr lang="en-GB" dirty="0" err="1" smtClean="0"/>
              <a:t>maahanmuutto</a:t>
            </a:r>
            <a:r>
              <a:rPr lang="en-GB" dirty="0" smtClean="0"/>
              <a:t> 13 000 </a:t>
            </a:r>
            <a:r>
              <a:rPr lang="en-GB" dirty="0" err="1" smtClean="0"/>
              <a:t>hlö</a:t>
            </a:r>
            <a:r>
              <a:rPr lang="en-GB" dirty="0" smtClean="0"/>
              <a:t>/</a:t>
            </a:r>
            <a:r>
              <a:rPr lang="en-GB" dirty="0" err="1" smtClean="0"/>
              <a:t>vuosi</a:t>
            </a:r>
            <a:r>
              <a:rPr lang="en-GB" dirty="0" smtClean="0"/>
              <a:t> 20 000 </a:t>
            </a:r>
            <a:r>
              <a:rPr lang="en-GB" dirty="0" err="1" smtClean="0"/>
              <a:t>henkeen</a:t>
            </a:r>
            <a:r>
              <a:rPr lang="en-GB" dirty="0" smtClean="0"/>
              <a:t> </a:t>
            </a:r>
            <a:r>
              <a:rPr lang="en-GB" dirty="0" err="1" smtClean="0"/>
              <a:t>vuodessa</a:t>
            </a:r>
            <a:r>
              <a:rPr lang="en-GB" dirty="0" smtClean="0"/>
              <a:t> (</a:t>
            </a:r>
            <a:r>
              <a:rPr lang="en-GB" dirty="0" err="1" smtClean="0"/>
              <a:t>nettomaahanmuutto</a:t>
            </a:r>
            <a:r>
              <a:rPr lang="en-GB" dirty="0" smtClean="0"/>
              <a:t> 15 000 -&gt; 22 000 </a:t>
            </a:r>
            <a:r>
              <a:rPr lang="en-GB" dirty="0" err="1" smtClean="0"/>
              <a:t>hlö</a:t>
            </a:r>
            <a:r>
              <a:rPr lang="en-GB" dirty="0" smtClean="0"/>
              <a:t>/</a:t>
            </a:r>
            <a:r>
              <a:rPr lang="en-GB" dirty="0" err="1" smtClean="0"/>
              <a:t>vuosi</a:t>
            </a:r>
            <a:r>
              <a:rPr lang="en-GB" dirty="0" smtClean="0"/>
              <a:t>)</a:t>
            </a:r>
          </a:p>
          <a:p>
            <a:pPr lvl="1"/>
            <a:r>
              <a:rPr lang="en-GB" dirty="0" err="1" smtClean="0"/>
              <a:t>Kotouttamista</a:t>
            </a:r>
            <a:r>
              <a:rPr lang="en-GB" dirty="0" smtClean="0"/>
              <a:t> </a:t>
            </a:r>
            <a:r>
              <a:rPr lang="en-GB" dirty="0" err="1" smtClean="0"/>
              <a:t>kehittämällä</a:t>
            </a:r>
            <a:r>
              <a:rPr lang="en-GB" dirty="0" smtClean="0"/>
              <a:t> </a:t>
            </a:r>
            <a:r>
              <a:rPr lang="en-GB" dirty="0" err="1" smtClean="0"/>
              <a:t>voidaan</a:t>
            </a:r>
            <a:r>
              <a:rPr lang="en-GB" dirty="0" smtClean="0"/>
              <a:t> </a:t>
            </a:r>
            <a:r>
              <a:rPr lang="en-GB" dirty="0" err="1" smtClean="0"/>
              <a:t>nostaa</a:t>
            </a:r>
            <a:r>
              <a:rPr lang="en-GB" dirty="0" smtClean="0"/>
              <a:t> </a:t>
            </a:r>
            <a:r>
              <a:rPr lang="en-GB" dirty="0" err="1" smtClean="0"/>
              <a:t>koko</a:t>
            </a:r>
            <a:r>
              <a:rPr lang="en-GB" dirty="0" smtClean="0"/>
              <a:t> </a:t>
            </a:r>
            <a:r>
              <a:rPr lang="en-GB" dirty="0" err="1" smtClean="0"/>
              <a:t>maahanmuuttajaväestön</a:t>
            </a:r>
            <a:r>
              <a:rPr lang="en-GB" dirty="0" smtClean="0"/>
              <a:t> </a:t>
            </a:r>
            <a:r>
              <a:rPr lang="en-GB" dirty="0" err="1" smtClean="0"/>
              <a:t>työllisyyttä</a:t>
            </a:r>
            <a:r>
              <a:rPr lang="en-GB" dirty="0" smtClean="0"/>
              <a:t>.</a:t>
            </a:r>
            <a:endParaRPr lang="en-GB" dirty="0"/>
          </a:p>
          <a:p>
            <a:pPr lvl="1"/>
            <a:r>
              <a:rPr lang="en-GB" dirty="0" err="1" smtClean="0"/>
              <a:t>Merkittävä</a:t>
            </a:r>
            <a:r>
              <a:rPr lang="en-GB" dirty="0" smtClean="0"/>
              <a:t> </a:t>
            </a:r>
            <a:r>
              <a:rPr lang="en-GB" dirty="0" err="1" smtClean="0"/>
              <a:t>potentiaali</a:t>
            </a:r>
            <a:r>
              <a:rPr lang="en-GB" dirty="0" smtClean="0"/>
              <a:t>: </a:t>
            </a:r>
            <a:r>
              <a:rPr lang="en-GB" dirty="0" err="1" smtClean="0"/>
              <a:t>vuonna</a:t>
            </a:r>
            <a:r>
              <a:rPr lang="en-GB" dirty="0" smtClean="0"/>
              <a:t> 2017 </a:t>
            </a:r>
            <a:r>
              <a:rPr lang="en-GB" dirty="0" err="1" smtClean="0"/>
              <a:t>työttömänä</a:t>
            </a:r>
            <a:r>
              <a:rPr lang="en-GB" dirty="0" smtClean="0"/>
              <a:t> </a:t>
            </a:r>
            <a:r>
              <a:rPr lang="en-GB" dirty="0" err="1" smtClean="0"/>
              <a:t>noin</a:t>
            </a:r>
            <a:r>
              <a:rPr lang="en-GB" dirty="0" smtClean="0"/>
              <a:t> 28 000 </a:t>
            </a:r>
            <a:r>
              <a:rPr lang="en-GB" dirty="0" err="1" smtClean="0"/>
              <a:t>työikäistä</a:t>
            </a:r>
            <a:r>
              <a:rPr lang="en-GB" dirty="0" smtClean="0"/>
              <a:t> </a:t>
            </a:r>
            <a:r>
              <a:rPr lang="en-GB" dirty="0" err="1" smtClean="0"/>
              <a:t>ulkomaan</a:t>
            </a:r>
            <a:r>
              <a:rPr lang="en-GB" dirty="0" smtClean="0"/>
              <a:t> </a:t>
            </a:r>
            <a:r>
              <a:rPr lang="en-GB" dirty="0" err="1" smtClean="0"/>
              <a:t>kansalaista</a:t>
            </a:r>
            <a:r>
              <a:rPr lang="en-GB" dirty="0" smtClean="0"/>
              <a:t> </a:t>
            </a:r>
            <a:r>
              <a:rPr lang="en-GB" dirty="0" err="1" smtClean="0"/>
              <a:t>ja</a:t>
            </a:r>
            <a:r>
              <a:rPr lang="en-GB" dirty="0" smtClean="0"/>
              <a:t> </a:t>
            </a:r>
            <a:r>
              <a:rPr lang="en-GB" dirty="0" err="1" smtClean="0"/>
              <a:t>työvoiman</a:t>
            </a:r>
            <a:r>
              <a:rPr lang="en-GB" dirty="0" smtClean="0"/>
              <a:t> </a:t>
            </a:r>
            <a:r>
              <a:rPr lang="en-GB" dirty="0" err="1" smtClean="0"/>
              <a:t>ulkopuolella</a:t>
            </a:r>
            <a:r>
              <a:rPr lang="en-GB" dirty="0" smtClean="0"/>
              <a:t> </a:t>
            </a:r>
            <a:r>
              <a:rPr lang="en-GB" dirty="0" err="1" smtClean="0"/>
              <a:t>noin</a:t>
            </a:r>
            <a:r>
              <a:rPr lang="en-GB" dirty="0" smtClean="0"/>
              <a:t> 70 000 (</a:t>
            </a:r>
            <a:r>
              <a:rPr lang="en-GB" dirty="0" err="1" smtClean="0"/>
              <a:t>Tilastokeskus</a:t>
            </a:r>
            <a:r>
              <a:rPr lang="en-GB" dirty="0" smtClean="0"/>
              <a:t>, </a:t>
            </a:r>
            <a:r>
              <a:rPr lang="en-GB" dirty="0" err="1" smtClean="0"/>
              <a:t>työssäkäyntitilasto</a:t>
            </a:r>
            <a:r>
              <a:rPr lang="en-GB" dirty="0" smtClean="0"/>
              <a:t>). </a:t>
            </a:r>
          </a:p>
          <a:p>
            <a:pPr lvl="1"/>
            <a:r>
              <a:rPr lang="en-GB" dirty="0" err="1" smtClean="0"/>
              <a:t>Onnistunut</a:t>
            </a:r>
            <a:r>
              <a:rPr lang="en-GB" dirty="0" smtClean="0"/>
              <a:t> </a:t>
            </a:r>
            <a:r>
              <a:rPr lang="en-GB" dirty="0" err="1" smtClean="0"/>
              <a:t>kotoutuminen</a:t>
            </a:r>
            <a:r>
              <a:rPr lang="en-GB" dirty="0" smtClean="0"/>
              <a:t> on </a:t>
            </a:r>
            <a:r>
              <a:rPr lang="en-GB" dirty="0" err="1" smtClean="0"/>
              <a:t>tärkeää</a:t>
            </a:r>
            <a:r>
              <a:rPr lang="en-GB" dirty="0" smtClean="0"/>
              <a:t> </a:t>
            </a:r>
            <a:r>
              <a:rPr lang="en-GB" dirty="0" err="1" smtClean="0"/>
              <a:t>julkisen</a:t>
            </a:r>
            <a:r>
              <a:rPr lang="en-GB" dirty="0" smtClean="0"/>
              <a:t> </a:t>
            </a:r>
            <a:r>
              <a:rPr lang="en-GB" dirty="0" err="1" smtClean="0"/>
              <a:t>talouden</a:t>
            </a:r>
            <a:r>
              <a:rPr lang="en-GB" dirty="0" smtClean="0"/>
              <a:t> </a:t>
            </a:r>
            <a:r>
              <a:rPr lang="en-GB" dirty="0" err="1" smtClean="0"/>
              <a:t>ja</a:t>
            </a:r>
            <a:r>
              <a:rPr lang="en-GB" dirty="0" smtClean="0"/>
              <a:t> </a:t>
            </a:r>
            <a:r>
              <a:rPr lang="en-GB" dirty="0" err="1" smtClean="0"/>
              <a:t>huoltosuhteen</a:t>
            </a:r>
            <a:r>
              <a:rPr lang="en-GB" dirty="0" smtClean="0"/>
              <a:t> </a:t>
            </a:r>
            <a:r>
              <a:rPr lang="en-GB" dirty="0" err="1" smtClean="0"/>
              <a:t>parantamiseksi</a:t>
            </a:r>
            <a:r>
              <a:rPr lang="en-GB" dirty="0" smtClean="0"/>
              <a:t>: </a:t>
            </a:r>
            <a:r>
              <a:rPr lang="en-GB" dirty="0" err="1" smtClean="0"/>
              <a:t>maahanmuuttajaväestön</a:t>
            </a:r>
            <a:r>
              <a:rPr lang="en-GB" dirty="0" smtClean="0"/>
              <a:t> </a:t>
            </a:r>
            <a:r>
              <a:rPr lang="en-GB" dirty="0" err="1"/>
              <a:t>edullisen</a:t>
            </a:r>
            <a:r>
              <a:rPr lang="en-GB" dirty="0"/>
              <a:t> </a:t>
            </a:r>
            <a:r>
              <a:rPr lang="en-GB" dirty="0" err="1"/>
              <a:t>ikärakenteen</a:t>
            </a:r>
            <a:r>
              <a:rPr lang="en-GB" dirty="0"/>
              <a:t> </a:t>
            </a:r>
            <a:r>
              <a:rPr lang="en-GB" dirty="0" err="1"/>
              <a:t>takia</a:t>
            </a:r>
            <a:endParaRPr lang="en-GB" dirty="0"/>
          </a:p>
          <a:p>
            <a:pPr marL="342875" lvl="1" indent="0">
              <a:buNone/>
            </a:pPr>
            <a:endParaRPr lang="en-GB" sz="1400" dirty="0"/>
          </a:p>
          <a:p>
            <a:r>
              <a:rPr lang="en-GB" dirty="0" err="1" smtClean="0"/>
              <a:t>Työikäisten</a:t>
            </a:r>
            <a:r>
              <a:rPr lang="en-GB" dirty="0" smtClean="0"/>
              <a:t> </a:t>
            </a:r>
            <a:r>
              <a:rPr lang="en-GB" dirty="0" err="1" smtClean="0"/>
              <a:t>valtavirta</a:t>
            </a:r>
            <a:r>
              <a:rPr lang="en-GB" dirty="0" smtClean="0"/>
              <a:t> (25-54-vuotiaat)</a:t>
            </a:r>
          </a:p>
          <a:p>
            <a:pPr lvl="1"/>
            <a:r>
              <a:rPr lang="en-GB" dirty="0" err="1" smtClean="0"/>
              <a:t>Ennen</a:t>
            </a:r>
            <a:r>
              <a:rPr lang="en-GB" dirty="0" smtClean="0"/>
              <a:t> </a:t>
            </a:r>
            <a:r>
              <a:rPr lang="en-GB" dirty="0" err="1" smtClean="0"/>
              <a:t>kaikkea</a:t>
            </a:r>
            <a:r>
              <a:rPr lang="en-GB" dirty="0" smtClean="0"/>
              <a:t> </a:t>
            </a:r>
            <a:r>
              <a:rPr lang="en-GB" dirty="0" err="1" smtClean="0"/>
              <a:t>miesten</a:t>
            </a:r>
            <a:r>
              <a:rPr lang="en-GB" dirty="0" smtClean="0"/>
              <a:t> </a:t>
            </a:r>
            <a:r>
              <a:rPr lang="en-GB" dirty="0" err="1" smtClean="0"/>
              <a:t>työllisyys</a:t>
            </a:r>
            <a:r>
              <a:rPr lang="en-GB" dirty="0" smtClean="0"/>
              <a:t> on </a:t>
            </a:r>
            <a:r>
              <a:rPr lang="en-GB" dirty="0" err="1" smtClean="0"/>
              <a:t>tässä</a:t>
            </a:r>
            <a:r>
              <a:rPr lang="en-GB" dirty="0" smtClean="0"/>
              <a:t> </a:t>
            </a:r>
            <a:r>
              <a:rPr lang="en-GB" dirty="0" err="1" smtClean="0"/>
              <a:t>ryhmässä</a:t>
            </a:r>
            <a:r>
              <a:rPr lang="en-GB" dirty="0" smtClean="0"/>
              <a:t> </a:t>
            </a:r>
            <a:r>
              <a:rPr lang="en-GB" dirty="0" err="1" smtClean="0"/>
              <a:t>pohjoismaisittain</a:t>
            </a:r>
            <a:r>
              <a:rPr lang="en-GB" dirty="0" smtClean="0"/>
              <a:t> </a:t>
            </a:r>
            <a:r>
              <a:rPr lang="en-GB" dirty="0" err="1" smtClean="0"/>
              <a:t>matala</a:t>
            </a:r>
            <a:endParaRPr lang="en-GB" dirty="0" smtClean="0"/>
          </a:p>
          <a:p>
            <a:pPr lvl="1"/>
            <a:r>
              <a:rPr lang="en-GB" dirty="0" err="1" smtClean="0"/>
              <a:t>Suuri</a:t>
            </a:r>
            <a:r>
              <a:rPr lang="en-GB" dirty="0" smtClean="0"/>
              <a:t> </a:t>
            </a:r>
            <a:r>
              <a:rPr lang="en-GB" dirty="0" err="1" smtClean="0"/>
              <a:t>ryhmä</a:t>
            </a:r>
            <a:r>
              <a:rPr lang="en-GB" dirty="0" smtClean="0"/>
              <a:t>, </a:t>
            </a:r>
            <a:r>
              <a:rPr lang="en-GB" dirty="0" err="1" smtClean="0"/>
              <a:t>jolloin</a:t>
            </a:r>
            <a:r>
              <a:rPr lang="en-GB" dirty="0" smtClean="0"/>
              <a:t> </a:t>
            </a:r>
            <a:r>
              <a:rPr lang="en-GB" dirty="0" err="1" smtClean="0"/>
              <a:t>pienikin</a:t>
            </a:r>
            <a:r>
              <a:rPr lang="en-GB" dirty="0" smtClean="0"/>
              <a:t> </a:t>
            </a:r>
            <a:r>
              <a:rPr lang="en-GB" dirty="0" err="1" smtClean="0"/>
              <a:t>parannus</a:t>
            </a:r>
            <a:r>
              <a:rPr lang="en-GB" dirty="0" smtClean="0"/>
              <a:t> </a:t>
            </a:r>
            <a:r>
              <a:rPr lang="en-GB" dirty="0" err="1" smtClean="0"/>
              <a:t>työllisyydessä</a:t>
            </a:r>
            <a:r>
              <a:rPr lang="en-GB" dirty="0" smtClean="0"/>
              <a:t> </a:t>
            </a:r>
            <a:r>
              <a:rPr lang="en-GB" dirty="0" err="1" smtClean="0"/>
              <a:t>merkitsee</a:t>
            </a:r>
            <a:r>
              <a:rPr lang="en-GB" dirty="0" smtClean="0"/>
              <a:t> </a:t>
            </a:r>
            <a:r>
              <a:rPr lang="en-GB" dirty="0" err="1" smtClean="0"/>
              <a:t>paljon</a:t>
            </a:r>
            <a:endParaRPr lang="en-GB" dirty="0" smtClean="0"/>
          </a:p>
          <a:p>
            <a:pPr lvl="1"/>
            <a:r>
              <a:rPr lang="en-GB" dirty="0" err="1" smtClean="0"/>
              <a:t>Kolmikantaisesti</a:t>
            </a:r>
            <a:r>
              <a:rPr lang="en-GB" dirty="0" smtClean="0"/>
              <a:t> </a:t>
            </a:r>
            <a:r>
              <a:rPr lang="en-GB" dirty="0" err="1" smtClean="0"/>
              <a:t>valmisteltavat</a:t>
            </a:r>
            <a:r>
              <a:rPr lang="en-GB" dirty="0" smtClean="0"/>
              <a:t> </a:t>
            </a:r>
            <a:r>
              <a:rPr lang="en-GB" dirty="0" err="1" smtClean="0"/>
              <a:t>työmarkkinatoimet</a:t>
            </a:r>
            <a:endParaRPr lang="en-GB" dirty="0" smtClean="0"/>
          </a:p>
          <a:p>
            <a:pPr lvl="1"/>
            <a:r>
              <a:rPr lang="en-GB" dirty="0" smtClean="0"/>
              <a:t>TE-</a:t>
            </a:r>
            <a:r>
              <a:rPr lang="en-GB" dirty="0" err="1" smtClean="0"/>
              <a:t>hallinnon</a:t>
            </a:r>
            <a:r>
              <a:rPr lang="en-GB" dirty="0" smtClean="0"/>
              <a:t> </a:t>
            </a:r>
            <a:r>
              <a:rPr lang="en-GB" dirty="0" err="1" smtClean="0"/>
              <a:t>kehittäminen</a:t>
            </a:r>
            <a:r>
              <a:rPr lang="en-GB" dirty="0" smtClean="0"/>
              <a:t> </a:t>
            </a:r>
            <a:r>
              <a:rPr lang="en-GB" dirty="0" err="1" smtClean="0"/>
              <a:t>ja</a:t>
            </a:r>
            <a:r>
              <a:rPr lang="en-GB" dirty="0" smtClean="0"/>
              <a:t> </a:t>
            </a:r>
            <a:r>
              <a:rPr lang="en-GB" dirty="0" err="1" smtClean="0"/>
              <a:t>palvelujen</a:t>
            </a:r>
            <a:r>
              <a:rPr lang="en-GB" dirty="0" smtClean="0"/>
              <a:t> </a:t>
            </a:r>
            <a:r>
              <a:rPr lang="en-GB" dirty="0" err="1" smtClean="0"/>
              <a:t>lisääminen</a:t>
            </a:r>
            <a:r>
              <a:rPr lang="en-GB" dirty="0" smtClean="0"/>
              <a:t> (</a:t>
            </a:r>
            <a:r>
              <a:rPr lang="en-GB" dirty="0" err="1" smtClean="0"/>
              <a:t>palkkatukiprosessien</a:t>
            </a:r>
            <a:r>
              <a:rPr lang="en-GB" dirty="0" smtClean="0"/>
              <a:t> </a:t>
            </a:r>
            <a:r>
              <a:rPr lang="en-GB" dirty="0" err="1" smtClean="0"/>
              <a:t>nopeuttaminen</a:t>
            </a:r>
            <a:r>
              <a:rPr lang="en-GB" dirty="0" smtClean="0"/>
              <a:t> </a:t>
            </a:r>
            <a:r>
              <a:rPr lang="en-GB" dirty="0" err="1" smtClean="0"/>
              <a:t>ja</a:t>
            </a:r>
            <a:r>
              <a:rPr lang="en-GB" dirty="0" smtClean="0"/>
              <a:t> mm. </a:t>
            </a:r>
            <a:r>
              <a:rPr lang="en-GB" dirty="0" err="1" smtClean="0"/>
              <a:t>yhteishankintakoulutuksen</a:t>
            </a:r>
            <a:r>
              <a:rPr lang="en-GB" dirty="0" smtClean="0"/>
              <a:t> </a:t>
            </a:r>
            <a:r>
              <a:rPr lang="en-GB" dirty="0" err="1" smtClean="0"/>
              <a:t>ja</a:t>
            </a:r>
            <a:r>
              <a:rPr lang="en-GB" dirty="0" smtClean="0"/>
              <a:t> </a:t>
            </a:r>
            <a:r>
              <a:rPr lang="en-GB" dirty="0" err="1" smtClean="0"/>
              <a:t>uraohjauksen</a:t>
            </a:r>
            <a:r>
              <a:rPr lang="en-GB" dirty="0" smtClean="0"/>
              <a:t> </a:t>
            </a:r>
            <a:r>
              <a:rPr lang="en-GB" dirty="0" err="1" smtClean="0"/>
              <a:t>lisääminen</a:t>
            </a:r>
            <a:r>
              <a:rPr lang="en-GB" dirty="0" smtClean="0"/>
              <a:t>).</a:t>
            </a:r>
          </a:p>
          <a:p>
            <a:pPr lvl="1"/>
            <a:r>
              <a:rPr lang="en-GB" dirty="0" err="1" smtClean="0"/>
              <a:t>Työmarkkinoiden</a:t>
            </a:r>
            <a:r>
              <a:rPr lang="en-GB" dirty="0" smtClean="0"/>
              <a:t> </a:t>
            </a:r>
            <a:r>
              <a:rPr lang="en-GB" dirty="0" err="1" smtClean="0"/>
              <a:t>kohtaannon</a:t>
            </a:r>
            <a:r>
              <a:rPr lang="en-GB" dirty="0" smtClean="0"/>
              <a:t> </a:t>
            </a:r>
            <a:r>
              <a:rPr lang="en-GB" dirty="0" err="1" smtClean="0"/>
              <a:t>parantaminen</a:t>
            </a:r>
            <a:endParaRPr lang="en-GB" dirty="0" smtClean="0"/>
          </a:p>
          <a:p>
            <a:pPr lvl="1"/>
            <a:r>
              <a:rPr lang="en-GB" dirty="0" err="1" smtClean="0"/>
              <a:t>Sosiaaliturvan</a:t>
            </a:r>
            <a:r>
              <a:rPr lang="en-GB" dirty="0" smtClean="0"/>
              <a:t> </a:t>
            </a:r>
            <a:r>
              <a:rPr lang="en-GB" dirty="0" err="1" smtClean="0"/>
              <a:t>kokonaisuudistus</a:t>
            </a:r>
            <a:r>
              <a:rPr lang="en-GB" dirty="0" smtClean="0"/>
              <a:t> </a:t>
            </a:r>
            <a:r>
              <a:rPr lang="en-GB" dirty="0" err="1" smtClean="0"/>
              <a:t>ja</a:t>
            </a:r>
            <a:r>
              <a:rPr lang="en-GB" dirty="0" smtClean="0"/>
              <a:t> </a:t>
            </a:r>
            <a:r>
              <a:rPr lang="en-GB" dirty="0" err="1" smtClean="0"/>
              <a:t>pienituloisten</a:t>
            </a:r>
            <a:r>
              <a:rPr lang="en-GB" dirty="0" smtClean="0"/>
              <a:t> </a:t>
            </a:r>
            <a:r>
              <a:rPr lang="en-GB" dirty="0" err="1" smtClean="0"/>
              <a:t>työtulovähennys</a:t>
            </a:r>
            <a:endParaRPr lang="en-GB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839AD-8404-F14E-AD85-8BA1B1271A32}" type="datetime1">
              <a:rPr lang="fi-FI" smtClean="0"/>
              <a:pPr/>
              <a:t>23.7.2019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Työ- ja elinkeinoministeriö </a:t>
            </a:r>
            <a:r>
              <a:rPr lang="bg-BG" smtClean="0"/>
              <a:t>•</a:t>
            </a:r>
            <a:r>
              <a:rPr lang="fi-FI" smtClean="0"/>
              <a:t> www.tem.fi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4630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_DB02_normal_FI_V____RGB">
  <a:themeElements>
    <a:clrScheme name="TEM2016">
      <a:dk1>
        <a:srgbClr val="000000"/>
      </a:dk1>
      <a:lt1>
        <a:srgbClr val="FFFFFF"/>
      </a:lt1>
      <a:dk2>
        <a:srgbClr val="001E60"/>
      </a:dk2>
      <a:lt2>
        <a:srgbClr val="D5B37A"/>
      </a:lt2>
      <a:accent1>
        <a:srgbClr val="001E60"/>
      </a:accent1>
      <a:accent2>
        <a:srgbClr val="EE2737"/>
      </a:accent2>
      <a:accent3>
        <a:srgbClr val="FF8200"/>
      </a:accent3>
      <a:accent4>
        <a:srgbClr val="F2A900"/>
      </a:accent4>
      <a:accent5>
        <a:srgbClr val="97D700"/>
      </a:accent5>
      <a:accent6>
        <a:srgbClr val="00BFB3"/>
      </a:accent6>
      <a:hlink>
        <a:srgbClr val="009CDE"/>
      </a:hlink>
      <a:folHlink>
        <a:srgbClr val="485CC7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defRPr sz="4200" b="1" dirty="0" err="1" smtClean="0">
            <a:solidFill>
              <a:schemeClr val="bg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TEM-ppt-template_normal.potx" id="{DD6C6847-E755-42B4-B35F-08DF389D6E1B}" vid="{51D59CA2-D9B6-4DAA-8489-0CA1CEF09C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xternalKeyword xmlns="59791934-538b-4486-96c6-535b1b77d54e" xsi:nil="true"/>
    <TEMDocumentType xmlns="59791934-538b-4486-96c6-535b1b77d54e">Esitysaineisto</TEMDocumentTyp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TEMDocument" ma:contentTypeID="0x01010073A4205F1AB04B778370FAAF380291E000E146ABAF2260CC4397E0AB897BAC756D" ma:contentTypeVersion="6" ma:contentTypeDescription="Luo uusi asiakirja." ma:contentTypeScope="" ma:versionID="2fc0bbfb6107b5915e5fafa5380d5306">
  <xsd:schema xmlns:xsd="http://www.w3.org/2001/XMLSchema" xmlns:xs="http://www.w3.org/2001/XMLSchema" xmlns:p="http://schemas.microsoft.com/office/2006/metadata/properties" xmlns:ns2="59791934-538b-4486-96c6-535b1b77d54e" targetNamespace="http://schemas.microsoft.com/office/2006/metadata/properties" ma:root="true" ma:fieldsID="b3c0343a795085f52425eca36a0c9c22" ns2:_="">
    <xsd:import namespace="59791934-538b-4486-96c6-535b1b77d54e"/>
    <xsd:element name="properties">
      <xsd:complexType>
        <xsd:sequence>
          <xsd:element name="documentManagement">
            <xsd:complexType>
              <xsd:all>
                <xsd:element ref="ns2:TEMDocumentType"/>
                <xsd:element ref="ns2:ExternalKeywor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791934-538b-4486-96c6-535b1b77d54e" elementFormDefault="qualified">
    <xsd:import namespace="http://schemas.microsoft.com/office/2006/documentManagement/types"/>
    <xsd:import namespace="http://schemas.microsoft.com/office/infopath/2007/PartnerControls"/>
    <xsd:element name="TEMDocumentType" ma:index="8" ma:displayName="Tyyppi" ma:default="" ma:description="Tyyppi" ma:format="RadioButtons" ma:internalName="TEMDocumentType">
      <xsd:simpleType>
        <xsd:restriction base="dms:Choice">
          <xsd:enumeration value="Ohje"/>
          <xsd:enumeration value="Muistio"/>
          <xsd:enumeration value="Lomake"/>
          <xsd:enumeration value="Raportti"/>
          <xsd:enumeration value="Esityslista"/>
          <xsd:enumeration value="Pöytäkirja"/>
          <xsd:enumeration value="Sopimus"/>
          <xsd:enumeration value="Kutsu"/>
          <xsd:enumeration value="Työnjako/Vastuunjako"/>
          <xsd:enumeration value="Organisaatiokaavio"/>
          <xsd:enumeration value="Esitysaineisto"/>
          <xsd:enumeration value="Muu"/>
        </xsd:restriction>
      </xsd:simpleType>
    </xsd:element>
    <xsd:element name="ExternalKeyword" ma:index="9" nillable="true" ma:displayName="Ulkoinen asiasana" ma:internalName="ExternalKeyword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D4977A7-889C-4615-BBDA-338D2256BCD9}">
  <ds:schemaRefs>
    <ds:schemaRef ds:uri="http://schemas.microsoft.com/office/2006/metadata/properties"/>
    <ds:schemaRef ds:uri="59791934-538b-4486-96c6-535b1b77d54e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864913E-A1DE-4D05-AF8F-F801DDF0C61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BD3101D-B760-413F-BA43-EEB60029E4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9791934-538b-4486-96c6-535b1b77d5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TEM_DB02_normal_FI_V____RGB</Template>
  <TotalTime>989</TotalTime>
  <Words>1067</Words>
  <Application>Microsoft Office PowerPoint</Application>
  <PresentationFormat>Näytössä katseltava diaesitys (4:3)</PresentationFormat>
  <Paragraphs>184</Paragraphs>
  <Slides>16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16</vt:i4>
      </vt:variant>
    </vt:vector>
  </HeadingPairs>
  <TitlesOfParts>
    <vt:vector size="20" baseType="lpstr">
      <vt:lpstr>Arial</vt:lpstr>
      <vt:lpstr>Calibri</vt:lpstr>
      <vt:lpstr>Wingdings</vt:lpstr>
      <vt:lpstr>TEM_DB02_normal_FI_V____RGB</vt:lpstr>
      <vt:lpstr>Työllisyystoimet hallituskauden aikana</vt:lpstr>
      <vt:lpstr>Mistä 60 000 työllisen tavoite muodostuu?</vt:lpstr>
      <vt:lpstr>Suomen työllisyys jää selvästi jälkeen muista Pohjoismaista</vt:lpstr>
      <vt:lpstr>Työttömyys on Pohjoismaiden korkeinta</vt:lpstr>
      <vt:lpstr>PowerPoint-esitys</vt:lpstr>
      <vt:lpstr>Pelkän perusasteen varassa olevien nuorten määrä on korkea</vt:lpstr>
      <vt:lpstr>Tuottavuus avainasemassa</vt:lpstr>
      <vt:lpstr>Työllisyyden kasvattamisen kohderyhmiä</vt:lpstr>
      <vt:lpstr>Muita keskeisiä työllisyyskanavia</vt:lpstr>
      <vt:lpstr>Työministerin ensitoimet syksyllä 2019</vt:lpstr>
      <vt:lpstr>Työministerin ensitoimet syksyllä 2019</vt:lpstr>
      <vt:lpstr>Työministerin ensitoimet syksyllä 2019</vt:lpstr>
      <vt:lpstr>Työministerin ensitoimet syksyllä 2019 – viisi avainsanaa</vt:lpstr>
      <vt:lpstr>Toimenpiteiden valmistelu</vt:lpstr>
      <vt:lpstr>Toimenpiteiden valmistelu</vt:lpstr>
      <vt:lpstr>PowerPoint-esitys</vt:lpstr>
    </vt:vector>
  </TitlesOfParts>
  <Company>VIP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Riitta Elo</dc:creator>
  <cp:lastModifiedBy>Rekilä Piia (TEM)</cp:lastModifiedBy>
  <cp:revision>103</cp:revision>
  <cp:lastPrinted>2019-07-22T08:26:54Z</cp:lastPrinted>
  <dcterms:created xsi:type="dcterms:W3CDTF">2016-06-23T07:16:05Z</dcterms:created>
  <dcterms:modified xsi:type="dcterms:W3CDTF">2019-07-23T08:33:52Z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0x01010073A4205F1AB04B778370FAAF380291E000E146ABAF2260CC4397E0AB897BAC756D</vt:lpwstr>
  </property>
</Properties>
</file>