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29"/>
  </p:notesMasterIdLst>
  <p:sldIdLst>
    <p:sldId id="258" r:id="rId5"/>
    <p:sldId id="282" r:id="rId6"/>
    <p:sldId id="262" r:id="rId7"/>
    <p:sldId id="264" r:id="rId8"/>
    <p:sldId id="355" r:id="rId9"/>
    <p:sldId id="285" r:id="rId10"/>
    <p:sldId id="286" r:id="rId11"/>
    <p:sldId id="357" r:id="rId12"/>
    <p:sldId id="291" r:id="rId13"/>
    <p:sldId id="359" r:id="rId14"/>
    <p:sldId id="293" r:id="rId15"/>
    <p:sldId id="300" r:id="rId16"/>
    <p:sldId id="294" r:id="rId17"/>
    <p:sldId id="362" r:id="rId18"/>
    <p:sldId id="301" r:id="rId19"/>
    <p:sldId id="302" r:id="rId20"/>
    <p:sldId id="306" r:id="rId21"/>
    <p:sldId id="373" r:id="rId22"/>
    <p:sldId id="332" r:id="rId23"/>
    <p:sldId id="374" r:id="rId24"/>
    <p:sldId id="377" r:id="rId25"/>
    <p:sldId id="378" r:id="rId26"/>
    <p:sldId id="327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D2018-FA8F-4EC8-BD35-9F3F5B3F23A8}" v="3" dt="2020-02-08T14:50:22.27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94635" autoAdjust="0"/>
  </p:normalViewPr>
  <p:slideViewPr>
    <p:cSldViewPr showGuides="1">
      <p:cViewPr varScale="1">
        <p:scale>
          <a:sx n="63" d="100"/>
          <a:sy n="63" d="100"/>
        </p:scale>
        <p:origin x="6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 Kuismanen" userId="06b83e8e-c91f-40e5-962d-0a1a7683034f" providerId="ADAL" clId="{C51D2018-FA8F-4EC8-BD35-9F3F5B3F23A8}"/>
    <pc:docChg chg="addSld delSld modSld sldOrd">
      <pc:chgData name="Mika Kuismanen" userId="06b83e8e-c91f-40e5-962d-0a1a7683034f" providerId="ADAL" clId="{C51D2018-FA8F-4EC8-BD35-9F3F5B3F23A8}" dt="2020-02-10T07:28:52.902" v="9" actId="2696"/>
      <pc:docMkLst>
        <pc:docMk/>
      </pc:docMkLst>
      <pc:sldChg chg="ord">
        <pc:chgData name="Mika Kuismanen" userId="06b83e8e-c91f-40e5-962d-0a1a7683034f" providerId="ADAL" clId="{C51D2018-FA8F-4EC8-BD35-9F3F5B3F23A8}" dt="2020-02-07T12:40:45.788" v="1"/>
        <pc:sldMkLst>
          <pc:docMk/>
          <pc:sldMk cId="2039175277" sldId="294"/>
        </pc:sldMkLst>
      </pc:sldChg>
      <pc:sldChg chg="del">
        <pc:chgData name="Mika Kuismanen" userId="06b83e8e-c91f-40e5-962d-0a1a7683034f" providerId="ADAL" clId="{C51D2018-FA8F-4EC8-BD35-9F3F5B3F23A8}" dt="2020-02-07T12:39:29.413" v="0" actId="2696"/>
        <pc:sldMkLst>
          <pc:docMk/>
          <pc:sldMk cId="1909172593" sldId="355"/>
        </pc:sldMkLst>
      </pc:sldChg>
      <pc:sldChg chg="add del">
        <pc:chgData name="Mika Kuismanen" userId="06b83e8e-c91f-40e5-962d-0a1a7683034f" providerId="ADAL" clId="{C51D2018-FA8F-4EC8-BD35-9F3F5B3F23A8}" dt="2020-02-10T07:27:48.188" v="3" actId="2696"/>
        <pc:sldMkLst>
          <pc:docMk/>
          <pc:sldMk cId="479440402" sldId="379"/>
        </pc:sldMkLst>
      </pc:sldChg>
      <pc:sldChg chg="add del">
        <pc:chgData name="Mika Kuismanen" userId="06b83e8e-c91f-40e5-962d-0a1a7683034f" providerId="ADAL" clId="{C51D2018-FA8F-4EC8-BD35-9F3F5B3F23A8}" dt="2020-02-10T07:27:52.099" v="4" actId="2696"/>
        <pc:sldMkLst>
          <pc:docMk/>
          <pc:sldMk cId="2098945398" sldId="380"/>
        </pc:sldMkLst>
      </pc:sldChg>
      <pc:sldChg chg="add del">
        <pc:chgData name="Mika Kuismanen" userId="06b83e8e-c91f-40e5-962d-0a1a7683034f" providerId="ADAL" clId="{C51D2018-FA8F-4EC8-BD35-9F3F5B3F23A8}" dt="2020-02-10T07:27:54.059" v="5" actId="2696"/>
        <pc:sldMkLst>
          <pc:docMk/>
          <pc:sldMk cId="1935520098" sldId="381"/>
        </pc:sldMkLst>
      </pc:sldChg>
      <pc:sldChg chg="add del">
        <pc:chgData name="Mika Kuismanen" userId="06b83e8e-c91f-40e5-962d-0a1a7683034f" providerId="ADAL" clId="{C51D2018-FA8F-4EC8-BD35-9F3F5B3F23A8}" dt="2020-02-10T07:27:55.138" v="6" actId="2696"/>
        <pc:sldMkLst>
          <pc:docMk/>
          <pc:sldMk cId="2167953237" sldId="382"/>
        </pc:sldMkLst>
      </pc:sldChg>
      <pc:sldChg chg="add del">
        <pc:chgData name="Mika Kuismanen" userId="06b83e8e-c91f-40e5-962d-0a1a7683034f" providerId="ADAL" clId="{C51D2018-FA8F-4EC8-BD35-9F3F5B3F23A8}" dt="2020-02-10T07:28:14.166" v="7" actId="2696"/>
        <pc:sldMkLst>
          <pc:docMk/>
          <pc:sldMk cId="3963707731" sldId="383"/>
        </pc:sldMkLst>
      </pc:sldChg>
      <pc:sldChg chg="add del">
        <pc:chgData name="Mika Kuismanen" userId="06b83e8e-c91f-40e5-962d-0a1a7683034f" providerId="ADAL" clId="{C51D2018-FA8F-4EC8-BD35-9F3F5B3F23A8}" dt="2020-02-10T07:28:48.036" v="8" actId="2696"/>
        <pc:sldMkLst>
          <pc:docMk/>
          <pc:sldMk cId="618067262" sldId="384"/>
        </pc:sldMkLst>
      </pc:sldChg>
      <pc:sldChg chg="add del">
        <pc:chgData name="Mika Kuismanen" userId="06b83e8e-c91f-40e5-962d-0a1a7683034f" providerId="ADAL" clId="{C51D2018-FA8F-4EC8-BD35-9F3F5B3F23A8}" dt="2020-02-10T07:28:52.902" v="9" actId="2696"/>
        <pc:sldMkLst>
          <pc:docMk/>
          <pc:sldMk cId="1241153826" sldId="3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SY_tyokirja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yrittajat.sharepoint.com/sites/Talouspolitiikkaverotusosaaminenkv-asiat/Jaetut%20asiakirjat/General/Talouspolitiikka%20ja%20kest&#228;v&#228;%20kasvu/Barometri/Kev&#228;t2020/Taittoon/Barokuvat_II_kev&#228;t2020_Le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3637696952801"/>
          <c:y val="3.9988801399824997E-2"/>
          <c:w val="0.760406510060332"/>
          <c:h val="0.83631636045493496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I'!$A$6</c:f>
              <c:strCache>
                <c:ptCount val="1"/>
                <c:pt idx="0">
                  <c:v>Suhdannenäkymät</c:v>
                </c:pt>
              </c:strCache>
            </c:strRef>
          </c:tx>
          <c:marker>
            <c:symbol val="none"/>
          </c:marker>
          <c:cat>
            <c:strRef>
              <c:f>'luvut I'!$L$5:$AP$5</c:f>
              <c:strCache>
                <c:ptCount val="31"/>
                <c:pt idx="0">
                  <c:v>I/05</c:v>
                </c:pt>
                <c:pt idx="1">
                  <c:v>II/05</c:v>
                </c:pt>
                <c:pt idx="2">
                  <c:v>I/06</c:v>
                </c:pt>
                <c:pt idx="3">
                  <c:v>II/06</c:v>
                </c:pt>
                <c:pt idx="4">
                  <c:v>I/07</c:v>
                </c:pt>
                <c:pt idx="5">
                  <c:v>II/07</c:v>
                </c:pt>
                <c:pt idx="6">
                  <c:v>I/08</c:v>
                </c:pt>
                <c:pt idx="7">
                  <c:v>II/08</c:v>
                </c:pt>
                <c:pt idx="8">
                  <c:v>I/09</c:v>
                </c:pt>
                <c:pt idx="9">
                  <c:v>II/09</c:v>
                </c:pt>
                <c:pt idx="10">
                  <c:v>I/10</c:v>
                </c:pt>
                <c:pt idx="11">
                  <c:v>II/10</c:v>
                </c:pt>
                <c:pt idx="12">
                  <c:v>I/11</c:v>
                </c:pt>
                <c:pt idx="13">
                  <c:v>II/11</c:v>
                </c:pt>
                <c:pt idx="14">
                  <c:v>I/12</c:v>
                </c:pt>
                <c:pt idx="15">
                  <c:v>II/12</c:v>
                </c:pt>
                <c:pt idx="16">
                  <c:v>I/13</c:v>
                </c:pt>
                <c:pt idx="17">
                  <c:v>II/13</c:v>
                </c:pt>
                <c:pt idx="18">
                  <c:v>I/14</c:v>
                </c:pt>
                <c:pt idx="19">
                  <c:v>II/14</c:v>
                </c:pt>
                <c:pt idx="20">
                  <c:v>I/15</c:v>
                </c:pt>
                <c:pt idx="21">
                  <c:v>II/15</c:v>
                </c:pt>
                <c:pt idx="22">
                  <c:v>I/16</c:v>
                </c:pt>
                <c:pt idx="23">
                  <c:v>II/16</c:v>
                </c:pt>
                <c:pt idx="24">
                  <c:v>I/17</c:v>
                </c:pt>
                <c:pt idx="25">
                  <c:v>II/17</c:v>
                </c:pt>
                <c:pt idx="26">
                  <c:v>I/18</c:v>
                </c:pt>
                <c:pt idx="27">
                  <c:v>II/18</c:v>
                </c:pt>
                <c:pt idx="28">
                  <c:v>I/19</c:v>
                </c:pt>
                <c:pt idx="29">
                  <c:v>II/19</c:v>
                </c:pt>
                <c:pt idx="30">
                  <c:v>I/20</c:v>
                </c:pt>
              </c:strCache>
            </c:strRef>
          </c:cat>
          <c:val>
            <c:numRef>
              <c:f>'luvut I'!$L$6:$AP$6</c:f>
              <c:numCache>
                <c:formatCode>General</c:formatCode>
                <c:ptCount val="31"/>
                <c:pt idx="0">
                  <c:v>32</c:v>
                </c:pt>
                <c:pt idx="1">
                  <c:v>32</c:v>
                </c:pt>
                <c:pt idx="2">
                  <c:v>33</c:v>
                </c:pt>
                <c:pt idx="3">
                  <c:v>35</c:v>
                </c:pt>
                <c:pt idx="4">
                  <c:v>34</c:v>
                </c:pt>
                <c:pt idx="5">
                  <c:v>34</c:v>
                </c:pt>
                <c:pt idx="6">
                  <c:v>31</c:v>
                </c:pt>
                <c:pt idx="7">
                  <c:v>24</c:v>
                </c:pt>
                <c:pt idx="8">
                  <c:v>6</c:v>
                </c:pt>
                <c:pt idx="9">
                  <c:v>-25</c:v>
                </c:pt>
                <c:pt idx="10">
                  <c:v>-8</c:v>
                </c:pt>
                <c:pt idx="11">
                  <c:v>25</c:v>
                </c:pt>
                <c:pt idx="12">
                  <c:v>40</c:v>
                </c:pt>
                <c:pt idx="13">
                  <c:v>34</c:v>
                </c:pt>
                <c:pt idx="14">
                  <c:v>24</c:v>
                </c:pt>
                <c:pt idx="15">
                  <c:v>0</c:v>
                </c:pt>
                <c:pt idx="16">
                  <c:v>5</c:v>
                </c:pt>
                <c:pt idx="17">
                  <c:v>4</c:v>
                </c:pt>
                <c:pt idx="18">
                  <c:v>16</c:v>
                </c:pt>
                <c:pt idx="19">
                  <c:v>8</c:v>
                </c:pt>
                <c:pt idx="20">
                  <c:v>-7</c:v>
                </c:pt>
                <c:pt idx="21">
                  <c:v>9</c:v>
                </c:pt>
                <c:pt idx="22">
                  <c:v>16</c:v>
                </c:pt>
                <c:pt idx="23" formatCode="0">
                  <c:v>32</c:v>
                </c:pt>
                <c:pt idx="24" formatCode="0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27</c:v>
                </c:pt>
                <c:pt idx="28">
                  <c:v>14</c:v>
                </c:pt>
                <c:pt idx="29">
                  <c:v>10</c:v>
                </c:pt>
                <c:pt idx="3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6-4B49-8561-C749F651E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89824"/>
        <c:axId val="187160768"/>
      </c:lineChart>
      <c:lineChart>
        <c:grouping val="standard"/>
        <c:varyColors val="0"/>
        <c:ser>
          <c:idx val="1"/>
          <c:order val="1"/>
          <c:tx>
            <c:strRef>
              <c:f>'luvut I'!$A$7</c:f>
              <c:strCache>
                <c:ptCount val="1"/>
                <c:pt idx="0">
                  <c:v>BKT:n työpäiväkorjattu volyymin muutos, % (ed. vuosi)</c:v>
                </c:pt>
              </c:strCache>
            </c:strRef>
          </c:tx>
          <c:spPr>
            <a:ln w="28575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cat>
            <c:strRef>
              <c:f>'luvut I'!$L$5:$AP$5</c:f>
              <c:strCache>
                <c:ptCount val="31"/>
                <c:pt idx="0">
                  <c:v>I/05</c:v>
                </c:pt>
                <c:pt idx="1">
                  <c:v>II/05</c:v>
                </c:pt>
                <c:pt idx="2">
                  <c:v>I/06</c:v>
                </c:pt>
                <c:pt idx="3">
                  <c:v>II/06</c:v>
                </c:pt>
                <c:pt idx="4">
                  <c:v>I/07</c:v>
                </c:pt>
                <c:pt idx="5">
                  <c:v>II/07</c:v>
                </c:pt>
                <c:pt idx="6">
                  <c:v>I/08</c:v>
                </c:pt>
                <c:pt idx="7">
                  <c:v>II/08</c:v>
                </c:pt>
                <c:pt idx="8">
                  <c:v>I/09</c:v>
                </c:pt>
                <c:pt idx="9">
                  <c:v>II/09</c:v>
                </c:pt>
                <c:pt idx="10">
                  <c:v>I/10</c:v>
                </c:pt>
                <c:pt idx="11">
                  <c:v>II/10</c:v>
                </c:pt>
                <c:pt idx="12">
                  <c:v>I/11</c:v>
                </c:pt>
                <c:pt idx="13">
                  <c:v>II/11</c:v>
                </c:pt>
                <c:pt idx="14">
                  <c:v>I/12</c:v>
                </c:pt>
                <c:pt idx="15">
                  <c:v>II/12</c:v>
                </c:pt>
                <c:pt idx="16">
                  <c:v>I/13</c:v>
                </c:pt>
                <c:pt idx="17">
                  <c:v>II/13</c:v>
                </c:pt>
                <c:pt idx="18">
                  <c:v>I/14</c:v>
                </c:pt>
                <c:pt idx="19">
                  <c:v>II/14</c:v>
                </c:pt>
                <c:pt idx="20">
                  <c:v>I/15</c:v>
                </c:pt>
                <c:pt idx="21">
                  <c:v>II/15</c:v>
                </c:pt>
                <c:pt idx="22">
                  <c:v>I/16</c:v>
                </c:pt>
                <c:pt idx="23">
                  <c:v>II/16</c:v>
                </c:pt>
                <c:pt idx="24">
                  <c:v>I/17</c:v>
                </c:pt>
                <c:pt idx="25">
                  <c:v>II/17</c:v>
                </c:pt>
                <c:pt idx="26">
                  <c:v>I/18</c:v>
                </c:pt>
                <c:pt idx="27">
                  <c:v>II/18</c:v>
                </c:pt>
                <c:pt idx="28">
                  <c:v>I/19</c:v>
                </c:pt>
                <c:pt idx="29">
                  <c:v>II/19</c:v>
                </c:pt>
                <c:pt idx="30">
                  <c:v>I/20</c:v>
                </c:pt>
              </c:strCache>
            </c:strRef>
          </c:cat>
          <c:val>
            <c:numRef>
              <c:f>'luvut I'!$L$7:$AP$7</c:f>
              <c:numCache>
                <c:formatCode>0.0</c:formatCode>
                <c:ptCount val="31"/>
                <c:pt idx="0">
                  <c:v>2.8589015799192943</c:v>
                </c:pt>
                <c:pt idx="1">
                  <c:v>1.0024366263412132</c:v>
                </c:pt>
                <c:pt idx="2">
                  <c:v>4.1647272646674196</c:v>
                </c:pt>
                <c:pt idx="3">
                  <c:v>4.2154269389482595</c:v>
                </c:pt>
                <c:pt idx="4">
                  <c:v>5.4110988169205889</c:v>
                </c:pt>
                <c:pt idx="5">
                  <c:v>5.8622860275752835</c:v>
                </c:pt>
                <c:pt idx="6">
                  <c:v>1.572498435576011</c:v>
                </c:pt>
                <c:pt idx="7">
                  <c:v>-2.8330839759082362</c:v>
                </c:pt>
                <c:pt idx="8">
                  <c:v>-8.9510711872490969</c:v>
                </c:pt>
                <c:pt idx="9">
                  <c:v>-6.5834929032512788</c:v>
                </c:pt>
                <c:pt idx="10">
                  <c:v>4</c:v>
                </c:pt>
                <c:pt idx="11">
                  <c:v>5</c:v>
                </c:pt>
                <c:pt idx="12">
                  <c:v>1.9</c:v>
                </c:pt>
                <c:pt idx="13">
                  <c:v>0.6</c:v>
                </c:pt>
                <c:pt idx="14">
                  <c:v>-1.5</c:v>
                </c:pt>
                <c:pt idx="15">
                  <c:v>-2.2999999999999998</c:v>
                </c:pt>
                <c:pt idx="16">
                  <c:v>-0.3</c:v>
                </c:pt>
                <c:pt idx="17">
                  <c:v>-0.1</c:v>
                </c:pt>
                <c:pt idx="18">
                  <c:v>-1</c:v>
                </c:pt>
                <c:pt idx="19" formatCode="General">
                  <c:v>-0.4</c:v>
                </c:pt>
                <c:pt idx="20" formatCode="General">
                  <c:v>0.9</c:v>
                </c:pt>
                <c:pt idx="21" formatCode="General">
                  <c:v>1.1000000000000001</c:v>
                </c:pt>
                <c:pt idx="22" formatCode="General">
                  <c:v>2.2999999999999998</c:v>
                </c:pt>
                <c:pt idx="23" formatCode="General">
                  <c:v>3.2</c:v>
                </c:pt>
                <c:pt idx="24" formatCode="General">
                  <c:v>3</c:v>
                </c:pt>
                <c:pt idx="25" formatCode="General">
                  <c:v>3</c:v>
                </c:pt>
                <c:pt idx="26" formatCode="General">
                  <c:v>2.1</c:v>
                </c:pt>
                <c:pt idx="27" formatCode="General">
                  <c:v>0.5</c:v>
                </c:pt>
                <c:pt idx="28" formatCode="General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6-4B49-8561-C749F651E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90336"/>
        <c:axId val="187161344"/>
      </c:lineChart>
      <c:catAx>
        <c:axId val="1541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187160768"/>
        <c:crossesAt val="-90"/>
        <c:auto val="0"/>
        <c:lblAlgn val="ctr"/>
        <c:lblOffset val="100"/>
        <c:tickLblSkip val="2"/>
        <c:tickMarkSkip val="2"/>
        <c:noMultiLvlLbl val="0"/>
      </c:catAx>
      <c:valAx>
        <c:axId val="187160768"/>
        <c:scaling>
          <c:orientation val="minMax"/>
          <c:max val="90"/>
          <c:min val="-90"/>
        </c:scaling>
        <c:delete val="0"/>
        <c:axPos val="l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1"/>
                    </a:solidFill>
                  </a:defRPr>
                </a:pPr>
                <a:r>
                  <a:rPr lang="fi-FI" sz="1400" b="0">
                    <a:solidFill>
                      <a:schemeClr val="accent1"/>
                    </a:solidFill>
                  </a:rPr>
                  <a:t>Suhdannenäkymien saldoluku</a:t>
                </a:r>
              </a:p>
            </c:rich>
          </c:tx>
          <c:layout>
            <c:manualLayout>
              <c:xMode val="edge"/>
              <c:yMode val="edge"/>
              <c:x val="1.16108719258327E-2"/>
              <c:y val="0.2126467191601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fi-FI"/>
          </a:p>
        </c:txPr>
        <c:crossAx val="154189824"/>
        <c:crosses val="autoZero"/>
        <c:crossBetween val="midCat"/>
        <c:majorUnit val="20"/>
      </c:valAx>
      <c:catAx>
        <c:axId val="15419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7161344"/>
        <c:crossesAt val="-8"/>
        <c:auto val="0"/>
        <c:lblAlgn val="ctr"/>
        <c:lblOffset val="100"/>
        <c:noMultiLvlLbl val="0"/>
      </c:catAx>
      <c:valAx>
        <c:axId val="187161344"/>
        <c:scaling>
          <c:orientation val="minMax"/>
          <c:max val="10"/>
          <c:min val="-10"/>
        </c:scaling>
        <c:delete val="0"/>
        <c:axPos val="r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3"/>
                    </a:solidFill>
                  </a:defRPr>
                </a:pPr>
                <a:r>
                  <a:rPr lang="fi-FI" sz="1400" b="0">
                    <a:solidFill>
                      <a:schemeClr val="accent3"/>
                    </a:solidFill>
                  </a:rPr>
                  <a:t>Bkt:n määrän muutos, %</a:t>
                </a:r>
              </a:p>
            </c:rich>
          </c:tx>
          <c:layout>
            <c:manualLayout>
              <c:xMode val="edge"/>
              <c:yMode val="edge"/>
              <c:x val="0.96314371306498003"/>
              <c:y val="0.27442869641295298"/>
            </c:manualLayout>
          </c:layout>
          <c:overlay val="0"/>
        </c:title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fi-FI"/>
          </a:p>
        </c:txPr>
        <c:crossAx val="154190336"/>
        <c:crosses val="max"/>
        <c:crossBetween val="midCat"/>
        <c:majorUnit val="2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10964093405901"/>
          <c:y val="3.2979976442874002E-2"/>
          <c:w val="0.54668073707281395"/>
          <c:h val="0.89983899539059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'Luvut, Ajankohtaiset'!$A$520</c:f>
              <c:strCache>
                <c:ptCount val="1"/>
                <c:pt idx="0">
                  <c:v>Yritysten toteuttamat ilmastotoimet viimeisen 12 kuukauden aikana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475-41E9-AB7B-585F41CD8C5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75-41E9-AB7B-585F41CD8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'Luvut, Ajankohtaiset'!$A$522:$A$533</c:f>
              <c:strCache>
                <c:ptCount val="12"/>
                <c:pt idx="0">
                  <c:v>Tehostanut kierrätystä</c:v>
                </c:pt>
                <c:pt idx="1">
                  <c:v>Tehostanut tuotteiden ja materiaalien käyttöä</c:v>
                </c:pt>
                <c:pt idx="2">
                  <c:v>Tehostanut logistiikkaa</c:v>
                </c:pt>
                <c:pt idx="3">
                  <c:v>Suosinut kestäviä hankintoja toimitusketjussa</c:v>
                </c:pt>
                <c:pt idx="4">
                  <c:v>Muuttanut työnteontapoja (esim. videopalaverit)</c:v>
                </c:pt>
                <c:pt idx="5">
                  <c:v>Tehostanut yrityksen ja tuotannon energiankäyttöä</c:v>
                </c:pt>
                <c:pt idx="6">
                  <c:v>Uusinut tai ottanut käyttöön uutta (puhtaampaa tai tehokkaampaa) tuotantoteknologiaa tai –prosesseja</c:v>
                </c:pt>
                <c:pt idx="7">
                  <c:v>Vähentänyt tai muuttanut käytettäviä pakkausmateriaaleja</c:v>
                </c:pt>
                <c:pt idx="8">
                  <c:v>Siirtynyt käyttämään vähäpäästöistä energiaa</c:v>
                </c:pt>
                <c:pt idx="9">
                  <c:v>Kompensoinut toiminnassa syntyvää hiilijalanjälkeä</c:v>
                </c:pt>
                <c:pt idx="10">
                  <c:v>Muu toimi</c:v>
                </c:pt>
                <c:pt idx="11">
                  <c:v>Ei ole toteuttanut</c:v>
                </c:pt>
              </c:strCache>
            </c:strRef>
          </c:cat>
          <c:val>
            <c:numRef>
              <c:f>'Luvut, Ajankohtaiset'!$B$522:$B$533</c:f>
              <c:numCache>
                <c:formatCode>General</c:formatCode>
                <c:ptCount val="12"/>
                <c:pt idx="0">
                  <c:v>38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16</c:v>
                </c:pt>
                <c:pt idx="6">
                  <c:v>13</c:v>
                </c:pt>
                <c:pt idx="7">
                  <c:v>13</c:v>
                </c:pt>
                <c:pt idx="8">
                  <c:v>11</c:v>
                </c:pt>
                <c:pt idx="9">
                  <c:v>4</c:v>
                </c:pt>
                <c:pt idx="10">
                  <c:v>3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5-41E9-AB7B-585F41CD8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20671232"/>
        <c:axId val="720368128"/>
      </c:barChart>
      <c:catAx>
        <c:axId val="720671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720368128"/>
        <c:crosses val="autoZero"/>
        <c:auto val="1"/>
        <c:lblAlgn val="ctr"/>
        <c:lblOffset val="100"/>
        <c:noMultiLvlLbl val="0"/>
      </c:catAx>
      <c:valAx>
        <c:axId val="720368128"/>
        <c:scaling>
          <c:orientation val="minMax"/>
          <c:max val="4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20671232"/>
        <c:crosses val="max"/>
        <c:crossBetween val="between"/>
        <c:majorUnit val="10"/>
      </c:valAx>
      <c:spPr>
        <a:solidFill>
          <a:schemeClr val="lt1"/>
        </a:solidFill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24579917201796E-2"/>
          <c:y val="5.2659932659932698E-2"/>
          <c:w val="0.805513648293956"/>
          <c:h val="0.86074091748632398"/>
        </c:manualLayout>
      </c:layout>
      <c:lineChart>
        <c:grouping val="standard"/>
        <c:varyColors val="0"/>
        <c:ser>
          <c:idx val="0"/>
          <c:order val="1"/>
          <c:tx>
            <c:strRef>
              <c:f>'luvut I'!$A$26</c:f>
              <c:strCache>
                <c:ptCount val="1"/>
                <c:pt idx="0">
                  <c:v>Henkilökunnan määrän muutosodotukset vuotta aiemmin (vasen asteikko)</c:v>
                </c:pt>
              </c:strCache>
            </c:strRef>
          </c:tx>
          <c:marker>
            <c:symbol val="none"/>
          </c:marker>
          <c:cat>
            <c:strRef>
              <c:f>'luvut I'!$R$25:$AV$25</c:f>
              <c:strCache>
                <c:ptCount val="31"/>
                <c:pt idx="0">
                  <c:v>I/05</c:v>
                </c:pt>
                <c:pt idx="1">
                  <c:v>II/05</c:v>
                </c:pt>
                <c:pt idx="2">
                  <c:v>I/06</c:v>
                </c:pt>
                <c:pt idx="3">
                  <c:v>II/06</c:v>
                </c:pt>
                <c:pt idx="4">
                  <c:v>I/07</c:v>
                </c:pt>
                <c:pt idx="5">
                  <c:v>II/07</c:v>
                </c:pt>
                <c:pt idx="6">
                  <c:v>I/08</c:v>
                </c:pt>
                <c:pt idx="7">
                  <c:v>II/08</c:v>
                </c:pt>
                <c:pt idx="8">
                  <c:v>I/09</c:v>
                </c:pt>
                <c:pt idx="9">
                  <c:v>II/09</c:v>
                </c:pt>
                <c:pt idx="10">
                  <c:v>I/10</c:v>
                </c:pt>
                <c:pt idx="11">
                  <c:v>II/10</c:v>
                </c:pt>
                <c:pt idx="12">
                  <c:v>I/11</c:v>
                </c:pt>
                <c:pt idx="13">
                  <c:v>II/11</c:v>
                </c:pt>
                <c:pt idx="14">
                  <c:v>I/12</c:v>
                </c:pt>
                <c:pt idx="15">
                  <c:v>II/12</c:v>
                </c:pt>
                <c:pt idx="16">
                  <c:v>I/13</c:v>
                </c:pt>
                <c:pt idx="17">
                  <c:v>II/13</c:v>
                </c:pt>
                <c:pt idx="18">
                  <c:v>I/14</c:v>
                </c:pt>
                <c:pt idx="19">
                  <c:v>II/14</c:v>
                </c:pt>
                <c:pt idx="20">
                  <c:v>I/15</c:v>
                </c:pt>
                <c:pt idx="21">
                  <c:v>II/15</c:v>
                </c:pt>
                <c:pt idx="22">
                  <c:v>I/16</c:v>
                </c:pt>
                <c:pt idx="23">
                  <c:v>II/16</c:v>
                </c:pt>
                <c:pt idx="24">
                  <c:v>I/17</c:v>
                </c:pt>
                <c:pt idx="25">
                  <c:v>II/17</c:v>
                </c:pt>
                <c:pt idx="26">
                  <c:v>I/18</c:v>
                </c:pt>
                <c:pt idx="27">
                  <c:v>II/18</c:v>
                </c:pt>
                <c:pt idx="28">
                  <c:v>I/19</c:v>
                </c:pt>
                <c:pt idx="29">
                  <c:v>II/19</c:v>
                </c:pt>
                <c:pt idx="30">
                  <c:v>I/20</c:v>
                </c:pt>
              </c:strCache>
            </c:strRef>
          </c:cat>
          <c:val>
            <c:numRef>
              <c:f>'luvut I'!$R$26:$AV$26</c:f>
              <c:numCache>
                <c:formatCode>General</c:formatCode>
                <c:ptCount val="31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18</c:v>
                </c:pt>
                <c:pt idx="7">
                  <c:v>19</c:v>
                </c:pt>
                <c:pt idx="8">
                  <c:v>24</c:v>
                </c:pt>
                <c:pt idx="9">
                  <c:v>14</c:v>
                </c:pt>
                <c:pt idx="10">
                  <c:v>-8</c:v>
                </c:pt>
                <c:pt idx="11">
                  <c:v>-4</c:v>
                </c:pt>
                <c:pt idx="12">
                  <c:v>12</c:v>
                </c:pt>
                <c:pt idx="13">
                  <c:v>17</c:v>
                </c:pt>
                <c:pt idx="14">
                  <c:v>17</c:v>
                </c:pt>
                <c:pt idx="15">
                  <c:v>13</c:v>
                </c:pt>
                <c:pt idx="16">
                  <c:v>10</c:v>
                </c:pt>
                <c:pt idx="17">
                  <c:v>6</c:v>
                </c:pt>
                <c:pt idx="18">
                  <c:v>8</c:v>
                </c:pt>
                <c:pt idx="19">
                  <c:v>6</c:v>
                </c:pt>
                <c:pt idx="20">
                  <c:v>0</c:v>
                </c:pt>
                <c:pt idx="21">
                  <c:v>5</c:v>
                </c:pt>
                <c:pt idx="22">
                  <c:v>8</c:v>
                </c:pt>
                <c:pt idx="23">
                  <c:v>14</c:v>
                </c:pt>
                <c:pt idx="24">
                  <c:v>17</c:v>
                </c:pt>
                <c:pt idx="25">
                  <c:v>16</c:v>
                </c:pt>
                <c:pt idx="26">
                  <c:v>17</c:v>
                </c:pt>
                <c:pt idx="27">
                  <c:v>14</c:v>
                </c:pt>
                <c:pt idx="28">
                  <c:v>12</c:v>
                </c:pt>
                <c:pt idx="29">
                  <c:v>9</c:v>
                </c:pt>
                <c:pt idx="3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4-48B7-9CB4-7F14728E9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529792"/>
        <c:axId val="668714112"/>
      </c:lineChart>
      <c:lineChart>
        <c:grouping val="standard"/>
        <c:varyColors val="0"/>
        <c:ser>
          <c:idx val="1"/>
          <c:order val="0"/>
          <c:tx>
            <c:strRef>
              <c:f>'luvut I'!$A$27</c:f>
              <c:strCache>
                <c:ptCount val="1"/>
                <c:pt idx="0">
                  <c:v>Työllisten määrän keskimääräinen muutos (oikea asteikko)</c:v>
                </c:pt>
              </c:strCache>
            </c:strRef>
          </c:tx>
          <c:spPr>
            <a:ln w="28575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cat>
            <c:strRef>
              <c:f>'luvut I'!$R$25:$AV$25</c:f>
              <c:strCache>
                <c:ptCount val="31"/>
                <c:pt idx="0">
                  <c:v>I/05</c:v>
                </c:pt>
                <c:pt idx="1">
                  <c:v>II/05</c:v>
                </c:pt>
                <c:pt idx="2">
                  <c:v>I/06</c:v>
                </c:pt>
                <c:pt idx="3">
                  <c:v>II/06</c:v>
                </c:pt>
                <c:pt idx="4">
                  <c:v>I/07</c:v>
                </c:pt>
                <c:pt idx="5">
                  <c:v>II/07</c:v>
                </c:pt>
                <c:pt idx="6">
                  <c:v>I/08</c:v>
                </c:pt>
                <c:pt idx="7">
                  <c:v>II/08</c:v>
                </c:pt>
                <c:pt idx="8">
                  <c:v>I/09</c:v>
                </c:pt>
                <c:pt idx="9">
                  <c:v>II/09</c:v>
                </c:pt>
                <c:pt idx="10">
                  <c:v>I/10</c:v>
                </c:pt>
                <c:pt idx="11">
                  <c:v>II/10</c:v>
                </c:pt>
                <c:pt idx="12">
                  <c:v>I/11</c:v>
                </c:pt>
                <c:pt idx="13">
                  <c:v>II/11</c:v>
                </c:pt>
                <c:pt idx="14">
                  <c:v>I/12</c:v>
                </c:pt>
                <c:pt idx="15">
                  <c:v>II/12</c:v>
                </c:pt>
                <c:pt idx="16">
                  <c:v>I/13</c:v>
                </c:pt>
                <c:pt idx="17">
                  <c:v>II/13</c:v>
                </c:pt>
                <c:pt idx="18">
                  <c:v>I/14</c:v>
                </c:pt>
                <c:pt idx="19">
                  <c:v>II/14</c:v>
                </c:pt>
                <c:pt idx="20">
                  <c:v>I/15</c:v>
                </c:pt>
                <c:pt idx="21">
                  <c:v>II/15</c:v>
                </c:pt>
                <c:pt idx="22">
                  <c:v>I/16</c:v>
                </c:pt>
                <c:pt idx="23">
                  <c:v>II/16</c:v>
                </c:pt>
                <c:pt idx="24">
                  <c:v>I/17</c:v>
                </c:pt>
                <c:pt idx="25">
                  <c:v>II/17</c:v>
                </c:pt>
                <c:pt idx="26">
                  <c:v>I/18</c:v>
                </c:pt>
                <c:pt idx="27">
                  <c:v>II/18</c:v>
                </c:pt>
                <c:pt idx="28">
                  <c:v>I/19</c:v>
                </c:pt>
                <c:pt idx="29">
                  <c:v>II/19</c:v>
                </c:pt>
                <c:pt idx="30">
                  <c:v>I/20</c:v>
                </c:pt>
              </c:strCache>
            </c:strRef>
          </c:cat>
          <c:val>
            <c:numRef>
              <c:f>'luvut I'!$R$27:$AV$27</c:f>
              <c:numCache>
                <c:formatCode>0.0</c:formatCode>
                <c:ptCount val="31"/>
                <c:pt idx="0">
                  <c:v>1.6435432230522906</c:v>
                </c:pt>
                <c:pt idx="1">
                  <c:v>1.4</c:v>
                </c:pt>
                <c:pt idx="2">
                  <c:v>1.7</c:v>
                </c:pt>
                <c:pt idx="3">
                  <c:v>1.9</c:v>
                </c:pt>
                <c:pt idx="4">
                  <c:v>2</c:v>
                </c:pt>
                <c:pt idx="5">
                  <c:v>1.9</c:v>
                </c:pt>
                <c:pt idx="6">
                  <c:v>2.2000000000000002</c:v>
                </c:pt>
                <c:pt idx="7" formatCode="General">
                  <c:v>1</c:v>
                </c:pt>
                <c:pt idx="8" formatCode="General">
                  <c:v>-2</c:v>
                </c:pt>
                <c:pt idx="9" formatCode="General">
                  <c:v>-3.8</c:v>
                </c:pt>
                <c:pt idx="10" formatCode="General">
                  <c:v>-1.4</c:v>
                </c:pt>
                <c:pt idx="11" formatCode="General">
                  <c:v>0.7</c:v>
                </c:pt>
                <c:pt idx="12" formatCode="General">
                  <c:v>1</c:v>
                </c:pt>
                <c:pt idx="13" formatCode="General">
                  <c:v>1.1000000000000001</c:v>
                </c:pt>
                <c:pt idx="14" formatCode="General">
                  <c:v>0.7</c:v>
                </c:pt>
                <c:pt idx="15" formatCode="General">
                  <c:v>0.1</c:v>
                </c:pt>
                <c:pt idx="16" formatCode="General">
                  <c:v>-0.8</c:v>
                </c:pt>
                <c:pt idx="17" formatCode="General">
                  <c:v>-1.3</c:v>
                </c:pt>
                <c:pt idx="18" formatCode="General">
                  <c:v>-0.6</c:v>
                </c:pt>
                <c:pt idx="19" formatCode="General">
                  <c:v>-0.1</c:v>
                </c:pt>
                <c:pt idx="20" formatCode="General">
                  <c:v>-0.6</c:v>
                </c:pt>
                <c:pt idx="21" formatCode="General">
                  <c:v>-0.2</c:v>
                </c:pt>
                <c:pt idx="22" formatCode="General">
                  <c:v>0.4</c:v>
                </c:pt>
                <c:pt idx="23" formatCode="General">
                  <c:v>0.6</c:v>
                </c:pt>
                <c:pt idx="24" formatCode="General">
                  <c:v>0.6</c:v>
                </c:pt>
                <c:pt idx="25" formatCode="General">
                  <c:v>1.5</c:v>
                </c:pt>
                <c:pt idx="26" formatCode="General">
                  <c:v>2.9</c:v>
                </c:pt>
                <c:pt idx="27" formatCode="General">
                  <c:v>2.5</c:v>
                </c:pt>
                <c:pt idx="28" formatCode="General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F4-48B7-9CB4-7F14728E9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531840"/>
        <c:axId val="668714688"/>
      </c:lineChart>
      <c:catAx>
        <c:axId val="67452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68714112"/>
        <c:crossesAt val="-60"/>
        <c:auto val="0"/>
        <c:lblAlgn val="ctr"/>
        <c:lblOffset val="100"/>
        <c:tickLblSkip val="2"/>
        <c:tickMarkSkip val="2"/>
        <c:noMultiLvlLbl val="0"/>
      </c:catAx>
      <c:valAx>
        <c:axId val="668714112"/>
        <c:scaling>
          <c:orientation val="minMax"/>
          <c:max val="40"/>
          <c:min val="-40"/>
        </c:scaling>
        <c:delete val="0"/>
        <c:axPos val="l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1"/>
                    </a:solidFill>
                  </a:defRPr>
                </a:pPr>
                <a:r>
                  <a:rPr lang="fi-FI" sz="1400" b="0">
                    <a:solidFill>
                      <a:schemeClr val="accent1"/>
                    </a:solidFill>
                  </a:rPr>
                  <a:t>Henkilöstön määrän saldoluku</a:t>
                </a:r>
              </a:p>
            </c:rich>
          </c:tx>
          <c:layout>
            <c:manualLayout>
              <c:xMode val="edge"/>
              <c:yMode val="edge"/>
              <c:x val="1.7371106962145201E-2"/>
              <c:y val="0.18644060906528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fi-FI"/>
          </a:p>
        </c:txPr>
        <c:crossAx val="674529792"/>
        <c:crosses val="autoZero"/>
        <c:crossBetween val="midCat"/>
        <c:majorUnit val="20"/>
      </c:valAx>
      <c:catAx>
        <c:axId val="67453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68714688"/>
        <c:crossesAt val="0"/>
        <c:auto val="0"/>
        <c:lblAlgn val="ctr"/>
        <c:lblOffset val="100"/>
        <c:noMultiLvlLbl val="0"/>
      </c:catAx>
      <c:valAx>
        <c:axId val="668714688"/>
        <c:scaling>
          <c:orientation val="minMax"/>
          <c:max val="4"/>
          <c:min val="-4"/>
        </c:scaling>
        <c:delete val="0"/>
        <c:axPos val="r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3"/>
                    </a:solidFill>
                  </a:defRPr>
                </a:pPr>
                <a:r>
                  <a:rPr lang="fi-FI" sz="1400" b="0">
                    <a:solidFill>
                      <a:schemeClr val="accent3"/>
                    </a:solidFill>
                  </a:rPr>
                  <a:t>Työllisten määrän muutos, %</a:t>
                </a:r>
              </a:p>
            </c:rich>
          </c:tx>
          <c:layout>
            <c:manualLayout>
              <c:xMode val="edge"/>
              <c:yMode val="edge"/>
              <c:x val="0.95900100116352205"/>
              <c:y val="0.19152540275899901"/>
            </c:manualLayout>
          </c:layout>
          <c:overlay val="0"/>
        </c:title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fi-FI"/>
          </a:p>
        </c:txPr>
        <c:crossAx val="674531840"/>
        <c:crosses val="max"/>
        <c:crossBetween val="midCat"/>
        <c:majorUnit val="2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83193824513088E-2"/>
          <c:y val="9.2937104028889203E-2"/>
          <c:w val="0.91103839429804589"/>
          <c:h val="0.621625251637105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38-4FD1-821B-9631BE8A58A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38-4FD1-821B-9631BE8A58A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838-4FD1-821B-9631BE8A58A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838-4FD1-821B-9631BE8A58AC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38-4FD1-821B-9631BE8A58A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38-4FD1-821B-9631BE8A58A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38-4FD1-821B-9631BE8A58A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838-4FD1-821B-9631BE8A58A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838-4FD1-821B-9631BE8A58A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838-4FD1-821B-9631BE8A5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'https://yrittajat.sharepoint.com/sites/Talouspolitiikkaverotusosaaminenkv-asiat/Jaetut asiakirjat/General/Talouspolitiikka ja kestävä kasvu/yritystilastot/2018/[YritystenHenkilömäärät.xlsx]040_syr_2007_tau_104_fi20091012'!$L$37:$S$37</c:f>
              <c:strCache>
                <c:ptCount val="8"/>
                <c:pt idx="0">
                  <c:v>1-9 h</c:v>
                </c:pt>
                <c:pt idx="1">
                  <c:v>10-19 h</c:v>
                </c:pt>
                <c:pt idx="2">
                  <c:v>20-49 h</c:v>
                </c:pt>
                <c:pt idx="3">
                  <c:v>50-99 h</c:v>
                </c:pt>
                <c:pt idx="4">
                  <c:v>100-249 h</c:v>
                </c:pt>
                <c:pt idx="5">
                  <c:v>250-499 h</c:v>
                </c:pt>
                <c:pt idx="6">
                  <c:v>500-999 h</c:v>
                </c:pt>
                <c:pt idx="7">
                  <c:v>&gt; 1000 h</c:v>
                </c:pt>
              </c:strCache>
            </c:strRef>
          </c:cat>
          <c:val>
            <c:numRef>
              <c:f>'https://yrittajat.sharepoint.com/sites/Talouspolitiikkaverotusosaaminenkv-asiat/Jaetut asiakirjat/General/Talouspolitiikka ja kestävä kasvu/yritystilastot/2018/[YritystenHenkilömäärät.xlsx]040_syr_2007_tau_104_fi20091012'!$L$92:$S$92</c:f>
              <c:numCache>
                <c:formatCode>General</c:formatCode>
                <c:ptCount val="8"/>
                <c:pt idx="0">
                  <c:v>15114</c:v>
                </c:pt>
                <c:pt idx="1">
                  <c:v>30164</c:v>
                </c:pt>
                <c:pt idx="2">
                  <c:v>42238</c:v>
                </c:pt>
                <c:pt idx="3">
                  <c:v>38781</c:v>
                </c:pt>
                <c:pt idx="4">
                  <c:v>24102</c:v>
                </c:pt>
                <c:pt idx="5">
                  <c:v>18330</c:v>
                </c:pt>
                <c:pt idx="6">
                  <c:v>1344</c:v>
                </c:pt>
                <c:pt idx="7">
                  <c:v>-22630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38-4FD1-821B-9631BE8A5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2498048"/>
        <c:axId val="681830080"/>
      </c:barChart>
      <c:catAx>
        <c:axId val="16249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fi-FI"/>
          </a:p>
        </c:txPr>
        <c:crossAx val="681830080"/>
        <c:crosses val="autoZero"/>
        <c:auto val="1"/>
        <c:lblAlgn val="ctr"/>
        <c:lblOffset val="100"/>
        <c:noMultiLvlLbl val="0"/>
      </c:catAx>
      <c:valAx>
        <c:axId val="681830080"/>
        <c:scaling>
          <c:orientation val="minMax"/>
          <c:max val="50000"/>
          <c:min val="-3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498048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99172699069301E-2"/>
          <c:y val="4.4067796610169498E-2"/>
          <c:w val="0.91949475745583797"/>
          <c:h val="0.85988700564971898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I'!$A$57</c:f>
              <c:strCache>
                <c:ptCount val="1"/>
                <c:pt idx="0">
                  <c:v>Investointiodotukset 12 kuukaudelle</c:v>
                </c:pt>
              </c:strCache>
            </c:strRef>
          </c:tx>
          <c:marker>
            <c:symbol val="none"/>
          </c:marker>
          <c:cat>
            <c:strRef>
              <c:f>'luvut I'!$AL$48:$BP$48</c:f>
              <c:strCache>
                <c:ptCount val="31"/>
                <c:pt idx="0">
                  <c:v>I/05</c:v>
                </c:pt>
                <c:pt idx="1">
                  <c:v>II/05</c:v>
                </c:pt>
                <c:pt idx="2">
                  <c:v>I/06</c:v>
                </c:pt>
                <c:pt idx="3">
                  <c:v>II/06</c:v>
                </c:pt>
                <c:pt idx="4">
                  <c:v>I/07</c:v>
                </c:pt>
                <c:pt idx="5">
                  <c:v>II/07</c:v>
                </c:pt>
                <c:pt idx="6">
                  <c:v>I/08</c:v>
                </c:pt>
                <c:pt idx="7">
                  <c:v>II/08</c:v>
                </c:pt>
                <c:pt idx="8">
                  <c:v>I/09</c:v>
                </c:pt>
                <c:pt idx="9">
                  <c:v>II/09</c:v>
                </c:pt>
                <c:pt idx="10">
                  <c:v>I/10</c:v>
                </c:pt>
                <c:pt idx="11">
                  <c:v>II/10</c:v>
                </c:pt>
                <c:pt idx="12">
                  <c:v>I/11</c:v>
                </c:pt>
                <c:pt idx="13">
                  <c:v>II/11</c:v>
                </c:pt>
                <c:pt idx="14">
                  <c:v>I/12</c:v>
                </c:pt>
                <c:pt idx="15">
                  <c:v>II/12</c:v>
                </c:pt>
                <c:pt idx="16">
                  <c:v>I/13</c:v>
                </c:pt>
                <c:pt idx="17">
                  <c:v>II/13</c:v>
                </c:pt>
                <c:pt idx="18">
                  <c:v>I/14</c:v>
                </c:pt>
                <c:pt idx="19">
                  <c:v>II/14</c:v>
                </c:pt>
                <c:pt idx="20">
                  <c:v>I/15</c:v>
                </c:pt>
                <c:pt idx="21">
                  <c:v>II/15</c:v>
                </c:pt>
                <c:pt idx="22">
                  <c:v>I/16</c:v>
                </c:pt>
                <c:pt idx="23">
                  <c:v>II/16</c:v>
                </c:pt>
                <c:pt idx="24">
                  <c:v>I/17</c:v>
                </c:pt>
                <c:pt idx="25">
                  <c:v>II/17</c:v>
                </c:pt>
                <c:pt idx="26">
                  <c:v>I/18</c:v>
                </c:pt>
                <c:pt idx="27">
                  <c:v>II/18</c:v>
                </c:pt>
                <c:pt idx="28">
                  <c:v>I/19</c:v>
                </c:pt>
                <c:pt idx="29">
                  <c:v>II/19</c:v>
                </c:pt>
                <c:pt idx="30">
                  <c:v>I/20</c:v>
                </c:pt>
              </c:strCache>
            </c:strRef>
          </c:cat>
          <c:val>
            <c:numRef>
              <c:f>'luvut I'!$AL$57:$BP$57</c:f>
              <c:numCache>
                <c:formatCode>0</c:formatCode>
                <c:ptCount val="31"/>
                <c:pt idx="0">
                  <c:v>10</c:v>
                </c:pt>
                <c:pt idx="1">
                  <c:v>13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  <c:pt idx="5">
                  <c:v>8</c:v>
                </c:pt>
                <c:pt idx="6">
                  <c:v>12</c:v>
                </c:pt>
                <c:pt idx="7">
                  <c:v>2</c:v>
                </c:pt>
                <c:pt idx="8">
                  <c:v>-20</c:v>
                </c:pt>
                <c:pt idx="9">
                  <c:v>-15</c:v>
                </c:pt>
                <c:pt idx="10">
                  <c:v>2</c:v>
                </c:pt>
                <c:pt idx="11">
                  <c:v>7</c:v>
                </c:pt>
                <c:pt idx="12">
                  <c:v>5</c:v>
                </c:pt>
                <c:pt idx="13" formatCode="General">
                  <c:v>0</c:v>
                </c:pt>
                <c:pt idx="14" formatCode="General">
                  <c:v>-5</c:v>
                </c:pt>
                <c:pt idx="15" formatCode="General">
                  <c:v>-4</c:v>
                </c:pt>
                <c:pt idx="16" formatCode="General">
                  <c:v>-7</c:v>
                </c:pt>
                <c:pt idx="17" formatCode="General">
                  <c:v>-9</c:v>
                </c:pt>
                <c:pt idx="18" formatCode="General">
                  <c:v>-5</c:v>
                </c:pt>
                <c:pt idx="19" formatCode="General">
                  <c:v>-11</c:v>
                </c:pt>
                <c:pt idx="20" formatCode="General">
                  <c:v>-21</c:v>
                </c:pt>
                <c:pt idx="21" formatCode="General">
                  <c:v>-12</c:v>
                </c:pt>
                <c:pt idx="22" formatCode="General">
                  <c:v>-8</c:v>
                </c:pt>
                <c:pt idx="23" formatCode="General">
                  <c:v>3</c:v>
                </c:pt>
                <c:pt idx="24" formatCode="General">
                  <c:v>4</c:v>
                </c:pt>
                <c:pt idx="25" formatCode="General">
                  <c:v>4</c:v>
                </c:pt>
                <c:pt idx="26" formatCode="General">
                  <c:v>4</c:v>
                </c:pt>
                <c:pt idx="27" formatCode="General">
                  <c:v>2</c:v>
                </c:pt>
                <c:pt idx="28" formatCode="General">
                  <c:v>-3</c:v>
                </c:pt>
                <c:pt idx="29" formatCode="General">
                  <c:v>-4</c:v>
                </c:pt>
                <c:pt idx="30" formatCode="General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4A-4540-A546-7DBF20DB5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803136"/>
        <c:axId val="674603008"/>
      </c:lineChart>
      <c:catAx>
        <c:axId val="6758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74603008"/>
        <c:crossesAt val="-30"/>
        <c:auto val="0"/>
        <c:lblAlgn val="ctr"/>
        <c:lblOffset val="100"/>
        <c:tickLblSkip val="2"/>
        <c:tickMarkSkip val="2"/>
        <c:noMultiLvlLbl val="0"/>
      </c:catAx>
      <c:valAx>
        <c:axId val="674603008"/>
        <c:scaling>
          <c:orientation val="minMax"/>
          <c:max val="30"/>
          <c:min val="-3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75803136"/>
        <c:crosses val="autoZero"/>
        <c:crossBetween val="midCat"/>
        <c:majorUnit val="10"/>
        <c:minorUnit val="5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9732433921797E-2"/>
          <c:y val="1.30241230573797E-2"/>
          <c:w val="0.91555454013843995"/>
          <c:h val="0.865536723163842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I'!$A$51</c:f>
              <c:strCache>
                <c:ptCount val="1"/>
                <c:pt idx="0">
                  <c:v>Henkilökuntaodotukset 12 kuukaudelle</c:v>
                </c:pt>
              </c:strCache>
            </c:strRef>
          </c:tx>
          <c:marker>
            <c:symbol val="none"/>
          </c:marker>
          <c:cat>
            <c:strRef>
              <c:f>'luvut I'!$AL$48:$BP$48</c:f>
              <c:strCache>
                <c:ptCount val="31"/>
                <c:pt idx="0">
                  <c:v>I/05</c:v>
                </c:pt>
                <c:pt idx="1">
                  <c:v>II/05</c:v>
                </c:pt>
                <c:pt idx="2">
                  <c:v>I/06</c:v>
                </c:pt>
                <c:pt idx="3">
                  <c:v>II/06</c:v>
                </c:pt>
                <c:pt idx="4">
                  <c:v>I/07</c:v>
                </c:pt>
                <c:pt idx="5">
                  <c:v>II/07</c:v>
                </c:pt>
                <c:pt idx="6">
                  <c:v>I/08</c:v>
                </c:pt>
                <c:pt idx="7">
                  <c:v>II/08</c:v>
                </c:pt>
                <c:pt idx="8">
                  <c:v>I/09</c:v>
                </c:pt>
                <c:pt idx="9">
                  <c:v>II/09</c:v>
                </c:pt>
                <c:pt idx="10">
                  <c:v>I/10</c:v>
                </c:pt>
                <c:pt idx="11">
                  <c:v>II/10</c:v>
                </c:pt>
                <c:pt idx="12">
                  <c:v>I/11</c:v>
                </c:pt>
                <c:pt idx="13">
                  <c:v>II/11</c:v>
                </c:pt>
                <c:pt idx="14">
                  <c:v>I/12</c:v>
                </c:pt>
                <c:pt idx="15">
                  <c:v>II/12</c:v>
                </c:pt>
                <c:pt idx="16">
                  <c:v>I/13</c:v>
                </c:pt>
                <c:pt idx="17">
                  <c:v>II/13</c:v>
                </c:pt>
                <c:pt idx="18">
                  <c:v>I/14</c:v>
                </c:pt>
                <c:pt idx="19">
                  <c:v>II/14</c:v>
                </c:pt>
                <c:pt idx="20">
                  <c:v>I/15</c:v>
                </c:pt>
                <c:pt idx="21">
                  <c:v>II/15</c:v>
                </c:pt>
                <c:pt idx="22">
                  <c:v>I/16</c:v>
                </c:pt>
                <c:pt idx="23">
                  <c:v>II/16</c:v>
                </c:pt>
                <c:pt idx="24">
                  <c:v>I/17</c:v>
                </c:pt>
                <c:pt idx="25">
                  <c:v>II/17</c:v>
                </c:pt>
                <c:pt idx="26">
                  <c:v>I/18</c:v>
                </c:pt>
                <c:pt idx="27">
                  <c:v>II/18</c:v>
                </c:pt>
                <c:pt idx="28">
                  <c:v>I/19</c:v>
                </c:pt>
                <c:pt idx="29">
                  <c:v>II/19</c:v>
                </c:pt>
                <c:pt idx="30">
                  <c:v>I/20</c:v>
                </c:pt>
              </c:strCache>
            </c:strRef>
          </c:cat>
          <c:val>
            <c:numRef>
              <c:f>'luvut I'!$AL$51:$BP$51</c:f>
              <c:numCache>
                <c:formatCode>0</c:formatCode>
                <c:ptCount val="31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24</c:v>
                </c:pt>
                <c:pt idx="7">
                  <c:v>14</c:v>
                </c:pt>
                <c:pt idx="8">
                  <c:v>-8</c:v>
                </c:pt>
                <c:pt idx="9">
                  <c:v>-4</c:v>
                </c:pt>
                <c:pt idx="10">
                  <c:v>12</c:v>
                </c:pt>
                <c:pt idx="11">
                  <c:v>17</c:v>
                </c:pt>
                <c:pt idx="12" formatCode="General">
                  <c:v>17</c:v>
                </c:pt>
                <c:pt idx="13" formatCode="General">
                  <c:v>13</c:v>
                </c:pt>
                <c:pt idx="14" formatCode="General">
                  <c:v>10</c:v>
                </c:pt>
                <c:pt idx="15" formatCode="General">
                  <c:v>6</c:v>
                </c:pt>
                <c:pt idx="16" formatCode="General">
                  <c:v>8</c:v>
                </c:pt>
                <c:pt idx="17" formatCode="General">
                  <c:v>6</c:v>
                </c:pt>
                <c:pt idx="18" formatCode="General">
                  <c:v>8</c:v>
                </c:pt>
                <c:pt idx="19" formatCode="General">
                  <c:v>6</c:v>
                </c:pt>
                <c:pt idx="20" formatCode="General">
                  <c:v>0</c:v>
                </c:pt>
                <c:pt idx="21" formatCode="General">
                  <c:v>5</c:v>
                </c:pt>
                <c:pt idx="22" formatCode="General">
                  <c:v>8</c:v>
                </c:pt>
                <c:pt idx="23" formatCode="General">
                  <c:v>14</c:v>
                </c:pt>
                <c:pt idx="24" formatCode="General">
                  <c:v>17</c:v>
                </c:pt>
                <c:pt idx="25" formatCode="General">
                  <c:v>16</c:v>
                </c:pt>
                <c:pt idx="26" formatCode="General">
                  <c:v>17</c:v>
                </c:pt>
                <c:pt idx="27" formatCode="General">
                  <c:v>14</c:v>
                </c:pt>
                <c:pt idx="28" formatCode="General">
                  <c:v>12</c:v>
                </c:pt>
                <c:pt idx="29" formatCode="General">
                  <c:v>9</c:v>
                </c:pt>
                <c:pt idx="30" formatCode="General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EC-4F05-B376-9A72E4F92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926528"/>
        <c:axId val="675955264"/>
      </c:lineChart>
      <c:catAx>
        <c:axId val="6759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75955264"/>
        <c:crossesAt val="-20"/>
        <c:auto val="1"/>
        <c:lblAlgn val="ctr"/>
        <c:lblOffset val="100"/>
        <c:tickLblSkip val="2"/>
        <c:tickMarkSkip val="2"/>
        <c:noMultiLvlLbl val="0"/>
      </c:catAx>
      <c:valAx>
        <c:axId val="675955264"/>
        <c:scaling>
          <c:orientation val="minMax"/>
          <c:max val="40"/>
          <c:min val="-2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75926528"/>
        <c:crosses val="autoZero"/>
        <c:crossBetween val="midCat"/>
        <c:majorUnit val="10"/>
        <c:minorUnit val="5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00924898261205E-2"/>
          <c:y val="1.0747322705774699E-2"/>
          <c:w val="0.87865334813170604"/>
          <c:h val="0.763002147458841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'luvut I'!$A$321</c:f>
              <c:strCache>
                <c:ptCount val="1"/>
                <c:pt idx="0">
                  <c:v>Voimakkaasti kasvuhakuinen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I'!$AA$320:$AL$320</c:f>
              <c:strCache>
                <c:ptCount val="12"/>
                <c:pt idx="0">
                  <c:v>II/14</c:v>
                </c:pt>
                <c:pt idx="1">
                  <c:v>I/15</c:v>
                </c:pt>
                <c:pt idx="2">
                  <c:v>II/15</c:v>
                </c:pt>
                <c:pt idx="3">
                  <c:v>I/16</c:v>
                </c:pt>
                <c:pt idx="4">
                  <c:v>II/16</c:v>
                </c:pt>
                <c:pt idx="5">
                  <c:v>I/17</c:v>
                </c:pt>
                <c:pt idx="6">
                  <c:v>II/17</c:v>
                </c:pt>
                <c:pt idx="7">
                  <c:v>I/18</c:v>
                </c:pt>
                <c:pt idx="8">
                  <c:v>II/18</c:v>
                </c:pt>
                <c:pt idx="9">
                  <c:v>I/19</c:v>
                </c:pt>
                <c:pt idx="10">
                  <c:v>II/19</c:v>
                </c:pt>
                <c:pt idx="11">
                  <c:v>I/20</c:v>
                </c:pt>
              </c:strCache>
            </c:strRef>
          </c:cat>
          <c:val>
            <c:numRef>
              <c:f>'luvut I'!$AA$321:$AL$321</c:f>
              <c:numCache>
                <c:formatCode>General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3-471D-930A-8FE7F17E19E5}"/>
            </c:ext>
          </c:extLst>
        </c:ser>
        <c:ser>
          <c:idx val="1"/>
          <c:order val="1"/>
          <c:tx>
            <c:strRef>
              <c:f>'luvut I'!$A$322</c:f>
              <c:strCache>
                <c:ptCount val="1"/>
                <c:pt idx="0">
                  <c:v>Kasvaa mahdollisuuksien mukaan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i-FI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I'!$AA$320:$AL$320</c:f>
              <c:strCache>
                <c:ptCount val="12"/>
                <c:pt idx="0">
                  <c:v>II/14</c:v>
                </c:pt>
                <c:pt idx="1">
                  <c:v>I/15</c:v>
                </c:pt>
                <c:pt idx="2">
                  <c:v>II/15</c:v>
                </c:pt>
                <c:pt idx="3">
                  <c:v>I/16</c:v>
                </c:pt>
                <c:pt idx="4">
                  <c:v>II/16</c:v>
                </c:pt>
                <c:pt idx="5">
                  <c:v>I/17</c:v>
                </c:pt>
                <c:pt idx="6">
                  <c:v>II/17</c:v>
                </c:pt>
                <c:pt idx="7">
                  <c:v>I/18</c:v>
                </c:pt>
                <c:pt idx="8">
                  <c:v>II/18</c:v>
                </c:pt>
                <c:pt idx="9">
                  <c:v>I/19</c:v>
                </c:pt>
                <c:pt idx="10">
                  <c:v>II/19</c:v>
                </c:pt>
                <c:pt idx="11">
                  <c:v>I/20</c:v>
                </c:pt>
              </c:strCache>
            </c:strRef>
          </c:cat>
          <c:val>
            <c:numRef>
              <c:f>'luvut I'!$AA$322:$AL$322</c:f>
              <c:numCache>
                <c:formatCode>General</c:formatCode>
                <c:ptCount val="12"/>
                <c:pt idx="0">
                  <c:v>37</c:v>
                </c:pt>
                <c:pt idx="1">
                  <c:v>35</c:v>
                </c:pt>
                <c:pt idx="2">
                  <c:v>34</c:v>
                </c:pt>
                <c:pt idx="3">
                  <c:v>36</c:v>
                </c:pt>
                <c:pt idx="4">
                  <c:v>39</c:v>
                </c:pt>
                <c:pt idx="5">
                  <c:v>39</c:v>
                </c:pt>
                <c:pt idx="6">
                  <c:v>37</c:v>
                </c:pt>
                <c:pt idx="7">
                  <c:v>37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  <c:pt idx="1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3-471D-930A-8FE7F17E19E5}"/>
            </c:ext>
          </c:extLst>
        </c:ser>
        <c:ser>
          <c:idx val="2"/>
          <c:order val="2"/>
          <c:tx>
            <c:strRef>
              <c:f>'luvut I'!$A$323</c:f>
              <c:strCache>
                <c:ptCount val="1"/>
                <c:pt idx="0">
                  <c:v>Säilyttää asemat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I'!$AA$320:$AL$320</c:f>
              <c:strCache>
                <c:ptCount val="12"/>
                <c:pt idx="0">
                  <c:v>II/14</c:v>
                </c:pt>
                <c:pt idx="1">
                  <c:v>I/15</c:v>
                </c:pt>
                <c:pt idx="2">
                  <c:v>II/15</c:v>
                </c:pt>
                <c:pt idx="3">
                  <c:v>I/16</c:v>
                </c:pt>
                <c:pt idx="4">
                  <c:v>II/16</c:v>
                </c:pt>
                <c:pt idx="5">
                  <c:v>I/17</c:v>
                </c:pt>
                <c:pt idx="6">
                  <c:v>II/17</c:v>
                </c:pt>
                <c:pt idx="7">
                  <c:v>I/18</c:v>
                </c:pt>
                <c:pt idx="8">
                  <c:v>II/18</c:v>
                </c:pt>
                <c:pt idx="9">
                  <c:v>I/19</c:v>
                </c:pt>
                <c:pt idx="10">
                  <c:v>II/19</c:v>
                </c:pt>
                <c:pt idx="11">
                  <c:v>I/20</c:v>
                </c:pt>
              </c:strCache>
            </c:strRef>
          </c:cat>
          <c:val>
            <c:numRef>
              <c:f>'luvut I'!$AA$323:$AL$323</c:f>
              <c:numCache>
                <c:formatCode>General</c:formatCode>
                <c:ptCount val="12"/>
                <c:pt idx="0">
                  <c:v>33</c:v>
                </c:pt>
                <c:pt idx="1">
                  <c:v>35</c:v>
                </c:pt>
                <c:pt idx="2">
                  <c:v>35</c:v>
                </c:pt>
                <c:pt idx="3">
                  <c:v>34</c:v>
                </c:pt>
                <c:pt idx="4">
                  <c:v>32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33</c:v>
                </c:pt>
                <c:pt idx="9">
                  <c:v>31</c:v>
                </c:pt>
                <c:pt idx="10">
                  <c:v>28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3-471D-930A-8FE7F17E19E5}"/>
            </c:ext>
          </c:extLst>
        </c:ser>
        <c:ser>
          <c:idx val="3"/>
          <c:order val="3"/>
          <c:tx>
            <c:strRef>
              <c:f>'luvut I'!$A$324</c:f>
              <c:strCache>
                <c:ptCount val="1"/>
                <c:pt idx="0">
                  <c:v>Ei kasvutavoitetta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I'!$AA$320:$AL$320</c:f>
              <c:strCache>
                <c:ptCount val="12"/>
                <c:pt idx="0">
                  <c:v>II/14</c:v>
                </c:pt>
                <c:pt idx="1">
                  <c:v>I/15</c:v>
                </c:pt>
                <c:pt idx="2">
                  <c:v>II/15</c:v>
                </c:pt>
                <c:pt idx="3">
                  <c:v>I/16</c:v>
                </c:pt>
                <c:pt idx="4">
                  <c:v>II/16</c:v>
                </c:pt>
                <c:pt idx="5">
                  <c:v>I/17</c:v>
                </c:pt>
                <c:pt idx="6">
                  <c:v>II/17</c:v>
                </c:pt>
                <c:pt idx="7">
                  <c:v>I/18</c:v>
                </c:pt>
                <c:pt idx="8">
                  <c:v>II/18</c:v>
                </c:pt>
                <c:pt idx="9">
                  <c:v>I/19</c:v>
                </c:pt>
                <c:pt idx="10">
                  <c:v>II/19</c:v>
                </c:pt>
                <c:pt idx="11">
                  <c:v>I/20</c:v>
                </c:pt>
              </c:strCache>
            </c:strRef>
          </c:cat>
          <c:val>
            <c:numRef>
              <c:f>'luvut I'!$AA$324:$AL$324</c:f>
              <c:numCache>
                <c:formatCode>General</c:formatCode>
                <c:ptCount val="12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16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63-471D-930A-8FE7F17E19E5}"/>
            </c:ext>
          </c:extLst>
        </c:ser>
        <c:ser>
          <c:idx val="4"/>
          <c:order val="4"/>
          <c:tx>
            <c:strRef>
              <c:f>'luvut I'!$A$325</c:f>
              <c:strCache>
                <c:ptCount val="1"/>
                <c:pt idx="0">
                  <c:v>Toiminta loppuu vuoden aikana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I'!$AA$320:$AL$320</c:f>
              <c:strCache>
                <c:ptCount val="12"/>
                <c:pt idx="0">
                  <c:v>II/14</c:v>
                </c:pt>
                <c:pt idx="1">
                  <c:v>I/15</c:v>
                </c:pt>
                <c:pt idx="2">
                  <c:v>II/15</c:v>
                </c:pt>
                <c:pt idx="3">
                  <c:v>I/16</c:v>
                </c:pt>
                <c:pt idx="4">
                  <c:v>II/16</c:v>
                </c:pt>
                <c:pt idx="5">
                  <c:v>I/17</c:v>
                </c:pt>
                <c:pt idx="6">
                  <c:v>II/17</c:v>
                </c:pt>
                <c:pt idx="7">
                  <c:v>I/18</c:v>
                </c:pt>
                <c:pt idx="8">
                  <c:v>II/18</c:v>
                </c:pt>
                <c:pt idx="9">
                  <c:v>I/19</c:v>
                </c:pt>
                <c:pt idx="10">
                  <c:v>II/19</c:v>
                </c:pt>
                <c:pt idx="11">
                  <c:v>I/20</c:v>
                </c:pt>
              </c:strCache>
            </c:strRef>
          </c:cat>
          <c:val>
            <c:numRef>
              <c:f>'luvut I'!$AA$325:$AL$325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3-471D-930A-8FE7F17E19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676580352"/>
        <c:axId val="675960448"/>
      </c:barChart>
      <c:catAx>
        <c:axId val="67658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7596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596044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676580352"/>
        <c:crosses val="autoZero"/>
        <c:crossBetween val="between"/>
        <c:majorUnit val="20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1.9968065075854202E-3"/>
          <c:y val="0.85355289627997399"/>
          <c:w val="0.99356458365218003"/>
          <c:h val="0.14644702934860401"/>
        </c:manualLayout>
      </c:layout>
      <c:overlay val="1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10964093405901"/>
          <c:y val="3.2979976442874002E-2"/>
          <c:w val="0.54668073707281395"/>
          <c:h val="0.89983899539059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'luvut II'!$A$46</c:f>
              <c:strCache>
                <c:ptCount val="1"/>
                <c:pt idx="0">
                  <c:v>Kuvio 22. Työllistämisen pahin este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61-4A7E-8380-9BB67C69B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II'!$A$48:$A$57</c:f>
              <c:strCache>
                <c:ptCount val="10"/>
                <c:pt idx="0">
                  <c:v>Ei tarvetta työllistää </c:v>
                </c:pt>
                <c:pt idx="1">
                  <c:v>Työvoiman saatavuus</c:v>
                </c:pt>
                <c:pt idx="2">
                  <c:v>Kysynnän epävakaus</c:v>
                </c:pt>
                <c:pt idx="3">
                  <c:v>Työn sivukulut</c:v>
                </c:pt>
                <c:pt idx="4">
                  <c:v>Irtisanomiseen liittyvä riski</c:v>
                </c:pt>
                <c:pt idx="5">
                  <c:v>Osa-aikaisen työntekijän palkkaamisen vaikeus</c:v>
                </c:pt>
                <c:pt idx="6">
                  <c:v>Palkkataso</c:v>
                </c:pt>
                <c:pt idx="7">
                  <c:v>Työlains./työehtosop.</c:v>
                </c:pt>
                <c:pt idx="8">
                  <c:v>Muu</c:v>
                </c:pt>
                <c:pt idx="9">
                  <c:v>Verotus</c:v>
                </c:pt>
              </c:strCache>
            </c:strRef>
          </c:cat>
          <c:val>
            <c:numRef>
              <c:f>'luvut II'!$AL$48:$AL$57</c:f>
              <c:numCache>
                <c:formatCode>General</c:formatCode>
                <c:ptCount val="10"/>
                <c:pt idx="0">
                  <c:v>30</c:v>
                </c:pt>
                <c:pt idx="1">
                  <c:v>22</c:v>
                </c:pt>
                <c:pt idx="2">
                  <c:v>15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61-4A7E-8380-9BB67C69B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33465600"/>
        <c:axId val="706430080"/>
      </c:barChart>
      <c:catAx>
        <c:axId val="7334656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06430080"/>
        <c:crosses val="autoZero"/>
        <c:auto val="1"/>
        <c:lblAlgn val="ctr"/>
        <c:lblOffset val="100"/>
        <c:noMultiLvlLbl val="0"/>
      </c:catAx>
      <c:valAx>
        <c:axId val="706430080"/>
        <c:scaling>
          <c:orientation val="minMax"/>
          <c:max val="4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33465600"/>
        <c:crosses val="max"/>
        <c:crossBetween val="between"/>
        <c:majorUnit val="10"/>
      </c:valAx>
      <c:spPr>
        <a:solidFill>
          <a:schemeClr val="lt1"/>
        </a:solidFill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96814635227817"/>
          <c:y val="1.5078472333815414E-3"/>
          <c:w val="0.52942004524638775"/>
          <c:h val="0.8824256164553656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 II'!$A$65:$A$72</c:f>
              <c:strCache>
                <c:ptCount val="8"/>
                <c:pt idx="0">
                  <c:v>Henkilöstön osaamiseen panostaminen</c:v>
                </c:pt>
                <c:pt idx="1">
                  <c:v>Alihankinta- ja toimittajaverkostojen hyödyntäminen</c:v>
                </c:pt>
                <c:pt idx="2">
                  <c:v>Lisätyövoiman palkkaus</c:v>
                </c:pt>
                <c:pt idx="3">
                  <c:v>Koulutussopimusten ja työkokeilujen avulla</c:v>
                </c:pt>
                <c:pt idx="4">
                  <c:v>Vuokratyövoiman käyttö</c:v>
                </c:pt>
                <c:pt idx="5">
                  <c:v>Ulkomaalaistaustaisen työvoiman käyttö</c:v>
                </c:pt>
                <c:pt idx="6">
                  <c:v>Rekrykoulutuksen avulla</c:v>
                </c:pt>
                <c:pt idx="7">
                  <c:v>Ketjuyrittäjyys mahdollisuuksien hyödyntäminen</c:v>
                </c:pt>
              </c:strCache>
            </c:strRef>
          </c:cat>
          <c:val>
            <c:numRef>
              <c:f>'luvut II'!$AL$65:$AL$72</c:f>
              <c:numCache>
                <c:formatCode>General</c:formatCode>
                <c:ptCount val="8"/>
                <c:pt idx="0">
                  <c:v>49</c:v>
                </c:pt>
                <c:pt idx="1">
                  <c:v>43</c:v>
                </c:pt>
                <c:pt idx="2">
                  <c:v>31</c:v>
                </c:pt>
                <c:pt idx="3">
                  <c:v>25</c:v>
                </c:pt>
                <c:pt idx="4">
                  <c:v>16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F-4E57-B240-96F735343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33967872"/>
        <c:axId val="706432384"/>
      </c:barChart>
      <c:catAx>
        <c:axId val="733967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6432384"/>
        <c:crosses val="autoZero"/>
        <c:auto val="1"/>
        <c:lblAlgn val="ctr"/>
        <c:lblOffset val="100"/>
        <c:noMultiLvlLbl val="0"/>
      </c:catAx>
      <c:valAx>
        <c:axId val="706432384"/>
        <c:scaling>
          <c:orientation val="minMax"/>
          <c:max val="6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39678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10964093405901"/>
          <c:y val="3.2979976442874002E-2"/>
          <c:w val="0.54668073707281395"/>
          <c:h val="0.89983899539059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'Luvut, Ajankohtaiset'!$A$509</c:f>
              <c:strCache>
                <c:ptCount val="1"/>
                <c:pt idx="0">
                  <c:v>Yritysten mahdollisuudet Ilmastonmuutoksen hillitsemisessä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77-47E6-B867-AA4526E13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'Luvut, Ajankohtaiset'!$A$511:$A$518</c:f>
              <c:strCache>
                <c:ptCount val="8"/>
                <c:pt idx="0">
                  <c:v>Panostaa yrityksen ilmastovastuullisuuteen ja uskoo sen vahvistavan liiketoimintaa</c:v>
                </c:pt>
                <c:pt idx="1">
                  <c:v>Tarjoaa teknologisia ratkaisuja, jotka vaikuttavat päästövähennyksiin </c:v>
                </c:pt>
                <c:pt idx="2">
                  <c:v>Kierrätys ja uusiokäyttö lisää mahdollisuuksia</c:v>
                </c:pt>
                <c:pt idx="3">
                  <c:v>Tarjoaa vähäpäästöisiä tuotteita</c:v>
                </c:pt>
                <c:pt idx="4">
                  <c:v>Tarjoaa vähäpäästöisiä palveluita</c:v>
                </c:pt>
                <c:pt idx="5">
                  <c:v>Tarjoaa konsultointipalveluita</c:v>
                </c:pt>
                <c:pt idx="6">
                  <c:v>Toimii uusiutuvan/vähäpäästöisen energian alalla/toimitusketjuissa</c:v>
                </c:pt>
                <c:pt idx="7">
                  <c:v>Muu</c:v>
                </c:pt>
              </c:strCache>
            </c:strRef>
          </c:cat>
          <c:val>
            <c:numRef>
              <c:f>'Luvut, Ajankohtaiset'!$B$511:$B$518</c:f>
              <c:numCache>
                <c:formatCode>General</c:formatCode>
                <c:ptCount val="8"/>
                <c:pt idx="0">
                  <c:v>35</c:v>
                </c:pt>
                <c:pt idx="1">
                  <c:v>33</c:v>
                </c:pt>
                <c:pt idx="2">
                  <c:v>29</c:v>
                </c:pt>
                <c:pt idx="3">
                  <c:v>27</c:v>
                </c:pt>
                <c:pt idx="4">
                  <c:v>24</c:v>
                </c:pt>
                <c:pt idx="5">
                  <c:v>22</c:v>
                </c:pt>
                <c:pt idx="6">
                  <c:v>19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7-47E6-B867-AA4526E13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20671232"/>
        <c:axId val="720368128"/>
      </c:barChart>
      <c:catAx>
        <c:axId val="720671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720368128"/>
        <c:crosses val="autoZero"/>
        <c:auto val="1"/>
        <c:lblAlgn val="ctr"/>
        <c:lblOffset val="100"/>
        <c:noMultiLvlLbl val="0"/>
      </c:catAx>
      <c:valAx>
        <c:axId val="720368128"/>
        <c:scaling>
          <c:orientation val="minMax"/>
          <c:max val="4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20671232"/>
        <c:crosses val="max"/>
        <c:crossBetween val="between"/>
        <c:majorUnit val="10"/>
      </c:valAx>
      <c:spPr>
        <a:solidFill>
          <a:schemeClr val="lt1"/>
        </a:solidFill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0.26845</cdr:x>
      <cdr:y>0.14185</cdr:y>
    </cdr:from>
    <cdr:to>
      <cdr:x>0.34039</cdr:x>
      <cdr:y>0.18873</cdr:y>
    </cdr:to>
    <cdr:sp macro="" textlink="">
      <cdr:nvSpPr>
        <cdr:cNvPr id="2170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7288" y="802583"/>
          <a:ext cx="658504" cy="265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chemeClr val="accent3"/>
              </a:solidFill>
              <a:latin typeface="+mn-lt"/>
            </a:rPr>
            <a:t>BKT</a:t>
          </a:r>
        </a:p>
      </cdr:txBody>
    </cdr:sp>
  </cdr:relSizeAnchor>
  <cdr:relSizeAnchor xmlns:cdr="http://schemas.openxmlformats.org/drawingml/2006/chartDrawing">
    <cdr:from>
      <cdr:x>0.27075</cdr:x>
      <cdr:y>0.55916</cdr:y>
    </cdr:from>
    <cdr:to>
      <cdr:x>0.70817</cdr:x>
      <cdr:y>0.60617</cdr:y>
    </cdr:to>
    <cdr:sp macro="" textlink="">
      <cdr:nvSpPr>
        <cdr:cNvPr id="2170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8317" y="3163643"/>
          <a:ext cx="4003935" cy="2659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EA0DB"/>
              </a:solidFill>
              <a:latin typeface="+mn-lt"/>
            </a:rPr>
            <a:t>Suhdannenäkymät puoli vuotta aiemmin</a:t>
          </a:r>
        </a:p>
      </cdr:txBody>
    </cdr:sp>
  </cdr:relSizeAnchor>
  <cdr:relSizeAnchor xmlns:cdr="http://schemas.openxmlformats.org/drawingml/2006/chartDrawing">
    <cdr:from>
      <cdr:x>0.11492</cdr:x>
      <cdr:y>0.45528</cdr:y>
    </cdr:from>
    <cdr:to>
      <cdr:x>0.87499</cdr:x>
      <cdr:y>0.45528</cdr:y>
    </cdr:to>
    <cdr:cxnSp macro="">
      <cdr:nvCxnSpPr>
        <cdr:cNvPr id="7" name="Suora yhdysviiva 6">
          <a:extLst xmlns:a="http://schemas.openxmlformats.org/drawingml/2006/main">
            <a:ext uri="{FF2B5EF4-FFF2-40B4-BE49-F238E27FC236}">
              <a16:creationId xmlns:a16="http://schemas.microsoft.com/office/drawing/2014/main" id="{6EF45900-BB36-4D01-9BC9-AD8647C0A408}"/>
            </a:ext>
          </a:extLst>
        </cdr:cNvPr>
        <cdr:cNvCxnSpPr/>
      </cdr:nvCxnSpPr>
      <cdr:spPr>
        <a:xfrm xmlns:a="http://schemas.openxmlformats.org/drawingml/2006/main" flipH="1">
          <a:off x="1051891" y="2575891"/>
          <a:ext cx="695739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0.46425</cdr:y>
    </cdr:from>
    <cdr:to>
      <cdr:x>0.5115</cdr:x>
      <cdr:y>0.49175</cdr:y>
    </cdr:to>
    <cdr:sp macro="" textlink="">
      <cdr:nvSpPr>
        <cdr:cNvPr id="1576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8364" y="2606159"/>
          <a:ext cx="108226" cy="155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0.29909</cdr:x>
      <cdr:y>0.13369</cdr:y>
    </cdr:from>
    <cdr:to>
      <cdr:x>0.86934</cdr:x>
      <cdr:y>0.20294</cdr:y>
    </cdr:to>
    <cdr:sp macro="" textlink="">
      <cdr:nvSpPr>
        <cdr:cNvPr id="1576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54841" y="756398"/>
          <a:ext cx="5252388" cy="391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chemeClr val="accent1"/>
              </a:solidFill>
              <a:latin typeface="+mn-lt"/>
            </a:rPr>
            <a:t>Henkilöstön muutosodotukset puoli vuotta aiemmin</a:t>
          </a:r>
        </a:p>
      </cdr:txBody>
    </cdr:sp>
  </cdr:relSizeAnchor>
  <cdr:relSizeAnchor xmlns:cdr="http://schemas.openxmlformats.org/drawingml/2006/chartDrawing">
    <cdr:from>
      <cdr:x>0.16308</cdr:x>
      <cdr:y>0.58585</cdr:y>
    </cdr:from>
    <cdr:to>
      <cdr:x>0.54222</cdr:x>
      <cdr:y>0.66161</cdr:y>
    </cdr:to>
    <cdr:sp macro="" textlink="">
      <cdr:nvSpPr>
        <cdr:cNvPr id="1577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1141" y="3307955"/>
          <a:ext cx="3489960" cy="42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chemeClr val="accent3"/>
              </a:solidFill>
              <a:latin typeface="+mn-lt"/>
            </a:rPr>
            <a:t>Työllisten määrän todellinen muutos</a:t>
          </a:r>
        </a:p>
      </cdr:txBody>
    </cdr:sp>
  </cdr:relSizeAnchor>
  <cdr:relSizeAnchor xmlns:cdr="http://schemas.openxmlformats.org/drawingml/2006/chartDrawing">
    <cdr:from>
      <cdr:x>0.08552</cdr:x>
      <cdr:y>0.48141</cdr:y>
    </cdr:from>
    <cdr:to>
      <cdr:x>0.90127</cdr:x>
      <cdr:y>0.48156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V="1">
          <a:off x="787691" y="2723746"/>
          <a:ext cx="7513608" cy="8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>
          <a:noAutofit/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0.87508</cdr:x>
      <cdr:y>0.43309</cdr:y>
    </cdr:from>
    <cdr:to>
      <cdr:x>0.9263</cdr:x>
      <cdr:y>0.4712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D1A3EC2D-8508-47CD-A641-8BE088C0798D}"/>
            </a:ext>
          </a:extLst>
        </cdr:cNvPr>
        <cdr:cNvSpPr txBox="1"/>
      </cdr:nvSpPr>
      <cdr:spPr>
        <a:xfrm xmlns:a="http://schemas.openxmlformats.org/drawingml/2006/main">
          <a:off x="9842391" y="2026841"/>
          <a:ext cx="576064" cy="178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0.8684</cdr:x>
      <cdr:y>0.49288</cdr:y>
    </cdr:from>
    <cdr:to>
      <cdr:x>0.93242</cdr:x>
      <cdr:y>0.56155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E0EA6131-0A22-44DD-B981-56782134853D}"/>
            </a:ext>
          </a:extLst>
        </cdr:cNvPr>
        <cdr:cNvSpPr txBox="1"/>
      </cdr:nvSpPr>
      <cdr:spPr>
        <a:xfrm xmlns:a="http://schemas.openxmlformats.org/drawingml/2006/main">
          <a:off x="9767263" y="2209155"/>
          <a:ext cx="720080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85000"/>
            <a:lumOff val="1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050" dirty="0">
              <a:solidFill>
                <a:schemeClr val="bg1"/>
              </a:solidFill>
            </a:rPr>
            <a:t>&gt;</a:t>
          </a:r>
          <a:r>
            <a:rPr lang="fi-FI" sz="1050" b="1" dirty="0">
              <a:solidFill>
                <a:schemeClr val="bg1"/>
              </a:solidFill>
            </a:rPr>
            <a:t>1000 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0.0458</cdr:x>
      <cdr:y>0.47263</cdr:y>
    </cdr:from>
    <cdr:to>
      <cdr:x>0.96545</cdr:x>
      <cdr:y>0.47263</cdr:y>
    </cdr:to>
    <cdr:cxnSp macro="">
      <cdr:nvCxnSpPr>
        <cdr:cNvPr id="6" name="Suora yhdysviiva 5">
          <a:extLst xmlns:a="http://schemas.openxmlformats.org/drawingml/2006/main">
            <a:ext uri="{FF2B5EF4-FFF2-40B4-BE49-F238E27FC236}">
              <a16:creationId xmlns:a16="http://schemas.microsoft.com/office/drawing/2014/main" id="{F5A00E14-EA49-4168-A153-3ED92D91B0A4}"/>
            </a:ext>
          </a:extLst>
        </cdr:cNvPr>
        <cdr:cNvCxnSpPr/>
      </cdr:nvCxnSpPr>
      <cdr:spPr>
        <a:xfrm xmlns:a="http://schemas.openxmlformats.org/drawingml/2006/main">
          <a:off x="422413" y="2658717"/>
          <a:ext cx="84813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0.42226</cdr:x>
      <cdr:y>0.08261</cdr:y>
    </cdr:from>
    <cdr:to>
      <cdr:x>0.43376</cdr:x>
      <cdr:y>0.13464</cdr:y>
    </cdr:to>
    <cdr:sp macro="" textlink="">
      <cdr:nvSpPr>
        <cdr:cNvPr id="358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8788" y="454429"/>
          <a:ext cx="103490" cy="25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350" b="0" i="0" strike="noStrike">
              <a:solidFill>
                <a:srgbClr val="000000"/>
              </a:solidFill>
              <a:latin typeface="ScalaSans"/>
            </a:rPr>
            <a:t> </a:t>
          </a:r>
        </a:p>
      </cdr:txBody>
    </cdr:sp>
  </cdr:relSizeAnchor>
  <cdr:relSizeAnchor xmlns:cdr="http://schemas.openxmlformats.org/drawingml/2006/chartDrawing">
    <cdr:from>
      <cdr:x>0.05184</cdr:x>
      <cdr:y>0.59568</cdr:y>
    </cdr:from>
    <cdr:to>
      <cdr:x>0.96794</cdr:x>
      <cdr:y>0.59568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074C604F-65B8-426F-B4B7-8ECE7E78B33D}"/>
            </a:ext>
          </a:extLst>
        </cdr:cNvPr>
        <cdr:cNvCxnSpPr/>
      </cdr:nvCxnSpPr>
      <cdr:spPr>
        <a:xfrm xmlns:a="http://schemas.openxmlformats.org/drawingml/2006/main">
          <a:off x="477205" y="3340757"/>
          <a:ext cx="843266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10.2.2020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29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Päivitetty 10.1.2019</a:t>
            </a:r>
          </a:p>
          <a:p>
            <a:endParaRPr lang="fi-FI" dirty="0"/>
          </a:p>
          <a:p>
            <a:r>
              <a:rPr lang="fi-FI" dirty="0"/>
              <a:t>Kuvio menee uusiksi. Tähän tulee tarkempi jako osioon 1-9 henkeä työllistävät, </a:t>
            </a:r>
            <a:r>
              <a:rPr lang="fi-FI" dirty="0" err="1"/>
              <a:t>pikotaan</a:t>
            </a:r>
            <a:r>
              <a:rPr lang="fi-FI" dirty="0"/>
              <a:t> siis tuota </a:t>
            </a:r>
            <a:r>
              <a:rPr lang="fi-FI" dirty="0" err="1"/>
              <a:t>ryhmää.Tiedot</a:t>
            </a:r>
            <a:r>
              <a:rPr lang="fi-FI" dirty="0"/>
              <a:t> tulevat ehkä tammikuun puoliväliin mennessä. Muiden ryhmien osalta ajantasaiset luvut löytyvät  Malisen lähettämästä materiaalista kohdasta Yritysten henkilömäärät 2001-2018. (Esimerkiksi 10-19 henkeä työllistävien määrä 30164).</a:t>
            </a:r>
          </a:p>
          <a:p>
            <a:endParaRPr lang="fi-FI" dirty="0"/>
          </a:p>
          <a:p>
            <a:r>
              <a:rPr lang="fi-FI" dirty="0"/>
              <a:t>Huom. Kun uudet luvut saadaan, tiedoissa on eritelty myös yksinyrittäjät. Heistä on kuitenkin tietoa vain vuodesta 2010 alkaen. On siis päätettävä, muutetaanko tämä </a:t>
            </a:r>
            <a:r>
              <a:rPr lang="fi-FI" dirty="0" err="1"/>
              <a:t>slide</a:t>
            </a:r>
            <a:r>
              <a:rPr lang="fi-FI" dirty="0"/>
              <a:t> niin, että data on vuosilta 2010-2018 vai tehdäänkö kaksi erillistä </a:t>
            </a:r>
            <a:r>
              <a:rPr lang="fi-FI" dirty="0" err="1"/>
              <a:t>slidea</a:t>
            </a:r>
            <a:r>
              <a:rPr lang="fi-FI" dirty="0"/>
              <a:t>: Tämä 2001-2018 ja erikseen yksinyrittäjätiedot vuosilta 2010-2018. Tästä keskusteltava Malisen ja Mikaelin kanssa.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24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29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60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7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15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2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kevät 2020 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006" y="116632"/>
            <a:ext cx="11778000" cy="1200000"/>
          </a:xfrm>
        </p:spPr>
        <p:txBody>
          <a:bodyPr/>
          <a:lstStyle/>
          <a:p>
            <a:r>
              <a:rPr lang="fi-FI" dirty="0"/>
              <a:t>Pk-yritysbarometri – Kevät 2020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1316632"/>
            <a:ext cx="11778000" cy="1392288"/>
          </a:xfrm>
        </p:spPr>
        <p:txBody>
          <a:bodyPr/>
          <a:lstStyle/>
          <a:p>
            <a:r>
              <a:rPr lang="fi-FI" dirty="0"/>
              <a:t>11.2.2020</a:t>
            </a:r>
          </a:p>
          <a:p>
            <a:r>
              <a:rPr lang="fi-FI" dirty="0"/>
              <a:t>Mika Kuismanen</a:t>
            </a:r>
          </a:p>
          <a:p>
            <a:r>
              <a:rPr lang="fi-FI" dirty="0"/>
              <a:t>Pääekonomisti</a:t>
            </a:r>
          </a:p>
          <a:p>
            <a:endParaRPr lang="fi-FI" dirty="0"/>
          </a:p>
        </p:txBody>
      </p:sp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98B048B7-FB46-4AB4-BBAD-AA2638BCE0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" y="2708920"/>
            <a:ext cx="12230013" cy="3321288"/>
          </a:xfrm>
        </p:spPr>
      </p:pic>
    </p:spTree>
    <p:extLst>
      <p:ext uri="{BB962C8B-B14F-4D97-AF65-F5344CB8AC3E}">
        <p14:creationId xmlns:p14="http://schemas.microsoft.com/office/powerpoint/2010/main" val="292298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76420D-1FBD-4786-AF8E-5110346E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AFE961-15A5-44A3-84C8-6207993F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6D897342-B66E-4129-B17E-E4CD3947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Henkilöstön määrän muutosodotukset, saldoluku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13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28FCCE9-856D-484F-B0AC-DB3EB178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578083-D049-4914-8CAD-CCFA7A4B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3311E3-9160-4CCF-B7CF-56D236A4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A135431-0861-4E45-B675-76AB94A5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Odotukset henkilöstön määrän muutoksesta </a:t>
            </a:r>
            <a:br>
              <a:rPr lang="fi-FI" dirty="0"/>
            </a:br>
            <a:r>
              <a:rPr lang="fi-FI" dirty="0"/>
              <a:t>seuraavan 12 kuukauden aikana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97F354C4-E8C1-449F-B7C3-A44D58A2D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534806"/>
              </p:ext>
            </p:extLst>
          </p:nvPr>
        </p:nvGraphicFramePr>
        <p:xfrm>
          <a:off x="413999" y="1416000"/>
          <a:ext cx="10865488" cy="4439952"/>
        </p:xfrm>
        <a:graphic>
          <a:graphicData uri="http://schemas.openxmlformats.org/drawingml/2006/table">
            <a:tbl>
              <a:tblPr/>
              <a:tblGrid>
                <a:gridCol w="23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Kasvaa %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Pysyy ennallaan %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Pienenee %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Saldoluku 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Kaikki yritykset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Teollisuus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Rakentaminen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Kauppa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Palvelut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6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6500B-3238-4EBA-9F72-605E7896A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Kehittyminen ja kansainvälistyminen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09154C-5ACF-4703-9DDD-21678DC71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EDF431-E88E-4E87-80F2-082FDCF5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11.9.2019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A3B1B7-5EC5-469E-8F69-47EFF33B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2019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AB17AF-1A13-4FA7-83F9-0FF45AFB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58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5C42FC1-32B7-49E1-8EE5-7784DAFE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30B0639-D48A-4964-9B4B-F050EF3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69CD92-B739-4491-BC98-8847FC41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1A98800-03FA-4399-A460-069E7C6B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liiketoiminta ulkomailla, % pk-yrityksistä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D5C34718-EC6B-4C1A-B192-684D35BED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212559"/>
              </p:ext>
            </p:extLst>
          </p:nvPr>
        </p:nvGraphicFramePr>
        <p:xfrm>
          <a:off x="413999" y="1416000"/>
          <a:ext cx="11248690" cy="4345150"/>
        </p:xfrm>
        <a:graphic>
          <a:graphicData uri="http://schemas.openxmlformats.org/drawingml/2006/table">
            <a:tbl>
              <a:tblPr/>
              <a:tblGrid>
                <a:gridCol w="31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37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Kaikki </a:t>
                      </a:r>
                      <a:b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yritykset </a:t>
                      </a:r>
                    </a:p>
                  </a:txBody>
                  <a:tcPr marL="12663" marR="12663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Teollisuus </a:t>
                      </a:r>
                    </a:p>
                  </a:txBody>
                  <a:tcPr marL="12663" marR="12663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Rakentaminen </a:t>
                      </a:r>
                    </a:p>
                  </a:txBody>
                  <a:tcPr marL="12663" marR="12663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Kauppa </a:t>
                      </a:r>
                    </a:p>
                  </a:txBody>
                  <a:tcPr marL="12663" marR="12663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Palvelut </a:t>
                      </a:r>
                    </a:p>
                  </a:txBody>
                  <a:tcPr marL="12663" marR="12663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Vientiä tai liiketoimintaa ulkomailla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6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Viennin tai liiketoiminnan muodot yrityksillä, joilla on vientiä tai liiketoimintaa ulkomailla */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Suoraa tavaroiden vientiä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Suoraa palveluiden vientiä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lvl="0"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Lisensointi- tai franchising</a:t>
                      </a:r>
                    </a:p>
                    <a:p>
                      <a:pPr lvl="0"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-toimintaa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Palkka- tai sopimusvalmistusta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Ulkomainen yhteisyritys tai</a:t>
                      </a:r>
                    </a:p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tytäryritys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BACE252-8402-49CB-AE01-AA875B33D49E}"/>
              </a:ext>
            </a:extLst>
          </p:cNvPr>
          <p:cNvSpPr txBox="1"/>
          <p:nvPr/>
        </p:nvSpPr>
        <p:spPr>
          <a:xfrm>
            <a:off x="414000" y="5829633"/>
            <a:ext cx="540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*/Vastaajat ovat voineet valita useamman kuin yhden vaihtoehdon</a:t>
            </a:r>
          </a:p>
          <a:p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7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55FD8A-D5B4-4ED2-8BD8-353ECAE0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4D1C8F-49FC-49FF-9FBB-1C8CD928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71B04057-8341-465D-8616-FCB00BE0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Kasvuhakuisuuden kehitys, % pk-yrityksistä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58598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07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EA1E27B-E2D6-4B24-9194-339D896D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F04063-AB8B-4E01-B139-D6553E91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970CC8-1A09-47FF-A4BA-39B70752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A21F892-D5F9-49D7-A047-D2F41300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kasvuhakuisuus, %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12E3580-8C84-4E7E-A392-F9C5E78D4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218786"/>
              </p:ext>
            </p:extLst>
          </p:nvPr>
        </p:nvGraphicFramePr>
        <p:xfrm>
          <a:off x="415585" y="1416000"/>
          <a:ext cx="11246767" cy="4765602"/>
        </p:xfrm>
        <a:graphic>
          <a:graphicData uri="http://schemas.openxmlformats.org/drawingml/2006/table">
            <a:tbl>
              <a:tblPr/>
              <a:tblGrid>
                <a:gridCol w="206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2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78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Voimakkaasti kasvuhakuiset 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Kasvuhakuiset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Asemansa säilyttäjät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 kasvutavoitetta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Toimintansa lopettavat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Kaikki yritykset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Toimialoittain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Teollisuus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Rakentaminen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Kauppa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Palvelut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3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Kokoluokittain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alle 5 henkilöä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5-9 henkilöä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10-19 henkilöä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20-49 henkilöä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yli 50 henkilöä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3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Perustamisvuoden mukaan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ennen 1990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1990-1999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2000-2009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2010- </a:t>
                      </a:r>
                    </a:p>
                  </a:txBody>
                  <a:tcPr marL="9921" marR="9921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6DC6D4C-0860-4931-B98F-1B641D3D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A52D05-D527-490B-B70C-6F667D2F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DDAA8B-035F-4319-872A-B5432703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FF20ED2-3EFA-4908-A05B-D3EEDBF7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tekemät uusiutumistoimet, % */</a:t>
            </a:r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BA5FEB3C-B3C2-4803-AE64-D62ED78F3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978991"/>
              </p:ext>
            </p:extLst>
          </p:nvPr>
        </p:nvGraphicFramePr>
        <p:xfrm>
          <a:off x="413999" y="1416000"/>
          <a:ext cx="11248016" cy="4443663"/>
        </p:xfrm>
        <a:graphic>
          <a:graphicData uri="http://schemas.openxmlformats.org/drawingml/2006/table">
            <a:tbl>
              <a:tblPr/>
              <a:tblGrid>
                <a:gridCol w="321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45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Kaikki yritykset</a:t>
                      </a:r>
                    </a:p>
                  </a:txBody>
                  <a:tcPr marL="10396" marR="10396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Teollisuus</a:t>
                      </a:r>
                    </a:p>
                  </a:txBody>
                  <a:tcPr marL="10396" marR="10396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Rakentaminen</a:t>
                      </a:r>
                    </a:p>
                  </a:txBody>
                  <a:tcPr marL="10396" marR="10396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Kauppa</a:t>
                      </a:r>
                    </a:p>
                  </a:txBody>
                  <a:tcPr marL="10396" marR="10396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Palvelut</a:t>
                      </a:r>
                    </a:p>
                  </a:txBody>
                  <a:tcPr marL="10396" marR="10396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Investoinnit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Uuden henkilöstön palkkaaminen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Henkilöstön koulutus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Työn organisointi uudella tavalla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Uusien tuotteiden tai palveluiden</a:t>
                      </a:r>
                    </a:p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lanseeraaminen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Laajentuminen uusille markkinoille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Uusien teknologioiden käyttöönotto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Uusien liiketoimintamallien </a:t>
                      </a:r>
                    </a:p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käyttöönotto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Toiminnan laajentaminen uusille </a:t>
                      </a:r>
                    </a:p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toimialoille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6660EAD3-9E11-411C-BA50-DF8B4EB3FD74}"/>
              </a:ext>
            </a:extLst>
          </p:cNvPr>
          <p:cNvSpPr txBox="1"/>
          <p:nvPr/>
        </p:nvSpPr>
        <p:spPr>
          <a:xfrm>
            <a:off x="414000" y="5829633"/>
            <a:ext cx="540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*/Vastaajat ovat voineet valita useamman kuin yhden vaihtoehdon</a:t>
            </a:r>
          </a:p>
          <a:p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8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B4FC892-D6DC-4684-8653-510E36356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Toimintaympäristö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4C746A7C-15BC-4E17-89E5-76A4904D9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394362C-1F00-48BA-91D3-1FBE3B15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11.9.2019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86D30C-4354-4330-B33C-1FDE59E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2019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F2CEEE-4C15-4B7E-8CCC-CC1F09D6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89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6165A7-ED62-467B-AA15-86C7C0A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461550-DF0D-4896-9EAB-F544B817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7DAC45D-1EA0-40DC-93A2-0B98BE1E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Työllistämisen pahin este, % pk-yrityksistä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17ADA074-2127-4773-8B4A-C2C4F45F0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047753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57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22103-A5A3-4D63-845F-1DE4AC46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C2C83EB-9DFD-48DD-A983-66AE6EDF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EB5133-7A77-4A20-BBB8-81862ED8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4C0964-86E8-4DEC-BD70-9E7972CC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Osaavan työvoiman saatavuuden vaikutus, %</a:t>
            </a:r>
          </a:p>
        </p:txBody>
      </p:sp>
      <p:graphicFrame>
        <p:nvGraphicFramePr>
          <p:cNvPr id="5" name="Sisällön paikkamerkki 6">
            <a:extLst>
              <a:ext uri="{FF2B5EF4-FFF2-40B4-BE49-F238E27FC236}">
                <a16:creationId xmlns:a16="http://schemas.microsoft.com/office/drawing/2014/main" id="{CFEEF8BA-EF71-4B64-8924-E070118BD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067720"/>
              </p:ext>
            </p:extLst>
          </p:nvPr>
        </p:nvGraphicFramePr>
        <p:xfrm>
          <a:off x="414625" y="1895944"/>
          <a:ext cx="11247103" cy="2584766"/>
        </p:xfrm>
        <a:graphic>
          <a:graphicData uri="http://schemas.openxmlformats.org/drawingml/2006/table">
            <a:tbl>
              <a:tblPr/>
              <a:tblGrid>
                <a:gridCol w="313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12661" marR="12661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Kaikki yritykset</a:t>
                      </a:r>
                    </a:p>
                  </a:txBody>
                  <a:tcPr marL="12661" marR="12661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Teollisuus</a:t>
                      </a:r>
                    </a:p>
                  </a:txBody>
                  <a:tcPr marL="12661" marR="12661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Rakentaminen</a:t>
                      </a:r>
                    </a:p>
                  </a:txBody>
                  <a:tcPr marL="12661" marR="12661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Kauppa</a:t>
                      </a:r>
                    </a:p>
                  </a:txBody>
                  <a:tcPr marL="12661" marR="12661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Palvelut</a:t>
                      </a:r>
                    </a:p>
                  </a:txBody>
                  <a:tcPr marL="12661" marR="12661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kasvun merkittävä este</a:t>
                      </a:r>
                    </a:p>
                  </a:txBody>
                  <a:tcPr marL="7619" marR="7619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2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Rajoittaa jossain </a:t>
                      </a:r>
                      <a:b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määrin kasvua</a:t>
                      </a:r>
                    </a:p>
                  </a:txBody>
                  <a:tcPr marL="7619" marR="7619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18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Yritys saa riittävästi osaavaa työvoimaa</a:t>
                      </a:r>
                    </a:p>
                  </a:txBody>
                  <a:tcPr marL="7619" marR="7619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9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9F63E6-F90E-499B-895F-DCCCA2B8F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Pk-yritysbarometrin ennakointikyky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24E052-E6F4-4603-A2D3-45EFC60AD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18B64B-0BD0-4490-AEC4-A119F1A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11.9.2019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067B59-A3BE-4867-8B25-8DDDCE31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2019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D89336-ACCC-49EE-AAA5-2AAF60F1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49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0532F0-933A-4201-9957-A94FDD31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8552B4-41A7-4CF3-8871-DFA37BD0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AAA9ADD-886C-4D50-B7A3-17E40118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Keinot varmistaa osaavan työvoiman saanti, % */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558250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2E57B1F5-AA73-4FA7-9DD1-87599E28AEE8}"/>
              </a:ext>
            </a:extLst>
          </p:cNvPr>
          <p:cNvSpPr txBox="1"/>
          <p:nvPr/>
        </p:nvSpPr>
        <p:spPr>
          <a:xfrm>
            <a:off x="413999" y="6018243"/>
            <a:ext cx="540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*/Vastaajat ovat voineet valita useamman kuin yhden vaihtoehdon</a:t>
            </a:r>
          </a:p>
          <a:p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6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C86031-63EC-4523-A3D2-CA5616D5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0BE867A-89AC-4D26-B542-FAAAF76D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1DE085B-4ECA-4DD2-88CE-21722E2A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mahdollisuudet ilmastonmuutoksen </a:t>
            </a:r>
            <a:br>
              <a:rPr lang="fi-FI" dirty="0"/>
            </a:br>
            <a:r>
              <a:rPr lang="fi-FI" dirty="0"/>
              <a:t>hillitsemisessä %, */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CD734005-4E70-4512-AB00-E0999568F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782116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9CA97025-4002-4B96-A911-9DD68661A399}"/>
              </a:ext>
            </a:extLst>
          </p:cNvPr>
          <p:cNvSpPr txBox="1"/>
          <p:nvPr/>
        </p:nvSpPr>
        <p:spPr>
          <a:xfrm>
            <a:off x="413999" y="5955802"/>
            <a:ext cx="540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*/Vastaajat ovat voineet valita useamman kuin yhden vaihtoehdon</a:t>
            </a:r>
          </a:p>
          <a:p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8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06DCC7-15D0-4319-8E96-128EC09B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40D96C-8FCD-42DF-BCC1-2D9F9A0E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E07EBB4-211F-4666-A0CC-E03CC52B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toteuttamat ilmastotoimet viimeisen 12 kuukauden aikana %, */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E5C0585-998C-4466-BF4D-E50C2128D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697491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60011E0-BAEC-4FDC-898F-6622B01AE90C}"/>
              </a:ext>
            </a:extLst>
          </p:cNvPr>
          <p:cNvSpPr txBox="1"/>
          <p:nvPr/>
        </p:nvSpPr>
        <p:spPr>
          <a:xfrm>
            <a:off x="413999" y="6021288"/>
            <a:ext cx="553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*/ Vastaajat ovat voineet valita useamman kuin yhden vaihtoehdon</a:t>
            </a:r>
          </a:p>
        </p:txBody>
      </p:sp>
    </p:spTree>
    <p:extLst>
      <p:ext uri="{BB962C8B-B14F-4D97-AF65-F5344CB8AC3E}">
        <p14:creationId xmlns:p14="http://schemas.microsoft.com/office/powerpoint/2010/main" val="105635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EC6A4A7-765A-4D02-A276-F3D828C8A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Yhteenveto alueellisista tuloksista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8293A8B3-E9C3-4DA1-B00A-4EF4D09C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4878DA-794B-4A6E-8526-FCE9622F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11.9.2019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FA4557-DCE9-4166-A04C-3428A275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2019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2C2A16-6AEB-40EE-9FD4-6C9F9C3A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89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E706AF-5F23-4978-A426-B34EE24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8B766-9D9F-4ABF-A466-7FF48A08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5F79AAD-DC1E-4469-AE43-3683E52E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Suhdannenäkymät alueittain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A0728F-E51F-43A1-8067-A66C9BCAB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5" y="1210467"/>
            <a:ext cx="2541192" cy="48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1F1196A-365A-4A13-9DF2-41E15DD9808F}"/>
              </a:ext>
            </a:extLst>
          </p:cNvPr>
          <p:cNvSpPr txBox="1"/>
          <p:nvPr/>
        </p:nvSpPr>
        <p:spPr>
          <a:xfrm>
            <a:off x="5844412" y="2456510"/>
            <a:ext cx="49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89982C5-7544-4B3D-B93B-15542E78830F}"/>
              </a:ext>
            </a:extLst>
          </p:cNvPr>
          <p:cNvSpPr txBox="1"/>
          <p:nvPr/>
        </p:nvSpPr>
        <p:spPr>
          <a:xfrm>
            <a:off x="6168008" y="43251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BB4AA8C-928A-4A3A-9F1D-D02E0637219B}"/>
              </a:ext>
            </a:extLst>
          </p:cNvPr>
          <p:cNvSpPr txBox="1"/>
          <p:nvPr/>
        </p:nvSpPr>
        <p:spPr>
          <a:xfrm>
            <a:off x="6672064" y="44413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-1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E9CE499-AE10-4669-BF2A-A12BE0CA8F62}"/>
              </a:ext>
            </a:extLst>
          </p:cNvPr>
          <p:cNvSpPr txBox="1"/>
          <p:nvPr/>
        </p:nvSpPr>
        <p:spPr>
          <a:xfrm>
            <a:off x="6330816" y="37107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-4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B0E9BBC-6DA8-4339-BD75-258BA5DAB7A9}"/>
              </a:ext>
            </a:extLst>
          </p:cNvPr>
          <p:cNvSpPr txBox="1"/>
          <p:nvPr/>
        </p:nvSpPr>
        <p:spPr>
          <a:xfrm>
            <a:off x="5805809" y="3448473"/>
            <a:ext cx="46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11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FE4B782-8950-492E-9C90-6A9240204D67}"/>
              </a:ext>
            </a:extLst>
          </p:cNvPr>
          <p:cNvSpPr txBox="1"/>
          <p:nvPr/>
        </p:nvSpPr>
        <p:spPr>
          <a:xfrm>
            <a:off x="5303912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F90A3C3-6FDF-4FFD-A00A-D4765EA9A82E}"/>
              </a:ext>
            </a:extLst>
          </p:cNvPr>
          <p:cNvSpPr txBox="1"/>
          <p:nvPr/>
        </p:nvSpPr>
        <p:spPr>
          <a:xfrm>
            <a:off x="4870474" y="5006787"/>
            <a:ext cx="5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18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82026BD-E1C1-4F82-8844-0CF1424BEB28}"/>
              </a:ext>
            </a:extLst>
          </p:cNvPr>
          <p:cNvSpPr txBox="1"/>
          <p:nvPr/>
        </p:nvSpPr>
        <p:spPr>
          <a:xfrm>
            <a:off x="5191859" y="446218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2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8A87FAE-44D9-4C8B-8710-8CA9E9CC3332}"/>
              </a:ext>
            </a:extLst>
          </p:cNvPr>
          <p:cNvSpPr txBox="1"/>
          <p:nvPr/>
        </p:nvSpPr>
        <p:spPr>
          <a:xfrm>
            <a:off x="6291113" y="52870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AF44B53-B90A-484D-BE51-651734BD031C}"/>
              </a:ext>
            </a:extLst>
          </p:cNvPr>
          <p:cNvSpPr txBox="1"/>
          <p:nvPr/>
        </p:nvSpPr>
        <p:spPr>
          <a:xfrm>
            <a:off x="6197350" y="4928886"/>
            <a:ext cx="47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E862518-61E9-40F6-AC72-DB1E6849130C}"/>
              </a:ext>
            </a:extLst>
          </p:cNvPr>
          <p:cNvSpPr txBox="1"/>
          <p:nvPr/>
        </p:nvSpPr>
        <p:spPr>
          <a:xfrm>
            <a:off x="5750415" y="4625975"/>
            <a:ext cx="45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86ABF9C-68CC-4C76-9C35-97C2819E9EE7}"/>
              </a:ext>
            </a:extLst>
          </p:cNvPr>
          <p:cNvSpPr txBox="1"/>
          <p:nvPr/>
        </p:nvSpPr>
        <p:spPr>
          <a:xfrm>
            <a:off x="5975562" y="5367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-1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C136F7B-9E9B-4C3D-8952-E5E6B40D917F}"/>
              </a:ext>
            </a:extLst>
          </p:cNvPr>
          <p:cNvSpPr txBox="1"/>
          <p:nvPr/>
        </p:nvSpPr>
        <p:spPr>
          <a:xfrm>
            <a:off x="5401947" y="5348298"/>
            <a:ext cx="44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2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3911138-10EE-44FE-B396-7A6CF7B12DFA}"/>
              </a:ext>
            </a:extLst>
          </p:cNvPr>
          <p:cNvSpPr txBox="1"/>
          <p:nvPr/>
        </p:nvSpPr>
        <p:spPr>
          <a:xfrm>
            <a:off x="4953209" y="5462867"/>
            <a:ext cx="46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4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FDA3FF2-63F6-45D5-A9B0-74867C47CCE6}"/>
              </a:ext>
            </a:extLst>
          </p:cNvPr>
          <p:cNvSpPr txBox="1"/>
          <p:nvPr/>
        </p:nvSpPr>
        <p:spPr>
          <a:xfrm>
            <a:off x="5688692" y="5170218"/>
            <a:ext cx="47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6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E42E660-766B-41B5-9F0B-7F1B4C775C31}"/>
              </a:ext>
            </a:extLst>
          </p:cNvPr>
          <p:cNvSpPr txBox="1"/>
          <p:nvPr/>
        </p:nvSpPr>
        <p:spPr>
          <a:xfrm>
            <a:off x="5424292" y="5610318"/>
            <a:ext cx="51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6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97FEB4A3-7C7A-4084-A83A-77AEBBE6038B}"/>
              </a:ext>
            </a:extLst>
          </p:cNvPr>
          <p:cNvSpPr txBox="1"/>
          <p:nvPr/>
        </p:nvSpPr>
        <p:spPr>
          <a:xfrm>
            <a:off x="4927284" y="4302209"/>
            <a:ext cx="5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-2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1B0AACE-E62F-4F9F-9B52-F61C3B857B46}"/>
              </a:ext>
            </a:extLst>
          </p:cNvPr>
          <p:cNvSpPr txBox="1"/>
          <p:nvPr/>
        </p:nvSpPr>
        <p:spPr>
          <a:xfrm>
            <a:off x="5382193" y="4127662"/>
            <a:ext cx="44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7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C8D646F-8C7A-42CA-BC19-EC9712989230}"/>
              </a:ext>
            </a:extLst>
          </p:cNvPr>
          <p:cNvSpPr txBox="1"/>
          <p:nvPr/>
        </p:nvSpPr>
        <p:spPr>
          <a:xfrm>
            <a:off x="6601076" y="5850101"/>
            <a:ext cx="150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Helsinki</a:t>
            </a:r>
            <a:r>
              <a:rPr lang="fi-FI" dirty="0"/>
              <a:t> 16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7D044FC-E827-4FFC-9C74-36AA046A41D0}"/>
              </a:ext>
            </a:extLst>
          </p:cNvPr>
          <p:cNvSpPr txBox="1"/>
          <p:nvPr/>
        </p:nvSpPr>
        <p:spPr>
          <a:xfrm>
            <a:off x="6599740" y="5579891"/>
            <a:ext cx="254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Pääkaupunkiseutu 22</a:t>
            </a:r>
            <a:endParaRPr lang="fi-FI" dirty="0"/>
          </a:p>
        </p:txBody>
      </p: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B6AB4013-7F0B-4CA5-BD8A-60E2066E795F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5823298" y="5872337"/>
            <a:ext cx="777778" cy="1624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5B7DF0B-595A-471E-84F7-55B6DD9B4973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823298" y="5749168"/>
            <a:ext cx="776442" cy="343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Pk-yritysbarometrin suhdannenäkymät ja </a:t>
            </a:r>
            <a:br>
              <a:rPr lang="fi-FI" dirty="0"/>
            </a:br>
            <a:r>
              <a:rPr lang="fi-FI" dirty="0"/>
              <a:t>BKT:n määrän muutos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16BD7CF2-B778-4F96-98D4-88A1B710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55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80AA7C-371E-4CFB-919E-9619C8F8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2ED966C-FD8D-40DF-9182-5DB21387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66933F3-2E68-419D-AE4C-B278172A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Pk-yritysbarometrin odotukset henkilöstömäärästä ja työllisten määrän muutos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86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Työllisten määrän muutos erikokoisissa yrityksissä </a:t>
            </a:r>
            <a:br>
              <a:rPr lang="fi-FI" dirty="0"/>
            </a:br>
            <a:r>
              <a:rPr lang="fi-FI" dirty="0"/>
              <a:t>vuosina 2001–2018</a:t>
            </a:r>
          </a:p>
        </p:txBody>
      </p:sp>
      <p:sp>
        <p:nvSpPr>
          <p:cNvPr id="105" name="Suorakulmio 104"/>
          <p:cNvSpPr/>
          <p:nvPr/>
        </p:nvSpPr>
        <p:spPr>
          <a:xfrm>
            <a:off x="483161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1–9 h</a:t>
            </a:r>
          </a:p>
        </p:txBody>
      </p:sp>
      <p:sp>
        <p:nvSpPr>
          <p:cNvPr id="109" name="Tekstin paikkamerkki 6"/>
          <p:cNvSpPr txBox="1">
            <a:spLocks/>
          </p:cNvSpPr>
          <p:nvPr/>
        </p:nvSpPr>
        <p:spPr>
          <a:xfrm>
            <a:off x="413999" y="5762745"/>
            <a:ext cx="10603908" cy="655619"/>
          </a:xfrm>
          <a:prstGeom prst="rect">
            <a:avLst/>
          </a:prstGeom>
        </p:spPr>
        <p:txBody>
          <a:bodyPr/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Tilastokeskus. Työllisten määrän muutos erikokoisissa yrityksissä vuosina 2001–2018.</a:t>
            </a:r>
          </a:p>
          <a:p>
            <a:pPr marL="0" indent="0">
              <a:buNone/>
            </a:pPr>
            <a:r>
              <a:rPr lang="fi-FI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Henkilömäärät muunnettu kokopäiväisiksi työpaikoiksi, pl. maa-, metsä- ja kalatalous. </a:t>
            </a:r>
          </a:p>
        </p:txBody>
      </p:sp>
      <p:sp>
        <p:nvSpPr>
          <p:cNvPr id="114" name="Suorakulmio 113"/>
          <p:cNvSpPr/>
          <p:nvPr/>
        </p:nvSpPr>
        <p:spPr>
          <a:xfrm>
            <a:off x="1889767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10–19 h</a:t>
            </a:r>
          </a:p>
        </p:txBody>
      </p:sp>
      <p:sp>
        <p:nvSpPr>
          <p:cNvPr id="115" name="Suorakulmio 114"/>
          <p:cNvSpPr/>
          <p:nvPr/>
        </p:nvSpPr>
        <p:spPr>
          <a:xfrm>
            <a:off x="3296373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20–49 h</a:t>
            </a:r>
          </a:p>
        </p:txBody>
      </p:sp>
      <p:sp>
        <p:nvSpPr>
          <p:cNvPr id="116" name="Suorakulmio 115"/>
          <p:cNvSpPr/>
          <p:nvPr/>
        </p:nvSpPr>
        <p:spPr>
          <a:xfrm>
            <a:off x="4702979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>
                <a:solidFill>
                  <a:schemeClr val="bg1"/>
                </a:solidFill>
              </a:rPr>
              <a:t>50–99 h</a:t>
            </a:r>
          </a:p>
        </p:txBody>
      </p:sp>
      <p:sp>
        <p:nvSpPr>
          <p:cNvPr id="117" name="Suorakulmio 116"/>
          <p:cNvSpPr/>
          <p:nvPr/>
        </p:nvSpPr>
        <p:spPr>
          <a:xfrm>
            <a:off x="6109585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>
                <a:solidFill>
                  <a:schemeClr val="bg1"/>
                </a:solidFill>
              </a:rPr>
              <a:t>100–249 h</a:t>
            </a:r>
          </a:p>
        </p:txBody>
      </p:sp>
      <p:sp>
        <p:nvSpPr>
          <p:cNvPr id="5" name="Suorakulmio 4"/>
          <p:cNvSpPr/>
          <p:nvPr/>
        </p:nvSpPr>
        <p:spPr>
          <a:xfrm>
            <a:off x="870360" y="4658249"/>
            <a:ext cx="51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Pienet yritykset, alle 50 h:          +87 516</a:t>
            </a:r>
          </a:p>
          <a:p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Keskisuuret yritykset 50–249 h: +62 883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14490" y="5299881"/>
            <a:ext cx="355869" cy="32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2" name="Suorakulmio 11"/>
          <p:cNvSpPr/>
          <p:nvPr/>
        </p:nvSpPr>
        <p:spPr>
          <a:xfrm>
            <a:off x="5897696" y="4935248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Suuryritykset 250– h:   - 2 953 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514490" y="5328492"/>
            <a:ext cx="4609960" cy="13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1163609" y="5367780"/>
            <a:ext cx="3995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Pk-yritykset:   +150 399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473334" y="5024917"/>
            <a:ext cx="377232" cy="251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cxnSp>
        <p:nvCxnSpPr>
          <p:cNvPr id="129" name="Suora yhdysviiva 128"/>
          <p:cNvCxnSpPr/>
          <p:nvPr/>
        </p:nvCxnSpPr>
        <p:spPr>
          <a:xfrm>
            <a:off x="5452069" y="5328493"/>
            <a:ext cx="3687220" cy="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Suorakulmio 129"/>
          <p:cNvSpPr/>
          <p:nvPr/>
        </p:nvSpPr>
        <p:spPr>
          <a:xfrm>
            <a:off x="6394377" y="5335319"/>
            <a:ext cx="2738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Suuryritykset:  -2 953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CE359CC3-A39D-455F-B0EB-F10ABF9C3ED4}"/>
              </a:ext>
            </a:extLst>
          </p:cNvPr>
          <p:cNvSpPr/>
          <p:nvPr/>
        </p:nvSpPr>
        <p:spPr>
          <a:xfrm>
            <a:off x="7516191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b="1">
                <a:solidFill>
                  <a:schemeClr val="bg1"/>
                </a:solidFill>
              </a:rPr>
              <a:t>250–499</a:t>
            </a:r>
            <a:endParaRPr lang="fi-FI" sz="1400" b="1"/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AA3ED212-9AF1-44CD-8BCF-E9B094F18359}"/>
              </a:ext>
            </a:extLst>
          </p:cNvPr>
          <p:cNvSpPr/>
          <p:nvPr/>
        </p:nvSpPr>
        <p:spPr>
          <a:xfrm>
            <a:off x="532819" y="4994208"/>
            <a:ext cx="377232" cy="251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E441764B-2425-4261-A809-711F4B92D9AF}"/>
              </a:ext>
            </a:extLst>
          </p:cNvPr>
          <p:cNvSpPr/>
          <p:nvPr/>
        </p:nvSpPr>
        <p:spPr>
          <a:xfrm>
            <a:off x="532819" y="4723600"/>
            <a:ext cx="377232" cy="251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39D92E26-2C8B-2D40-B441-7009B0117890}"/>
              </a:ext>
            </a:extLst>
          </p:cNvPr>
          <p:cNvSpPr/>
          <p:nvPr/>
        </p:nvSpPr>
        <p:spPr>
          <a:xfrm>
            <a:off x="9139289" y="715109"/>
            <a:ext cx="2562379" cy="1779548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5" name="Alatunnisteen paikkamerkki 3">
            <a:extLst>
              <a:ext uri="{FF2B5EF4-FFF2-40B4-BE49-F238E27FC236}">
                <a16:creationId xmlns:a16="http://schemas.microsoft.com/office/drawing/2014/main" id="{1A4F1309-6FC2-4B34-9041-6E323869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graphicFrame>
        <p:nvGraphicFramePr>
          <p:cNvPr id="30" name="Sisällön paikkamerkki 29">
            <a:extLst>
              <a:ext uri="{FF2B5EF4-FFF2-40B4-BE49-F238E27FC236}">
                <a16:creationId xmlns:a16="http://schemas.microsoft.com/office/drawing/2014/main" id="{0E375879-B6D1-430C-B6F5-5BB0D86B49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564" y="1307261"/>
          <a:ext cx="11247437" cy="448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2AEA66-66BE-43EB-91E1-4DFBBB6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917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AC574-3198-43F7-B098-AF9C4100C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Suhdanteet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2E8635-CDF7-4745-8F2D-5D3D2ACBE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30A6B8-6570-4581-8488-6716CCF4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11.9.2019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E7061F-3A69-45F8-8AAD-5C28D2A1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2019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5A4F5C-8644-46EA-AB03-96FB1A13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5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50342D0-493B-49BC-9188-26BC35A54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699E71-7BB1-4E25-980F-8AD7017D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0321C9-B87F-449F-B7F9-0DB79B06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9576D6F-9A4D-45FF-8093-DA92C4A7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Suhdannenäkymät seuraavan 12 kuukauden aikana</a:t>
            </a:r>
            <a:br>
              <a:rPr lang="fi-FI" dirty="0"/>
            </a:br>
            <a:r>
              <a:rPr lang="fi-FI" dirty="0"/>
              <a:t>toimialoittain ja kasvuhakuisuuden mukaan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6C1BBA3C-5336-426E-90CA-1A02C4183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47694"/>
              </p:ext>
            </p:extLst>
          </p:nvPr>
        </p:nvGraphicFramePr>
        <p:xfrm>
          <a:off x="413999" y="1416000"/>
          <a:ext cx="11212115" cy="4399159"/>
        </p:xfrm>
        <a:graphic>
          <a:graphicData uri="http://schemas.openxmlformats.org/drawingml/2006/table">
            <a:tbl>
              <a:tblPr/>
              <a:tblGrid>
                <a:gridCol w="350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471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Paranevat %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Pysyvät ennallaan %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Heikkenevät  %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Saldoluku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Kaikki yritykset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2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Toimialoittain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Teollisuus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Rakentaminen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Kauppa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Palvelut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2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Kasvuhakuisuuden mukaan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Voimakkaasti kasvuhakuiset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Kasvuhakuiset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Asemansa säilyttäjät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Ei kasvutavoitta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Toimintansa lopettavat</a:t>
                      </a:r>
                    </a:p>
                  </a:txBody>
                  <a:tcPr marL="12824" marR="12824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1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6624BA4-BDA4-407B-BD87-5D2261AD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FE9775-1F72-4B97-9C10-39B0381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FDC80D2-10FE-4DB0-874A-E785E2D4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Investointien arvon muutosodotukset, saldoluku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21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D539D2A-259C-4626-8257-3E49DA69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B8967CF-C502-4146-A231-21F2A4A7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9DEB06-08F6-423C-80C5-A2A1FCD5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2020 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8C96CF9-DF0D-4671-8192-3507C9BD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Odotukset investointien arvon muutoksesta </a:t>
            </a:r>
            <a:br>
              <a:rPr lang="fi-FI" dirty="0"/>
            </a:br>
            <a:r>
              <a:rPr lang="fi-FI" dirty="0"/>
              <a:t>seuraavan 12 kuukauden aikana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CF74475-29D8-4602-9620-6B4A8EA31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234898"/>
              </p:ext>
            </p:extLst>
          </p:nvPr>
        </p:nvGraphicFramePr>
        <p:xfrm>
          <a:off x="413999" y="1425858"/>
          <a:ext cx="11248231" cy="4439952"/>
        </p:xfrm>
        <a:graphic>
          <a:graphicData uri="http://schemas.openxmlformats.org/drawingml/2006/table">
            <a:tbl>
              <a:tblPr/>
              <a:tblGrid>
                <a:gridCol w="276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Kasvaa %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Pysyy ennallaan %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Pienenee %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Saldoluku</a:t>
                      </a:r>
                    </a:p>
                  </a:txBody>
                  <a:tcPr marL="13166" marR="13166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Kaikki yritykset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Teollisuus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Rakentaminen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Kauppa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99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Palvelut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225848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7C9717AFD2CEC459A4D339DDEE7D3C8" ma:contentTypeVersion="7" ma:contentTypeDescription="Luo uusi asiakirja." ma:contentTypeScope="" ma:versionID="2299abbf8f106b486f2b6f05ff55ca6d">
  <xsd:schema xmlns:xsd="http://www.w3.org/2001/XMLSchema" xmlns:xs="http://www.w3.org/2001/XMLSchema" xmlns:p="http://schemas.microsoft.com/office/2006/metadata/properties" xmlns:ns3="ccc41178-2efa-4636-8195-029da19336b4" targetNamespace="http://schemas.microsoft.com/office/2006/metadata/properties" ma:root="true" ma:fieldsID="8428c53c3f47f042541014c1a9aa4d40" ns3:_="">
    <xsd:import namespace="ccc41178-2efa-4636-8195-029da19336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41178-2efa-4636-8195-029da1933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0253A-5FE7-4818-ACB8-96FB25F5414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ccc41178-2efa-4636-8195-029da19336b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3EBBEB-D97C-47AD-BD46-40D6808FB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41178-2efa-4636-8195-029da1933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614</TotalTime>
  <Words>1022</Words>
  <Application>Microsoft Office PowerPoint</Application>
  <PresentationFormat>Laajakuva</PresentationFormat>
  <Paragraphs>502</Paragraphs>
  <Slides>24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Calibri</vt:lpstr>
      <vt:lpstr>ScalaSans</vt:lpstr>
      <vt:lpstr>Trebuchet MS</vt:lpstr>
      <vt:lpstr>Suomen Yrittajat</vt:lpstr>
      <vt:lpstr>Pk-yritysbarometri – Kevät 2020</vt:lpstr>
      <vt:lpstr>Pk-yritysbarometrin ennakointikyky</vt:lpstr>
      <vt:lpstr>Pk-yritysbarometrin suhdannenäkymät ja  BKT:n määrän muutos</vt:lpstr>
      <vt:lpstr>Pk-yritysbarometrin odotukset henkilöstömäärästä ja työllisten määrän muutos</vt:lpstr>
      <vt:lpstr>Työllisten määrän muutos erikokoisissa yrityksissä  vuosina 2001–2018</vt:lpstr>
      <vt:lpstr>Suhdanteet</vt:lpstr>
      <vt:lpstr>Suhdannenäkymät seuraavan 12 kuukauden aikana toimialoittain ja kasvuhakuisuuden mukaan</vt:lpstr>
      <vt:lpstr>Investointien arvon muutosodotukset, saldoluku</vt:lpstr>
      <vt:lpstr>Odotukset investointien arvon muutoksesta  seuraavan 12 kuukauden aikana</vt:lpstr>
      <vt:lpstr>Henkilöstön määrän muutosodotukset, saldoluku</vt:lpstr>
      <vt:lpstr>Odotukset henkilöstön määrän muutoksesta  seuraavan 12 kuukauden aikana</vt:lpstr>
      <vt:lpstr>Kehittyminen ja kansainvälistyminen</vt:lpstr>
      <vt:lpstr>Yritysten liiketoiminta ulkomailla, % pk-yrityksistä</vt:lpstr>
      <vt:lpstr>Kasvuhakuisuuden kehitys, % pk-yrityksistä</vt:lpstr>
      <vt:lpstr>Yritysten kasvuhakuisuus, %</vt:lpstr>
      <vt:lpstr>Yritysten tekemät uusiutumistoimet, % */</vt:lpstr>
      <vt:lpstr>Toimintaympäristö</vt:lpstr>
      <vt:lpstr>Työllistämisen pahin este, % pk-yrityksistä</vt:lpstr>
      <vt:lpstr>Osaavan työvoiman saatavuuden vaikutus, %</vt:lpstr>
      <vt:lpstr>Keinot varmistaa osaavan työvoiman saanti, % */</vt:lpstr>
      <vt:lpstr>Yritysten mahdollisuudet ilmastonmuutoksen  hillitsemisessä %, */</vt:lpstr>
      <vt:lpstr>Yritysten toteuttamat ilmastotoimet viimeisen 12 kuukauden aikana %, */</vt:lpstr>
      <vt:lpstr>Yhteenveto alueellisista tuloksista</vt:lpstr>
      <vt:lpstr>Suhdannenäkymät alueittain 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Mika Kuismanen</cp:lastModifiedBy>
  <cp:revision>8</cp:revision>
  <dcterms:created xsi:type="dcterms:W3CDTF">2020-01-07T09:46:12Z</dcterms:created>
  <dcterms:modified xsi:type="dcterms:W3CDTF">2020-02-10T07:28:58Z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0x01010017C9717AFD2CEC459A4D339DDEE7D3C8</vt:lpwstr>
  </property>
</Properties>
</file>