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  <p:sldMasterId id="2147483896" r:id="rId2"/>
  </p:sldMasterIdLst>
  <p:notesMasterIdLst>
    <p:notesMasterId r:id="rId12"/>
  </p:notesMasterIdLst>
  <p:sldIdLst>
    <p:sldId id="330" r:id="rId3"/>
    <p:sldId id="331" r:id="rId4"/>
    <p:sldId id="335" r:id="rId5"/>
    <p:sldId id="336" r:id="rId6"/>
    <p:sldId id="332" r:id="rId7"/>
    <p:sldId id="337" r:id="rId8"/>
    <p:sldId id="339" r:id="rId9"/>
    <p:sldId id="338" r:id="rId10"/>
    <p:sldId id="260" r:id="rId11"/>
  </p:sldIdLst>
  <p:sldSz cx="9144000" cy="5143500" type="screen16x9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7F"/>
    <a:srgbClr val="DDDDDD"/>
    <a:srgbClr val="FED4C6"/>
    <a:srgbClr val="CCCCFF"/>
    <a:srgbClr val="FB7D54"/>
    <a:srgbClr val="6666FF"/>
    <a:srgbClr val="6B1C03"/>
    <a:srgbClr val="FFFFFF"/>
    <a:srgbClr val="CF0E3E"/>
    <a:srgbClr val="FFA4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159" autoAdjust="0"/>
  </p:normalViewPr>
  <p:slideViewPr>
    <p:cSldViewPr>
      <p:cViewPr varScale="1">
        <p:scale>
          <a:sx n="140" d="100"/>
          <a:sy n="140" d="100"/>
        </p:scale>
        <p:origin x="77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era.net\DFSKoti\Helsinki\LINDHOLMT\Taulu\RahoitusPkBarot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vera.net\DFSKoti\Helsinki\LINDHOLMT\Taulu\RahoitusPkBarot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vera.net\DFSKoti\Helsinki\LINDHOLMT\Taulu\RahSaaBaro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1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-laskentataulukko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28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Pk-yritykset</a:t>
            </a:r>
            <a:r>
              <a:rPr lang="fi-FI" sz="2800" b="1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joilla </a:t>
            </a:r>
            <a:r>
              <a:rPr lang="fi-FI" sz="2800" b="1" baseline="0" dirty="0" smtClean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lainaa </a:t>
            </a:r>
            <a:r>
              <a:rPr lang="fi-FI" sz="2800" b="1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rahoituslaitoksilta, </a:t>
            </a:r>
            <a:r>
              <a:rPr lang="fi-FI" sz="2800" b="1" baseline="0" dirty="0">
                <a:solidFill>
                  <a:schemeClr val="bg1">
                    <a:lumMod val="50000"/>
                  </a:schemeClr>
                </a:solidFill>
              </a:rPr>
              <a:t>%</a:t>
            </a:r>
            <a:endParaRPr lang="fi-FI" sz="2800" b="1" dirty="0">
              <a:solidFill>
                <a:schemeClr val="bg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0.12784590398756332"/>
          <c:y val="1.602243974229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5.3562749821547406E-2"/>
          <c:y val="0.14846725892218396"/>
          <c:w val="0.92187349062090973"/>
          <c:h val="0.69900430715243889"/>
        </c:manualLayout>
      </c:layout>
      <c:lineChart>
        <c:grouping val="standard"/>
        <c:varyColors val="0"/>
        <c:ser>
          <c:idx val="0"/>
          <c:order val="0"/>
          <c:tx>
            <c:strRef>
              <c:f>Taul1!$Y$21</c:f>
              <c:strCache>
                <c:ptCount val="1"/>
                <c:pt idx="0">
                  <c:v>alle 5 h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Taul1!$X$22:$X$32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Taul1!$Y$22:$Y$32</c:f>
              <c:numCache>
                <c:formatCode>General</c:formatCode>
                <c:ptCount val="11"/>
                <c:pt idx="0">
                  <c:v>44</c:v>
                </c:pt>
                <c:pt idx="1">
                  <c:v>42</c:v>
                </c:pt>
                <c:pt idx="2">
                  <c:v>39</c:v>
                </c:pt>
                <c:pt idx="3">
                  <c:v>39</c:v>
                </c:pt>
                <c:pt idx="4">
                  <c:v>41</c:v>
                </c:pt>
                <c:pt idx="5">
                  <c:v>39</c:v>
                </c:pt>
                <c:pt idx="6">
                  <c:v>37</c:v>
                </c:pt>
                <c:pt idx="7">
                  <c:v>40</c:v>
                </c:pt>
                <c:pt idx="8">
                  <c:v>37</c:v>
                </c:pt>
                <c:pt idx="9">
                  <c:v>35</c:v>
                </c:pt>
                <c:pt idx="10">
                  <c:v>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12-4DB5-8CB9-7E55033820D1}"/>
            </c:ext>
          </c:extLst>
        </c:ser>
        <c:ser>
          <c:idx val="1"/>
          <c:order val="1"/>
          <c:tx>
            <c:strRef>
              <c:f>Taul1!$Z$21</c:f>
              <c:strCache>
                <c:ptCount val="1"/>
                <c:pt idx="0">
                  <c:v>5-9 h</c:v>
                </c:pt>
              </c:strCache>
            </c:strRef>
          </c:tx>
          <c:spPr>
            <a:ln w="38100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Taul1!$X$22:$X$32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Taul1!$Z$22:$Z$32</c:f>
              <c:numCache>
                <c:formatCode>General</c:formatCode>
                <c:ptCount val="11"/>
                <c:pt idx="0">
                  <c:v>54</c:v>
                </c:pt>
                <c:pt idx="1">
                  <c:v>55</c:v>
                </c:pt>
                <c:pt idx="2">
                  <c:v>54</c:v>
                </c:pt>
                <c:pt idx="3">
                  <c:v>58</c:v>
                </c:pt>
                <c:pt idx="4">
                  <c:v>58</c:v>
                </c:pt>
                <c:pt idx="5">
                  <c:v>55</c:v>
                </c:pt>
                <c:pt idx="6">
                  <c:v>56</c:v>
                </c:pt>
                <c:pt idx="7">
                  <c:v>53</c:v>
                </c:pt>
                <c:pt idx="8">
                  <c:v>53</c:v>
                </c:pt>
                <c:pt idx="9">
                  <c:v>53</c:v>
                </c:pt>
                <c:pt idx="10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12-4DB5-8CB9-7E55033820D1}"/>
            </c:ext>
          </c:extLst>
        </c:ser>
        <c:ser>
          <c:idx val="2"/>
          <c:order val="2"/>
          <c:tx>
            <c:strRef>
              <c:f>Taul1!$AA$21</c:f>
              <c:strCache>
                <c:ptCount val="1"/>
                <c:pt idx="0">
                  <c:v>10-19 h</c:v>
                </c:pt>
              </c:strCache>
            </c:strRef>
          </c:tx>
          <c:spPr>
            <a:ln w="38100" cap="rnd">
              <a:solidFill>
                <a:schemeClr val="accent3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Taul1!$X$22:$X$32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Taul1!$AA$22:$AA$32</c:f>
              <c:numCache>
                <c:formatCode>General</c:formatCode>
                <c:ptCount val="11"/>
                <c:pt idx="0">
                  <c:v>61</c:v>
                </c:pt>
                <c:pt idx="1">
                  <c:v>63</c:v>
                </c:pt>
                <c:pt idx="2">
                  <c:v>59</c:v>
                </c:pt>
                <c:pt idx="3">
                  <c:v>61</c:v>
                </c:pt>
                <c:pt idx="4">
                  <c:v>56</c:v>
                </c:pt>
                <c:pt idx="5">
                  <c:v>57</c:v>
                </c:pt>
                <c:pt idx="6">
                  <c:v>60</c:v>
                </c:pt>
                <c:pt idx="7">
                  <c:v>55</c:v>
                </c:pt>
                <c:pt idx="8">
                  <c:v>59</c:v>
                </c:pt>
                <c:pt idx="9">
                  <c:v>60</c:v>
                </c:pt>
                <c:pt idx="10">
                  <c:v>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D12-4DB5-8CB9-7E55033820D1}"/>
            </c:ext>
          </c:extLst>
        </c:ser>
        <c:ser>
          <c:idx val="3"/>
          <c:order val="3"/>
          <c:tx>
            <c:strRef>
              <c:f>Taul1!$AB$21</c:f>
              <c:strCache>
                <c:ptCount val="1"/>
                <c:pt idx="0">
                  <c:v>20-49 h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Taul1!$X$22:$X$32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Taul1!$AB$22:$AB$32</c:f>
              <c:numCache>
                <c:formatCode>General</c:formatCode>
                <c:ptCount val="11"/>
                <c:pt idx="0">
                  <c:v>62</c:v>
                </c:pt>
                <c:pt idx="1">
                  <c:v>65</c:v>
                </c:pt>
                <c:pt idx="2">
                  <c:v>56</c:v>
                </c:pt>
                <c:pt idx="3">
                  <c:v>61</c:v>
                </c:pt>
                <c:pt idx="4">
                  <c:v>63</c:v>
                </c:pt>
                <c:pt idx="5">
                  <c:v>60</c:v>
                </c:pt>
                <c:pt idx="6">
                  <c:v>59</c:v>
                </c:pt>
                <c:pt idx="7">
                  <c:v>59</c:v>
                </c:pt>
                <c:pt idx="8">
                  <c:v>59</c:v>
                </c:pt>
                <c:pt idx="9">
                  <c:v>61</c:v>
                </c:pt>
                <c:pt idx="10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D12-4DB5-8CB9-7E55033820D1}"/>
            </c:ext>
          </c:extLst>
        </c:ser>
        <c:ser>
          <c:idx val="4"/>
          <c:order val="4"/>
          <c:tx>
            <c:strRef>
              <c:f>Taul1!$AC$21</c:f>
              <c:strCache>
                <c:ptCount val="1"/>
                <c:pt idx="0">
                  <c:v>yli 50 h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Taul1!$X$22:$X$32</c:f>
              <c:numCache>
                <c:formatCode>General</c:formatCod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</c:numCache>
            </c:numRef>
          </c:cat>
          <c:val>
            <c:numRef>
              <c:f>Taul1!$AC$22:$AC$32</c:f>
              <c:numCache>
                <c:formatCode>General</c:formatCode>
                <c:ptCount val="11"/>
                <c:pt idx="0">
                  <c:v>66</c:v>
                </c:pt>
                <c:pt idx="1">
                  <c:v>72</c:v>
                </c:pt>
                <c:pt idx="2">
                  <c:v>68</c:v>
                </c:pt>
                <c:pt idx="3">
                  <c:v>68</c:v>
                </c:pt>
                <c:pt idx="4">
                  <c:v>60</c:v>
                </c:pt>
                <c:pt idx="5">
                  <c:v>64</c:v>
                </c:pt>
                <c:pt idx="6">
                  <c:v>64</c:v>
                </c:pt>
                <c:pt idx="7">
                  <c:v>71</c:v>
                </c:pt>
                <c:pt idx="8">
                  <c:v>63</c:v>
                </c:pt>
                <c:pt idx="9">
                  <c:v>75</c:v>
                </c:pt>
                <c:pt idx="10">
                  <c:v>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D12-4DB5-8CB9-7E55033820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05414384"/>
        <c:axId val="605416680"/>
      </c:lineChart>
      <c:catAx>
        <c:axId val="60541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05416680"/>
        <c:crosses val="autoZero"/>
        <c:auto val="1"/>
        <c:lblAlgn val="ctr"/>
        <c:lblOffset val="100"/>
        <c:noMultiLvlLbl val="0"/>
      </c:catAx>
      <c:valAx>
        <c:axId val="605416680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05414384"/>
        <c:crosses val="autoZero"/>
        <c:crossBetween val="between"/>
      </c:valAx>
      <c:spPr>
        <a:noFill/>
        <a:ln>
          <a:solidFill>
            <a:sysClr val="windowText" lastClr="000000"/>
          </a:solidFill>
        </a:ln>
        <a:effectLst/>
      </c:spPr>
    </c:plotArea>
    <c:legend>
      <c:legendPos val="b"/>
      <c:layout>
        <c:manualLayout>
          <c:xMode val="edge"/>
          <c:yMode val="edge"/>
          <c:x val="0.15007332488167979"/>
          <c:y val="0.77655317048411354"/>
          <c:w val="0.69311160618297551"/>
          <c:h val="3.33049597439767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2800" b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Pk-yritysten rahoitustilanteen muutos</a:t>
            </a:r>
          </a:p>
        </c:rich>
      </c:tx>
      <c:layout>
        <c:manualLayout>
          <c:xMode val="edge"/>
          <c:yMode val="edge"/>
          <c:x val="0.18395017272181607"/>
          <c:y val="2.88865148084359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>
        <c:manualLayout>
          <c:layoutTarget val="inner"/>
          <c:xMode val="edge"/>
          <c:yMode val="edge"/>
          <c:x val="6.5844629600318838E-2"/>
          <c:y val="0.15681984732849527"/>
          <c:w val="0.91914418400340492"/>
          <c:h val="0.6719938532841539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Taul1!$Q$66:$R$66</c:f>
              <c:strCache>
                <c:ptCount val="2"/>
                <c:pt idx="0">
                  <c:v>On lainaa</c:v>
                </c:pt>
                <c:pt idx="1">
                  <c:v>Aikoo hakea rahoitusta</c:v>
                </c:pt>
              </c:strCache>
            </c:strRef>
          </c:cat>
          <c:val>
            <c:numRef>
              <c:f>Taul1!$Q$67:$R$67</c:f>
              <c:numCache>
                <c:formatCode>General</c:formatCode>
                <c:ptCount val="2"/>
                <c:pt idx="0">
                  <c:v>52</c:v>
                </c:pt>
                <c:pt idx="1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6B-4974-A05A-993BC1A180A3}"/>
            </c:ext>
          </c:extLst>
        </c:ser>
        <c:ser>
          <c:idx val="1"/>
          <c:order val="1"/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Taul1!$Q$66:$R$66</c:f>
              <c:strCache>
                <c:ptCount val="2"/>
                <c:pt idx="0">
                  <c:v>On lainaa</c:v>
                </c:pt>
                <c:pt idx="1">
                  <c:v>Aikoo hakea rahoitusta</c:v>
                </c:pt>
              </c:strCache>
            </c:strRef>
          </c:cat>
          <c:val>
            <c:numRef>
              <c:f>Taul1!$Q$68:$R$68</c:f>
              <c:numCache>
                <c:formatCode>General</c:formatCode>
                <c:ptCount val="2"/>
                <c:pt idx="0">
                  <c:v>45</c:v>
                </c:pt>
                <c:pt idx="1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6B-4974-A05A-993BC1A180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8965568"/>
        <c:axId val="608966224"/>
      </c:barChart>
      <c:catAx>
        <c:axId val="608965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08966224"/>
        <c:crosses val="autoZero"/>
        <c:auto val="1"/>
        <c:lblAlgn val="ctr"/>
        <c:lblOffset val="100"/>
        <c:noMultiLvlLbl val="0"/>
      </c:catAx>
      <c:valAx>
        <c:axId val="608966224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08965568"/>
        <c:crosses val="autoZero"/>
        <c:crossBetween val="between"/>
        <c:majorUnit val="5"/>
      </c:valAx>
      <c:spPr>
        <a:noFill/>
        <a:ln>
          <a:solidFill>
            <a:sysClr val="windowText" lastClr="000000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386016365309311E-2"/>
          <c:y val="0.12132134660167213"/>
          <c:w val="0.92050883731215738"/>
          <c:h val="0.747272542822224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Taul1!$I$7</c:f>
              <c:strCache>
                <c:ptCount val="1"/>
                <c:pt idx="0">
                  <c:v>Kyllä 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numRef>
              <c:f>Taul1!$H$8:$H$11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Taul1!$I$8:$I$11</c:f>
              <c:numCache>
                <c:formatCode>General</c:formatCode>
                <c:ptCount val="4"/>
                <c:pt idx="0">
                  <c:v>29</c:v>
                </c:pt>
                <c:pt idx="1">
                  <c:v>28</c:v>
                </c:pt>
                <c:pt idx="2">
                  <c:v>26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C2-4950-B7D4-AAEFD46175C0}"/>
            </c:ext>
          </c:extLst>
        </c:ser>
        <c:ser>
          <c:idx val="1"/>
          <c:order val="1"/>
          <c:tx>
            <c:strRef>
              <c:f>Taul1!$J$7</c:f>
              <c:strCache>
                <c:ptCount val="1"/>
                <c:pt idx="0">
                  <c:v>Ei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Taul1!$H$8:$H$11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Taul1!$J$8:$J$11</c:f>
              <c:numCache>
                <c:formatCode>General</c:formatCode>
                <c:ptCount val="4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C2-4950-B7D4-AAEFD46175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2377968"/>
        <c:axId val="472376984"/>
      </c:barChart>
      <c:catAx>
        <c:axId val="472377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72376984"/>
        <c:crosses val="autoZero"/>
        <c:auto val="1"/>
        <c:lblAlgn val="ctr"/>
        <c:lblOffset val="100"/>
        <c:noMultiLvlLbl val="0"/>
      </c:catAx>
      <c:valAx>
        <c:axId val="472376984"/>
        <c:scaling>
          <c:orientation val="minMax"/>
          <c:max val="3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72377968"/>
        <c:crosses val="autoZero"/>
        <c:crossBetween val="between"/>
        <c:majorUnit val="3"/>
      </c:valAx>
      <c:spPr>
        <a:noFill/>
        <a:ln>
          <a:solidFill>
            <a:sysClr val="windowText" lastClr="000000"/>
          </a:solidFill>
        </a:ln>
        <a:effectLst/>
      </c:spPr>
    </c:plotArea>
    <c:legend>
      <c:legendPos val="b"/>
      <c:layout>
        <c:manualLayout>
          <c:xMode val="edge"/>
          <c:yMode val="edge"/>
          <c:x val="0.43331879494020936"/>
          <c:y val="0.3966308815252747"/>
          <c:w val="0.10879865056203837"/>
          <c:h val="0.11265454960393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3854520550348208"/>
          <c:y val="5.9496077496765595E-2"/>
          <c:w val="0.50178732577471896"/>
          <c:h val="0.858153753525593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Taul1!$B$4</c:f>
              <c:strCache>
                <c:ptCount val="1"/>
                <c:pt idx="0">
                  <c:v>Kaikki vastaajat, n=915</c:v>
                </c:pt>
              </c:strCache>
            </c:strRef>
          </c:tx>
          <c:spPr>
            <a:solidFill>
              <a:srgbClr val="0D9FDB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Taul1!$A$5:$A$12</c:f>
              <c:strCache>
                <c:ptCount val="8"/>
                <c:pt idx="0">
                  <c:v>Muihin kone- tai laiteinvestointeihin tai rakennusinvestointeihin</c:v>
                </c:pt>
                <c:pt idx="1">
                  <c:v>Käyttöpääomarahoitukseen yrityksen kasvuun tai kansainvälistymiseen</c:v>
                </c:pt>
                <c:pt idx="2">
                  <c:v>Yrityksen kehittämishankkeisiin, ml. henkilöstön osaaminen</c:v>
                </c:pt>
                <c:pt idx="3">
                  <c:v>Käyttöpääomarahoitukseen suhdanteista / kireästä taloudellisesta tilanteesta johtuen</c:v>
                </c:pt>
                <c:pt idx="4">
                  <c:v>Omistusjärjestelyjen tai yrityskauppojen rahoitukseen</c:v>
                </c:pt>
                <c:pt idx="5">
                  <c:v>Tieto- ja viestintätekniikkalaite-, tai ohjelmisto- tms. investointeihin</c:v>
                </c:pt>
                <c:pt idx="6">
                  <c:v>Vientikauppojen rahoittaminen</c:v>
                </c:pt>
                <c:pt idx="7">
                  <c:v>Muuhun tarkoitukseen</c:v>
                </c:pt>
              </c:strCache>
            </c:strRef>
          </c:cat>
          <c:val>
            <c:numRef>
              <c:f>Taul1!$B$5:$B$12</c:f>
              <c:numCache>
                <c:formatCode>General</c:formatCode>
                <c:ptCount val="8"/>
                <c:pt idx="0">
                  <c:v>53.808799999999998</c:v>
                </c:pt>
                <c:pt idx="1">
                  <c:v>22.564869999999999</c:v>
                </c:pt>
                <c:pt idx="2">
                  <c:v>15.52955</c:v>
                </c:pt>
                <c:pt idx="3">
                  <c:v>11.411210000000001</c:v>
                </c:pt>
                <c:pt idx="4">
                  <c:v>10.67559</c:v>
                </c:pt>
                <c:pt idx="5">
                  <c:v>7.4819599999999999</c:v>
                </c:pt>
                <c:pt idx="6">
                  <c:v>2.8680599999999998</c:v>
                </c:pt>
                <c:pt idx="7">
                  <c:v>9.6601199999999992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6-4704-9D73-9FCDDD5B7413}"/>
            </c:ext>
          </c:extLst>
        </c:ser>
        <c:ser>
          <c:idx val="1"/>
          <c:order val="1"/>
          <c:tx>
            <c:strRef>
              <c:f>Taul1!$D$4</c:f>
              <c:strCache>
                <c:ptCount val="1"/>
                <c:pt idx="0">
                  <c:v>Kasvuhakuiset, n=169</c:v>
                </c:pt>
              </c:strCache>
            </c:strRef>
          </c:tx>
          <c:spPr>
            <a:solidFill>
              <a:srgbClr val="CF0E3E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Taul1!$A$5:$A$12</c:f>
              <c:strCache>
                <c:ptCount val="8"/>
                <c:pt idx="0">
                  <c:v>Muihin kone- tai laiteinvestointeihin tai rakennusinvestointeihin</c:v>
                </c:pt>
                <c:pt idx="1">
                  <c:v>Käyttöpääomarahoitukseen yrityksen kasvuun tai kansainvälistymiseen</c:v>
                </c:pt>
                <c:pt idx="2">
                  <c:v>Yrityksen kehittämishankkeisiin, ml. henkilöstön osaaminen</c:v>
                </c:pt>
                <c:pt idx="3">
                  <c:v>Käyttöpääomarahoitukseen suhdanteista / kireästä taloudellisesta tilanteesta johtuen</c:v>
                </c:pt>
                <c:pt idx="4">
                  <c:v>Omistusjärjestelyjen tai yrityskauppojen rahoitukseen</c:v>
                </c:pt>
                <c:pt idx="5">
                  <c:v>Tieto- ja viestintätekniikkalaite-, tai ohjelmisto- tms. investointeihin</c:v>
                </c:pt>
                <c:pt idx="6">
                  <c:v>Vientikauppojen rahoittaminen</c:v>
                </c:pt>
                <c:pt idx="7">
                  <c:v>Muuhun tarkoitukseen</c:v>
                </c:pt>
              </c:strCache>
            </c:strRef>
          </c:cat>
          <c:val>
            <c:numRef>
              <c:f>Taul1!$D$5:$D$12</c:f>
              <c:numCache>
                <c:formatCode>General</c:formatCode>
                <c:ptCount val="8"/>
                <c:pt idx="0">
                  <c:v>28.414629999999999</c:v>
                </c:pt>
                <c:pt idx="1">
                  <c:v>51.754300000000001</c:v>
                </c:pt>
                <c:pt idx="2">
                  <c:v>26.564260000000001</c:v>
                </c:pt>
                <c:pt idx="3">
                  <c:v>4.4359999999999999</c:v>
                </c:pt>
                <c:pt idx="4">
                  <c:v>14.410959999999999</c:v>
                </c:pt>
                <c:pt idx="5">
                  <c:v>8.1019900000000007</c:v>
                </c:pt>
                <c:pt idx="6">
                  <c:v>7.1396199999999999</c:v>
                </c:pt>
                <c:pt idx="7">
                  <c:v>4.3985799999999999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26-4704-9D73-9FCDDD5B7413}"/>
            </c:ext>
          </c:extLst>
        </c:ser>
        <c:ser>
          <c:idx val="2"/>
          <c:order val="2"/>
          <c:tx>
            <c:strRef>
              <c:f>Taul1!$E$4</c:f>
              <c:strCache>
                <c:ptCount val="1"/>
                <c:pt idx="0">
                  <c:v>Kansainväliset, n=263</c:v>
                </c:pt>
              </c:strCache>
            </c:strRef>
          </c:tx>
          <c:spPr>
            <a:solidFill>
              <a:srgbClr val="FFA41E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Taul1!$A$5:$A$12</c:f>
              <c:strCache>
                <c:ptCount val="8"/>
                <c:pt idx="0">
                  <c:v>Muihin kone- tai laiteinvestointeihin tai rakennusinvestointeihin</c:v>
                </c:pt>
                <c:pt idx="1">
                  <c:v>Käyttöpääomarahoitukseen yrityksen kasvuun tai kansainvälistymiseen</c:v>
                </c:pt>
                <c:pt idx="2">
                  <c:v>Yrityksen kehittämishankkeisiin, ml. henkilöstön osaaminen</c:v>
                </c:pt>
                <c:pt idx="3">
                  <c:v>Käyttöpääomarahoitukseen suhdanteista / kireästä taloudellisesta tilanteesta johtuen</c:v>
                </c:pt>
                <c:pt idx="4">
                  <c:v>Omistusjärjestelyjen tai yrityskauppojen rahoitukseen</c:v>
                </c:pt>
                <c:pt idx="5">
                  <c:v>Tieto- ja viestintätekniikkalaite-, tai ohjelmisto- tms. investointeihin</c:v>
                </c:pt>
                <c:pt idx="6">
                  <c:v>Vientikauppojen rahoittaminen</c:v>
                </c:pt>
                <c:pt idx="7">
                  <c:v>Muuhun tarkoitukseen</c:v>
                </c:pt>
              </c:strCache>
            </c:strRef>
          </c:cat>
          <c:val>
            <c:numRef>
              <c:f>Taul1!$E$5:$E$12</c:f>
              <c:numCache>
                <c:formatCode>General</c:formatCode>
                <c:ptCount val="8"/>
                <c:pt idx="0">
                  <c:v>41.884549999999997</c:v>
                </c:pt>
                <c:pt idx="1">
                  <c:v>39.28687</c:v>
                </c:pt>
                <c:pt idx="2">
                  <c:v>20.24699</c:v>
                </c:pt>
                <c:pt idx="3">
                  <c:v>11.315950000000001</c:v>
                </c:pt>
                <c:pt idx="4">
                  <c:v>11.29481</c:v>
                </c:pt>
                <c:pt idx="5">
                  <c:v>8.8977900000000005</c:v>
                </c:pt>
                <c:pt idx="6">
                  <c:v>8.2701200000000004</c:v>
                </c:pt>
                <c:pt idx="7">
                  <c:v>5.0637400000000001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26-4704-9D73-9FCDDD5B7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44834176"/>
        <c:axId val="44832640"/>
      </c:barChart>
      <c:valAx>
        <c:axId val="44832640"/>
        <c:scaling>
          <c:orientation val="minMax"/>
          <c:max val="100"/>
          <c:min val="0"/>
        </c:scaling>
        <c:delete val="0"/>
        <c:axPos val="t"/>
        <c:majorGridlines/>
        <c:numFmt formatCode="General" sourceLinked="0"/>
        <c:majorTickMark val="none"/>
        <c:minorTickMark val="none"/>
        <c:tickLblPos val="high"/>
        <c:crossAx val="44834176"/>
        <c:crosses val="autoZero"/>
        <c:crossBetween val="between"/>
      </c:valAx>
      <c:catAx>
        <c:axId val="4483417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fi-FI"/>
          </a:p>
        </c:txPr>
        <c:crossAx val="44832640"/>
        <c:crosses val="autoZero"/>
        <c:auto val="1"/>
        <c:lblAlgn val="ctr"/>
        <c:lblOffset val="100"/>
        <c:tickLblSkip val="1"/>
        <c:noMultiLvlLbl val="0"/>
      </c:cat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74556871848547046"/>
          <c:y val="0.57572635298586894"/>
          <c:w val="0.19296576696156567"/>
          <c:h val="0.20198233649068861"/>
        </c:manualLayout>
      </c:layout>
      <c:overlay val="0"/>
      <c:spPr>
        <a:solidFill>
          <a:schemeClr val="bg1"/>
        </a:solidFill>
        <a:ln>
          <a:solidFill>
            <a:schemeClr val="bg1">
              <a:lumMod val="65000"/>
            </a:schemeClr>
          </a:solidFill>
        </a:ln>
      </c:spPr>
    </c:legend>
    <c:plotVisOnly val="1"/>
    <c:dispBlanksAs val="gap"/>
    <c:showDLblsOverMax val="0"/>
  </c:chart>
  <c:txPr>
    <a:bodyPr/>
    <a:lstStyle/>
    <a:p>
      <a:pPr>
        <a:defRPr sz="1000">
          <a:solidFill>
            <a:schemeClr val="tx2"/>
          </a:solidFill>
        </a:defRPr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3854520550348208"/>
          <c:y val="5.9496077496765595E-2"/>
          <c:w val="0.50178732577471896"/>
          <c:h val="0.823906364047961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Taul1!$B$4</c:f>
              <c:strCache>
                <c:ptCount val="1"/>
                <c:pt idx="0">
                  <c:v>Kaikki vastaajat, n=1657</c:v>
                </c:pt>
              </c:strCache>
            </c:strRef>
          </c:tx>
          <c:spPr>
            <a:solidFill>
              <a:srgbClr val="0D9FDB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Taul1!$A$5:$A$10</c:f>
              <c:strCache>
                <c:ptCount val="6"/>
                <c:pt idx="0">
                  <c:v>Vakuusvaatimukset ovat kiristyneet</c:v>
                </c:pt>
                <c:pt idx="1">
                  <c:v>Rahan hinta on noussut (viitekoron päälle tuleva rahoittajien perimä marginaali)</c:v>
                </c:pt>
                <c:pt idx="2">
                  <c:v>Oman pääoman vaatimus on kasvanut</c:v>
                </c:pt>
                <c:pt idx="3">
                  <c:v>Rahoituksen yleinen saatavuus on heikentynyt</c:v>
                </c:pt>
                <c:pt idx="4">
                  <c:v>Laina-aika on lyhentynyt</c:v>
                </c:pt>
                <c:pt idx="5">
                  <c:v>Vientisaatavien vakuuttaminen on vaikeutunut</c:v>
                </c:pt>
              </c:strCache>
            </c:strRef>
          </c:cat>
          <c:val>
            <c:numRef>
              <c:f>Taul1!$B$5:$B$10</c:f>
              <c:numCache>
                <c:formatCode>General</c:formatCode>
                <c:ptCount val="6"/>
                <c:pt idx="0">
                  <c:v>62.608980000000003</c:v>
                </c:pt>
                <c:pt idx="1">
                  <c:v>29.644300000000001</c:v>
                </c:pt>
                <c:pt idx="2">
                  <c:v>29.197669999999999</c:v>
                </c:pt>
                <c:pt idx="3">
                  <c:v>28.974959999999999</c:v>
                </c:pt>
                <c:pt idx="4">
                  <c:v>6.7007899999999996</c:v>
                </c:pt>
                <c:pt idx="5">
                  <c:v>1.0479000000000001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49-4192-8FD7-560868AA9A9B}"/>
            </c:ext>
          </c:extLst>
        </c:ser>
        <c:ser>
          <c:idx val="1"/>
          <c:order val="1"/>
          <c:tx>
            <c:strRef>
              <c:f>Taul1!$D$4</c:f>
              <c:strCache>
                <c:ptCount val="1"/>
                <c:pt idx="0">
                  <c:v>Kasvuhakuiset, n=132</c:v>
                </c:pt>
              </c:strCache>
            </c:strRef>
          </c:tx>
          <c:spPr>
            <a:solidFill>
              <a:srgbClr val="CF0E3E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Taul1!$A$5:$A$10</c:f>
              <c:strCache>
                <c:ptCount val="6"/>
                <c:pt idx="0">
                  <c:v>Vakuusvaatimukset ovat kiristyneet</c:v>
                </c:pt>
                <c:pt idx="1">
                  <c:v>Rahan hinta on noussut (viitekoron päälle tuleva rahoittajien perimä marginaali)</c:v>
                </c:pt>
                <c:pt idx="2">
                  <c:v>Oman pääoman vaatimus on kasvanut</c:v>
                </c:pt>
                <c:pt idx="3">
                  <c:v>Rahoituksen yleinen saatavuus on heikentynyt</c:v>
                </c:pt>
                <c:pt idx="4">
                  <c:v>Laina-aika on lyhentynyt</c:v>
                </c:pt>
                <c:pt idx="5">
                  <c:v>Vientisaatavien vakuuttaminen on vaikeutunut</c:v>
                </c:pt>
              </c:strCache>
            </c:strRef>
          </c:cat>
          <c:val>
            <c:numRef>
              <c:f>Taul1!$D$5:$D$10</c:f>
              <c:numCache>
                <c:formatCode>General</c:formatCode>
                <c:ptCount val="6"/>
                <c:pt idx="0">
                  <c:v>58.231209999999997</c:v>
                </c:pt>
                <c:pt idx="1">
                  <c:v>36.6952</c:v>
                </c:pt>
                <c:pt idx="2">
                  <c:v>28.134360000000001</c:v>
                </c:pt>
                <c:pt idx="3">
                  <c:v>43.017940000000003</c:v>
                </c:pt>
                <c:pt idx="4">
                  <c:v>4.4156000000000004</c:v>
                </c:pt>
                <c:pt idx="5">
                  <c:v>5.6994999999999996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49-4192-8FD7-560868AA9A9B}"/>
            </c:ext>
          </c:extLst>
        </c:ser>
        <c:ser>
          <c:idx val="2"/>
          <c:order val="2"/>
          <c:tx>
            <c:strRef>
              <c:f>Taul1!$E$4</c:f>
              <c:strCache>
                <c:ptCount val="1"/>
                <c:pt idx="0">
                  <c:v>Kansainväliset, n=282</c:v>
                </c:pt>
              </c:strCache>
            </c:strRef>
          </c:tx>
          <c:spPr>
            <a:solidFill>
              <a:srgbClr val="FFA41E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Taul1!$A$5:$A$10</c:f>
              <c:strCache>
                <c:ptCount val="6"/>
                <c:pt idx="0">
                  <c:v>Vakuusvaatimukset ovat kiristyneet</c:v>
                </c:pt>
                <c:pt idx="1">
                  <c:v>Rahan hinta on noussut (viitekoron päälle tuleva rahoittajien perimä marginaali)</c:v>
                </c:pt>
                <c:pt idx="2">
                  <c:v>Oman pääoman vaatimus on kasvanut</c:v>
                </c:pt>
                <c:pt idx="3">
                  <c:v>Rahoituksen yleinen saatavuus on heikentynyt</c:v>
                </c:pt>
                <c:pt idx="4">
                  <c:v>Laina-aika on lyhentynyt</c:v>
                </c:pt>
                <c:pt idx="5">
                  <c:v>Vientisaatavien vakuuttaminen on vaikeutunut</c:v>
                </c:pt>
              </c:strCache>
            </c:strRef>
          </c:cat>
          <c:val>
            <c:numRef>
              <c:f>Taul1!$E$5:$E$10</c:f>
              <c:numCache>
                <c:formatCode>General</c:formatCode>
                <c:ptCount val="6"/>
                <c:pt idx="0">
                  <c:v>61.925559999999997</c:v>
                </c:pt>
                <c:pt idx="1">
                  <c:v>33.288580000000003</c:v>
                </c:pt>
                <c:pt idx="2">
                  <c:v>29.24</c:v>
                </c:pt>
                <c:pt idx="3">
                  <c:v>32.858179999999997</c:v>
                </c:pt>
                <c:pt idx="4">
                  <c:v>5.95146</c:v>
                </c:pt>
                <c:pt idx="5">
                  <c:v>5.3857900000000001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49-4192-8FD7-560868AA9A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40991744"/>
        <c:axId val="40990208"/>
      </c:barChart>
      <c:valAx>
        <c:axId val="40990208"/>
        <c:scaling>
          <c:orientation val="minMax"/>
          <c:max val="100"/>
          <c:min val="0"/>
        </c:scaling>
        <c:delete val="0"/>
        <c:axPos val="t"/>
        <c:majorGridlines/>
        <c:numFmt formatCode="General" sourceLinked="0"/>
        <c:majorTickMark val="none"/>
        <c:minorTickMark val="none"/>
        <c:tickLblPos val="high"/>
        <c:crossAx val="40991744"/>
        <c:crosses val="autoZero"/>
        <c:crossBetween val="between"/>
      </c:valAx>
      <c:catAx>
        <c:axId val="4099174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fi-FI"/>
          </a:p>
        </c:txPr>
        <c:crossAx val="40990208"/>
        <c:crosses val="autoZero"/>
        <c:auto val="1"/>
        <c:lblAlgn val="ctr"/>
        <c:lblOffset val="100"/>
        <c:tickLblSkip val="1"/>
        <c:noMultiLvlLbl val="0"/>
      </c:cat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74556871848547046"/>
          <c:y val="0.53021169690822878"/>
          <c:w val="0.19296576696156567"/>
          <c:h val="0.22853255253597868"/>
        </c:manualLayout>
      </c:layout>
      <c:overlay val="0"/>
      <c:spPr>
        <a:solidFill>
          <a:schemeClr val="bg1"/>
        </a:solidFill>
        <a:ln>
          <a:solidFill>
            <a:schemeClr val="bg1">
              <a:lumMod val="65000"/>
            </a:schemeClr>
          </a:solidFill>
        </a:ln>
      </c:spPr>
    </c:legend>
    <c:plotVisOnly val="1"/>
    <c:dispBlanksAs val="gap"/>
    <c:showDLblsOverMax val="0"/>
  </c:chart>
  <c:txPr>
    <a:bodyPr/>
    <a:lstStyle/>
    <a:p>
      <a:pPr>
        <a:defRPr sz="1000">
          <a:solidFill>
            <a:schemeClr val="tx2"/>
          </a:solidFill>
        </a:defRPr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0296192723225682"/>
          <c:y val="0.12302695160513828"/>
          <c:w val="0.57140678326189875"/>
          <c:h val="0.7973561480026711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Taul1!$B$84</c:f>
              <c:strCache>
                <c:ptCount val="1"/>
                <c:pt idx="0">
                  <c:v>0-2 vuoden
aikana</c:v>
                </c:pt>
              </c:strCache>
            </c:strRef>
          </c:tx>
          <c:spPr>
            <a:solidFill>
              <a:srgbClr val="55AA2B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Taul1!$A$85:$A$99</c:f>
              <c:strCache>
                <c:ptCount val="15"/>
                <c:pt idx="0">
                  <c:v>KOKO MAA KEVÄT 2020</c:v>
                </c:pt>
                <c:pt idx="1">
                  <c:v>KOKO MAA KEVÄT 2019</c:v>
                </c:pt>
                <c:pt idx="2">
                  <c:v>KOKO MAA SYKSY 2018</c:v>
                </c:pt>
                <c:pt idx="3">
                  <c:v>KOKO MAA KEVÄT 2018</c:v>
                </c:pt>
                <c:pt idx="4">
                  <c:v>KOKO MAA SYKSY 2017</c:v>
                </c:pt>
                <c:pt idx="5">
                  <c:v>KOKO MAA KEVÄT 2017</c:v>
                </c:pt>
                <c:pt idx="6">
                  <c:v>KOKO MAA SYKSY 2016</c:v>
                </c:pt>
                <c:pt idx="7">
                  <c:v>KOKO MAA KEVÄT 2016</c:v>
                </c:pt>
                <c:pt idx="8">
                  <c:v>Kevät 2020</c:v>
                </c:pt>
                <c:pt idx="9">
                  <c:v>YRITYKSEN KASVUHAKUISUUS</c:v>
                </c:pt>
                <c:pt idx="10">
                  <c:v>Olemme voimakkaasti kasvuhakuinen</c:v>
                </c:pt>
                <c:pt idx="11">
                  <c:v>Pyrimme kasvamaan mahdollisuuksien mukaan</c:v>
                </c:pt>
                <c:pt idx="12">
                  <c:v>Pyrimme säilyttämään asemamme (ja tämä edellyttää kasvua)</c:v>
                </c:pt>
                <c:pt idx="13">
                  <c:v>Yrityksellämme ei ole kasvutavoitteita</c:v>
                </c:pt>
                <c:pt idx="14">
                  <c:v>Yrityksemme toiminta loppuu seuraavan vuoden aikana</c:v>
                </c:pt>
              </c:strCache>
            </c:strRef>
          </c:cat>
          <c:val>
            <c:numRef>
              <c:f>Taul1!$B$85:$B$99</c:f>
              <c:numCache>
                <c:formatCode>General</c:formatCode>
                <c:ptCount val="15"/>
                <c:pt idx="0">
                  <c:v>12.16225</c:v>
                </c:pt>
                <c:pt idx="1">
                  <c:v>13.288069999999999</c:v>
                </c:pt>
                <c:pt idx="2">
                  <c:v>12.35585</c:v>
                </c:pt>
                <c:pt idx="3">
                  <c:v>12.488049999999999</c:v>
                </c:pt>
                <c:pt idx="4">
                  <c:v>12.61689</c:v>
                </c:pt>
                <c:pt idx="5">
                  <c:v>11.34911</c:v>
                </c:pt>
                <c:pt idx="6">
                  <c:v>11.38814</c:v>
                </c:pt>
                <c:pt idx="7">
                  <c:v>10.692030000000001</c:v>
                </c:pt>
                <c:pt idx="10">
                  <c:v>9.2344000000000008</c:v>
                </c:pt>
                <c:pt idx="11">
                  <c:v>9.7178500000000003</c:v>
                </c:pt>
                <c:pt idx="12">
                  <c:v>12.375220000000001</c:v>
                </c:pt>
                <c:pt idx="13">
                  <c:v>12.159890000000001</c:v>
                </c:pt>
                <c:pt idx="14">
                  <c:v>45.406840000000003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61-4FBD-961A-45F5A6AA6D5A}"/>
            </c:ext>
          </c:extLst>
        </c:ser>
        <c:ser>
          <c:idx val="1"/>
          <c:order val="1"/>
          <c:tx>
            <c:strRef>
              <c:f>Taul1!$C$84</c:f>
              <c:strCache>
                <c:ptCount val="1"/>
                <c:pt idx="0">
                  <c:v>3-5 vuoden
aikana</c:v>
                </c:pt>
              </c:strCache>
            </c:strRef>
          </c:tx>
          <c:spPr>
            <a:solidFill>
              <a:srgbClr val="CAE858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Taul1!$A$85:$A$99</c:f>
              <c:strCache>
                <c:ptCount val="15"/>
                <c:pt idx="0">
                  <c:v>KOKO MAA KEVÄT 2020</c:v>
                </c:pt>
                <c:pt idx="1">
                  <c:v>KOKO MAA KEVÄT 2019</c:v>
                </c:pt>
                <c:pt idx="2">
                  <c:v>KOKO MAA SYKSY 2018</c:v>
                </c:pt>
                <c:pt idx="3">
                  <c:v>KOKO MAA KEVÄT 2018</c:v>
                </c:pt>
                <c:pt idx="4">
                  <c:v>KOKO MAA SYKSY 2017</c:v>
                </c:pt>
                <c:pt idx="5">
                  <c:v>KOKO MAA KEVÄT 2017</c:v>
                </c:pt>
                <c:pt idx="6">
                  <c:v>KOKO MAA SYKSY 2016</c:v>
                </c:pt>
                <c:pt idx="7">
                  <c:v>KOKO MAA KEVÄT 2016</c:v>
                </c:pt>
                <c:pt idx="8">
                  <c:v>Kevät 2020</c:v>
                </c:pt>
                <c:pt idx="9">
                  <c:v>YRITYKSEN KASVUHAKUISUUS</c:v>
                </c:pt>
                <c:pt idx="10">
                  <c:v>Olemme voimakkaasti kasvuhakuinen</c:v>
                </c:pt>
                <c:pt idx="11">
                  <c:v>Pyrimme kasvamaan mahdollisuuksien mukaan</c:v>
                </c:pt>
                <c:pt idx="12">
                  <c:v>Pyrimme säilyttämään asemamme (ja tämä edellyttää kasvua)</c:v>
                </c:pt>
                <c:pt idx="13">
                  <c:v>Yrityksellämme ei ole kasvutavoitteita</c:v>
                </c:pt>
                <c:pt idx="14">
                  <c:v>Yrityksemme toiminta loppuu seuraavan vuoden aikana</c:v>
                </c:pt>
              </c:strCache>
            </c:strRef>
          </c:cat>
          <c:val>
            <c:numRef>
              <c:f>Taul1!$C$85:$C$99</c:f>
              <c:numCache>
                <c:formatCode>General</c:formatCode>
                <c:ptCount val="15"/>
                <c:pt idx="0">
                  <c:v>15.82527</c:v>
                </c:pt>
                <c:pt idx="1">
                  <c:v>14.885619999999999</c:v>
                </c:pt>
                <c:pt idx="2">
                  <c:v>15.39073</c:v>
                </c:pt>
                <c:pt idx="3">
                  <c:v>15.16958</c:v>
                </c:pt>
                <c:pt idx="4">
                  <c:v>15.431430000000001</c:v>
                </c:pt>
                <c:pt idx="5">
                  <c:v>16.116440000000001</c:v>
                </c:pt>
                <c:pt idx="6">
                  <c:v>14.74851</c:v>
                </c:pt>
                <c:pt idx="7">
                  <c:v>14.52313</c:v>
                </c:pt>
                <c:pt idx="10">
                  <c:v>19.44041</c:v>
                </c:pt>
                <c:pt idx="11">
                  <c:v>14.231019999999999</c:v>
                </c:pt>
                <c:pt idx="12">
                  <c:v>18.305620000000001</c:v>
                </c:pt>
                <c:pt idx="13">
                  <c:v>15.473229999999999</c:v>
                </c:pt>
                <c:pt idx="14">
                  <c:v>1.9037599999999999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61-4FBD-961A-45F5A6AA6D5A}"/>
            </c:ext>
          </c:extLst>
        </c:ser>
        <c:ser>
          <c:idx val="2"/>
          <c:order val="2"/>
          <c:tx>
            <c:strRef>
              <c:f>Taul1!$D$84</c:f>
              <c:strCache>
                <c:ptCount val="1"/>
                <c:pt idx="0">
                  <c:v>6-10 vuoden
aikana</c:v>
                </c:pt>
              </c:strCache>
            </c:strRef>
          </c:tx>
          <c:spPr>
            <a:solidFill>
              <a:srgbClr val="0D9FDB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Taul1!$A$85:$A$99</c:f>
              <c:strCache>
                <c:ptCount val="15"/>
                <c:pt idx="0">
                  <c:v>KOKO MAA KEVÄT 2020</c:v>
                </c:pt>
                <c:pt idx="1">
                  <c:v>KOKO MAA KEVÄT 2019</c:v>
                </c:pt>
                <c:pt idx="2">
                  <c:v>KOKO MAA SYKSY 2018</c:v>
                </c:pt>
                <c:pt idx="3">
                  <c:v>KOKO MAA KEVÄT 2018</c:v>
                </c:pt>
                <c:pt idx="4">
                  <c:v>KOKO MAA SYKSY 2017</c:v>
                </c:pt>
                <c:pt idx="5">
                  <c:v>KOKO MAA KEVÄT 2017</c:v>
                </c:pt>
                <c:pt idx="6">
                  <c:v>KOKO MAA SYKSY 2016</c:v>
                </c:pt>
                <c:pt idx="7">
                  <c:v>KOKO MAA KEVÄT 2016</c:v>
                </c:pt>
                <c:pt idx="8">
                  <c:v>Kevät 2020</c:v>
                </c:pt>
                <c:pt idx="9">
                  <c:v>YRITYKSEN KASVUHAKUISUUS</c:v>
                </c:pt>
                <c:pt idx="10">
                  <c:v>Olemme voimakkaasti kasvuhakuinen</c:v>
                </c:pt>
                <c:pt idx="11">
                  <c:v>Pyrimme kasvamaan mahdollisuuksien mukaan</c:v>
                </c:pt>
                <c:pt idx="12">
                  <c:v>Pyrimme säilyttämään asemamme (ja tämä edellyttää kasvua)</c:v>
                </c:pt>
                <c:pt idx="13">
                  <c:v>Yrityksellämme ei ole kasvutavoitteita</c:v>
                </c:pt>
                <c:pt idx="14">
                  <c:v>Yrityksemme toiminta loppuu seuraavan vuoden aikana</c:v>
                </c:pt>
              </c:strCache>
            </c:strRef>
          </c:cat>
          <c:val>
            <c:numRef>
              <c:f>Taul1!$D$85:$D$99</c:f>
              <c:numCache>
                <c:formatCode>General</c:formatCode>
                <c:ptCount val="15"/>
                <c:pt idx="0">
                  <c:v>10.82081</c:v>
                </c:pt>
                <c:pt idx="1">
                  <c:v>11.508290000000001</c:v>
                </c:pt>
                <c:pt idx="2">
                  <c:v>11.18055</c:v>
                </c:pt>
                <c:pt idx="3">
                  <c:v>12.071210000000001</c:v>
                </c:pt>
                <c:pt idx="4">
                  <c:v>12.3842</c:v>
                </c:pt>
                <c:pt idx="5">
                  <c:v>13.56246</c:v>
                </c:pt>
                <c:pt idx="6">
                  <c:v>10.29617</c:v>
                </c:pt>
                <c:pt idx="7">
                  <c:v>11.60737</c:v>
                </c:pt>
                <c:pt idx="10">
                  <c:v>11.16023</c:v>
                </c:pt>
                <c:pt idx="11">
                  <c:v>12.816549999999999</c:v>
                </c:pt>
                <c:pt idx="12">
                  <c:v>11.319100000000001</c:v>
                </c:pt>
                <c:pt idx="13">
                  <c:v>8.2119199999999992</c:v>
                </c:pt>
                <c:pt idx="14">
                  <c:v>0.91952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61-4FBD-961A-45F5A6AA6D5A}"/>
            </c:ext>
          </c:extLst>
        </c:ser>
        <c:ser>
          <c:idx val="3"/>
          <c:order val="3"/>
          <c:tx>
            <c:strRef>
              <c:f>Taul1!$E$84</c:f>
              <c:strCache>
                <c:ptCount val="1"/>
                <c:pt idx="0">
                  <c:v>10-&gt; vuoden
aikana</c:v>
                </c:pt>
              </c:strCache>
            </c:strRef>
          </c:tx>
          <c:spPr>
            <a:solidFill>
              <a:srgbClr val="FFA41E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Taul1!$A$85:$A$99</c:f>
              <c:strCache>
                <c:ptCount val="15"/>
                <c:pt idx="0">
                  <c:v>KOKO MAA KEVÄT 2020</c:v>
                </c:pt>
                <c:pt idx="1">
                  <c:v>KOKO MAA KEVÄT 2019</c:v>
                </c:pt>
                <c:pt idx="2">
                  <c:v>KOKO MAA SYKSY 2018</c:v>
                </c:pt>
                <c:pt idx="3">
                  <c:v>KOKO MAA KEVÄT 2018</c:v>
                </c:pt>
                <c:pt idx="4">
                  <c:v>KOKO MAA SYKSY 2017</c:v>
                </c:pt>
                <c:pt idx="5">
                  <c:v>KOKO MAA KEVÄT 2017</c:v>
                </c:pt>
                <c:pt idx="6">
                  <c:v>KOKO MAA SYKSY 2016</c:v>
                </c:pt>
                <c:pt idx="7">
                  <c:v>KOKO MAA KEVÄT 2016</c:v>
                </c:pt>
                <c:pt idx="8">
                  <c:v>Kevät 2020</c:v>
                </c:pt>
                <c:pt idx="9">
                  <c:v>YRITYKSEN KASVUHAKUISUUS</c:v>
                </c:pt>
                <c:pt idx="10">
                  <c:v>Olemme voimakkaasti kasvuhakuinen</c:v>
                </c:pt>
                <c:pt idx="11">
                  <c:v>Pyrimme kasvamaan mahdollisuuksien mukaan</c:v>
                </c:pt>
                <c:pt idx="12">
                  <c:v>Pyrimme säilyttämään asemamme (ja tämä edellyttää kasvua)</c:v>
                </c:pt>
                <c:pt idx="13">
                  <c:v>Yrityksellämme ei ole kasvutavoitteita</c:v>
                </c:pt>
                <c:pt idx="14">
                  <c:v>Yrityksemme toiminta loppuu seuraavan vuoden aikana</c:v>
                </c:pt>
              </c:strCache>
            </c:strRef>
          </c:cat>
          <c:val>
            <c:numRef>
              <c:f>Taul1!$E$85:$E$99</c:f>
              <c:numCache>
                <c:formatCode>General</c:formatCode>
                <c:ptCount val="15"/>
                <c:pt idx="0">
                  <c:v>8.2775700000000008</c:v>
                </c:pt>
                <c:pt idx="1">
                  <c:v>7.9549399999999997</c:v>
                </c:pt>
                <c:pt idx="2">
                  <c:v>7.1293600000000001</c:v>
                </c:pt>
                <c:pt idx="3">
                  <c:v>8.6143000000000001</c:v>
                </c:pt>
                <c:pt idx="4">
                  <c:v>6.9332099999999999</c:v>
                </c:pt>
                <c:pt idx="5">
                  <c:v>8.3731399999999994</c:v>
                </c:pt>
                <c:pt idx="6">
                  <c:v>7.5873499999999998</c:v>
                </c:pt>
                <c:pt idx="7">
                  <c:v>7.4550400000000003</c:v>
                </c:pt>
                <c:pt idx="10">
                  <c:v>7.4267899999999996</c:v>
                </c:pt>
                <c:pt idx="11">
                  <c:v>10.713900000000001</c:v>
                </c:pt>
                <c:pt idx="12">
                  <c:v>9.7423199999999994</c:v>
                </c:pt>
                <c:pt idx="13">
                  <c:v>4.1328199999999997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61-4FBD-961A-45F5A6AA6D5A}"/>
            </c:ext>
          </c:extLst>
        </c:ser>
        <c:ser>
          <c:idx val="4"/>
          <c:order val="4"/>
          <c:tx>
            <c:strRef>
              <c:f>Taul1!$F$84</c:f>
              <c:strCache>
                <c:ptCount val="1"/>
                <c:pt idx="0">
                  <c:v>en ole suunnitellut
lainkaan</c:v>
                </c:pt>
              </c:strCache>
            </c:strRef>
          </c:tx>
          <c:spPr>
            <a:solidFill>
              <a:srgbClr val="CF0E3E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Taul1!$A$85:$A$99</c:f>
              <c:strCache>
                <c:ptCount val="15"/>
                <c:pt idx="0">
                  <c:v>KOKO MAA KEVÄT 2020</c:v>
                </c:pt>
                <c:pt idx="1">
                  <c:v>KOKO MAA KEVÄT 2019</c:v>
                </c:pt>
                <c:pt idx="2">
                  <c:v>KOKO MAA SYKSY 2018</c:v>
                </c:pt>
                <c:pt idx="3">
                  <c:v>KOKO MAA KEVÄT 2018</c:v>
                </c:pt>
                <c:pt idx="4">
                  <c:v>KOKO MAA SYKSY 2017</c:v>
                </c:pt>
                <c:pt idx="5">
                  <c:v>KOKO MAA KEVÄT 2017</c:v>
                </c:pt>
                <c:pt idx="6">
                  <c:v>KOKO MAA SYKSY 2016</c:v>
                </c:pt>
                <c:pt idx="7">
                  <c:v>KOKO MAA KEVÄT 2016</c:v>
                </c:pt>
                <c:pt idx="8">
                  <c:v>Kevät 2020</c:v>
                </c:pt>
                <c:pt idx="9">
                  <c:v>YRITYKSEN KASVUHAKUISUUS</c:v>
                </c:pt>
                <c:pt idx="10">
                  <c:v>Olemme voimakkaasti kasvuhakuinen</c:v>
                </c:pt>
                <c:pt idx="11">
                  <c:v>Pyrimme kasvamaan mahdollisuuksien mukaan</c:v>
                </c:pt>
                <c:pt idx="12">
                  <c:v>Pyrimme säilyttämään asemamme (ja tämä edellyttää kasvua)</c:v>
                </c:pt>
                <c:pt idx="13">
                  <c:v>Yrityksellämme ei ole kasvutavoitteita</c:v>
                </c:pt>
                <c:pt idx="14">
                  <c:v>Yrityksemme toiminta loppuu seuraavan vuoden aikana</c:v>
                </c:pt>
              </c:strCache>
            </c:strRef>
          </c:cat>
          <c:val>
            <c:numRef>
              <c:f>Taul1!$F$85:$F$99</c:f>
              <c:numCache>
                <c:formatCode>General</c:formatCode>
                <c:ptCount val="15"/>
                <c:pt idx="0">
                  <c:v>52.914099999999998</c:v>
                </c:pt>
                <c:pt idx="1">
                  <c:v>52.36309</c:v>
                </c:pt>
                <c:pt idx="2">
                  <c:v>53.943510000000003</c:v>
                </c:pt>
                <c:pt idx="3">
                  <c:v>51.656849999999999</c:v>
                </c:pt>
                <c:pt idx="4">
                  <c:v>52.634279999999997</c:v>
                </c:pt>
                <c:pt idx="5">
                  <c:v>50.598849999999999</c:v>
                </c:pt>
                <c:pt idx="6">
                  <c:v>55.979819999999997</c:v>
                </c:pt>
                <c:pt idx="7">
                  <c:v>55.722430000000003</c:v>
                </c:pt>
                <c:pt idx="10">
                  <c:v>52.73818</c:v>
                </c:pt>
                <c:pt idx="11">
                  <c:v>52.520679999999999</c:v>
                </c:pt>
                <c:pt idx="12">
                  <c:v>48.257739999999998</c:v>
                </c:pt>
                <c:pt idx="13">
                  <c:v>60.02214</c:v>
                </c:pt>
                <c:pt idx="14">
                  <c:v>51.769880000000001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61-4FBD-961A-45F5A6AA6D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42707200"/>
        <c:axId val="42705664"/>
      </c:barChart>
      <c:valAx>
        <c:axId val="42705664"/>
        <c:scaling>
          <c:orientation val="minMax"/>
          <c:max val="1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crossAx val="42707200"/>
        <c:crosses val="autoZero"/>
        <c:crossBetween val="between"/>
        <c:majorUnit val="10"/>
      </c:valAx>
      <c:catAx>
        <c:axId val="4270720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/>
            </a:pPr>
            <a:endParaRPr lang="fi-FI"/>
          </a:p>
        </c:txPr>
        <c:crossAx val="42705664"/>
        <c:crosses val="autoZero"/>
        <c:auto val="1"/>
        <c:lblAlgn val="ctr"/>
        <c:lblOffset val="100"/>
        <c:tickLblSkip val="1"/>
        <c:noMultiLvlLbl val="0"/>
      </c:cat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40211272821538346"/>
          <c:y val="1.8171816034777497E-2"/>
          <c:w val="0.57313368690028599"/>
          <c:h val="0.1056149077820505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000">
          <a:solidFill>
            <a:schemeClr val="tx2"/>
          </a:solidFill>
        </a:defRPr>
      </a:pPr>
      <a:endParaRPr lang="fi-FI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0.06376</cdr:x>
      <cdr:y>0.93196</cdr:y>
    </cdr:from>
    <cdr:to>
      <cdr:x>0.16201</cdr:x>
      <cdr:y>1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593361" y="5668155"/>
          <a:ext cx="914400" cy="4137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100"/>
            <a:t>Lähteet:</a:t>
          </a:r>
          <a:r>
            <a:rPr lang="fi-FI" sz="1100" baseline="0"/>
            <a:t> kevään Pk-yritysbarometrit</a:t>
          </a:r>
          <a:endParaRPr lang="fi-FI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0.01258</cdr:x>
      <cdr:y>0.05905</cdr:y>
    </cdr:from>
    <cdr:to>
      <cdr:x>0.12594</cdr:x>
      <cdr:y>0.22737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117111" y="359139"/>
          <a:ext cx="1054932" cy="10237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600"/>
            <a:t>%</a:t>
          </a:r>
        </a:p>
      </cdr:txBody>
    </cdr:sp>
  </cdr:relSizeAnchor>
  <cdr:relSizeAnchor xmlns:cdr="http://schemas.openxmlformats.org/drawingml/2006/chartDrawing">
    <cdr:from>
      <cdr:x>0.07047</cdr:x>
      <cdr:y>0.8973</cdr:y>
    </cdr:from>
    <cdr:to>
      <cdr:x>0.17282</cdr:x>
      <cdr:y>1</cdr:y>
    </cdr:to>
    <cdr:sp macro="" textlink="">
      <cdr:nvSpPr>
        <cdr:cNvPr id="3" name="Tekstiruutu 2"/>
        <cdr:cNvSpPr txBox="1"/>
      </cdr:nvSpPr>
      <cdr:spPr>
        <a:xfrm xmlns:a="http://schemas.openxmlformats.org/drawingml/2006/main">
          <a:off x="655819" y="5457357"/>
          <a:ext cx="952511" cy="6245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100"/>
            <a:t>Lähteet: Pk-yritysbarometrit: kevät 2010 ja kevät 2020</a:t>
          </a:r>
        </a:p>
      </cdr:txBody>
    </cdr:sp>
  </cdr:relSizeAnchor>
  <cdr:relSizeAnchor xmlns:cdr="http://schemas.openxmlformats.org/drawingml/2006/chartDrawing">
    <cdr:from>
      <cdr:x>0.19295</cdr:x>
      <cdr:y>0.16816</cdr:y>
    </cdr:from>
    <cdr:to>
      <cdr:x>0.29121</cdr:x>
      <cdr:y>0.31851</cdr:y>
    </cdr:to>
    <cdr:sp macro="" textlink="">
      <cdr:nvSpPr>
        <cdr:cNvPr id="4" name="Tekstiruutu 3"/>
        <cdr:cNvSpPr txBox="1"/>
      </cdr:nvSpPr>
      <cdr:spPr>
        <a:xfrm xmlns:a="http://schemas.openxmlformats.org/drawingml/2006/main">
          <a:off x="1795697" y="102276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600"/>
            <a:t>2010</a:t>
          </a:r>
        </a:p>
      </cdr:txBody>
    </cdr:sp>
  </cdr:relSizeAnchor>
  <cdr:relSizeAnchor xmlns:cdr="http://schemas.openxmlformats.org/drawingml/2006/chartDrawing">
    <cdr:from>
      <cdr:x>0.32671</cdr:x>
      <cdr:y>0.25454</cdr:y>
    </cdr:from>
    <cdr:to>
      <cdr:x>0.42497</cdr:x>
      <cdr:y>0.41901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2952327" y="1296144"/>
          <a:ext cx="887927" cy="8374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600" dirty="0"/>
            <a:t>2020</a:t>
          </a:r>
        </a:p>
      </cdr:txBody>
    </cdr:sp>
  </cdr:relSizeAnchor>
  <cdr:relSizeAnchor xmlns:cdr="http://schemas.openxmlformats.org/drawingml/2006/chartDrawing">
    <cdr:from>
      <cdr:x>0.64681</cdr:x>
      <cdr:y>0.44673</cdr:y>
    </cdr:from>
    <cdr:to>
      <cdr:x>0.74507</cdr:x>
      <cdr:y>0.59707</cdr:y>
    </cdr:to>
    <cdr:sp macro="" textlink="">
      <cdr:nvSpPr>
        <cdr:cNvPr id="6" name="Tekstiruutu 5"/>
        <cdr:cNvSpPr txBox="1"/>
      </cdr:nvSpPr>
      <cdr:spPr>
        <a:xfrm xmlns:a="http://schemas.openxmlformats.org/drawingml/2006/main">
          <a:off x="6019488" y="271696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600" dirty="0"/>
            <a:t>2010</a:t>
          </a:r>
        </a:p>
      </cdr:txBody>
    </cdr:sp>
  </cdr:relSizeAnchor>
  <cdr:relSizeAnchor xmlns:cdr="http://schemas.openxmlformats.org/drawingml/2006/chartDrawing">
    <cdr:from>
      <cdr:x>0.78104</cdr:x>
      <cdr:y>0.50064</cdr:y>
    </cdr:from>
    <cdr:to>
      <cdr:x>0.8793</cdr:x>
      <cdr:y>0.66383</cdr:y>
    </cdr:to>
    <cdr:sp macro="" textlink="">
      <cdr:nvSpPr>
        <cdr:cNvPr id="7" name="Tekstiruutu 6"/>
        <cdr:cNvSpPr txBox="1"/>
      </cdr:nvSpPr>
      <cdr:spPr>
        <a:xfrm xmlns:a="http://schemas.openxmlformats.org/drawingml/2006/main">
          <a:off x="7268667" y="3044877"/>
          <a:ext cx="914400" cy="9924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600"/>
            <a:t>2020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0.06205</cdr:x>
      <cdr:y>0.12195</cdr:y>
    </cdr:from>
    <cdr:to>
      <cdr:x>0.93079</cdr:x>
      <cdr:y>0.19897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65781" y="612192"/>
          <a:ext cx="7920880" cy="386642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0.21211</cdr:x>
      <cdr:y>0.01025</cdr:y>
    </cdr:from>
    <cdr:to>
      <cdr:x>0.31037</cdr:x>
      <cdr:y>0.1606</cdr:y>
    </cdr:to>
    <cdr:sp macro="" textlink="">
      <cdr:nvSpPr>
        <cdr:cNvPr id="5" name="Tekstiruutu 4"/>
        <cdr:cNvSpPr txBox="1"/>
      </cdr:nvSpPr>
      <cdr:spPr>
        <a:xfrm xmlns:a="http://schemas.openxmlformats.org/drawingml/2006/main">
          <a:off x="1933933" y="51470"/>
          <a:ext cx="895904" cy="7547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28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Pk-yritysten rahoituksen saatavuus</a:t>
          </a:r>
        </a:p>
      </cdr:txBody>
    </cdr:sp>
  </cdr:relSizeAnchor>
  <cdr:relSizeAnchor xmlns:cdr="http://schemas.openxmlformats.org/drawingml/2006/chartDrawing">
    <cdr:from>
      <cdr:x>0.06995</cdr:x>
      <cdr:y>0.94262</cdr:y>
    </cdr:from>
    <cdr:to>
      <cdr:x>0.16369</cdr:x>
      <cdr:y>1</cdr:y>
    </cdr:to>
    <cdr:sp macro="" textlink="">
      <cdr:nvSpPr>
        <cdr:cNvPr id="6" name="Tekstiruutu 5"/>
        <cdr:cNvSpPr txBox="1"/>
      </cdr:nvSpPr>
      <cdr:spPr>
        <a:xfrm xmlns:a="http://schemas.openxmlformats.org/drawingml/2006/main">
          <a:off x="637789" y="4731990"/>
          <a:ext cx="85468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100" dirty="0"/>
            <a:t>Lähteet: kevään Pk-yritysbarometrit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693900-8AAE-479E-90DD-51889A0B26CD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FF328-8C50-4214-B5C4-2A2A0A9BED0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6469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FF328-8C50-4214-B5C4-2A2A0A9BED0E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5779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FF328-8C50-4214-B5C4-2A2A0A9BED0E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016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FF328-8C50-4214-B5C4-2A2A0A9BED0E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4742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FF328-8C50-4214-B5C4-2A2A0A9BED0E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418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419225"/>
            <a:ext cx="5112940" cy="11525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1188" y="2643758"/>
            <a:ext cx="5112940" cy="1008112"/>
          </a:xfrm>
        </p:spPr>
        <p:txBody>
          <a:bodyPr/>
          <a:lstStyle>
            <a:lvl1pPr marL="0" indent="0" algn="l">
              <a:buNone/>
              <a:defRPr baseline="0">
                <a:solidFill>
                  <a:srgbClr val="68686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4572000" y="2220"/>
            <a:ext cx="4572000" cy="5141281"/>
          </a:xfrm>
          <a:custGeom>
            <a:avLst/>
            <a:gdLst/>
            <a:ahLst/>
            <a:cxnLst/>
            <a:rect l="l" t="t" r="r" b="b"/>
            <a:pathLst>
              <a:path w="4572000" h="5141281">
                <a:moveTo>
                  <a:pt x="4572000" y="3066761"/>
                </a:moveTo>
                <a:lnTo>
                  <a:pt x="4572000" y="5141281"/>
                </a:lnTo>
                <a:lnTo>
                  <a:pt x="0" y="5141281"/>
                </a:lnTo>
                <a:lnTo>
                  <a:pt x="0" y="4269743"/>
                </a:lnTo>
                <a:lnTo>
                  <a:pt x="1228" y="4246414"/>
                </a:lnTo>
                <a:lnTo>
                  <a:pt x="1228" y="4235363"/>
                </a:lnTo>
                <a:lnTo>
                  <a:pt x="2455" y="4225540"/>
                </a:lnTo>
                <a:lnTo>
                  <a:pt x="6139" y="4204666"/>
                </a:lnTo>
                <a:lnTo>
                  <a:pt x="9823" y="4186248"/>
                </a:lnTo>
                <a:lnTo>
                  <a:pt x="14734" y="4167830"/>
                </a:lnTo>
                <a:lnTo>
                  <a:pt x="20874" y="4151867"/>
                </a:lnTo>
                <a:lnTo>
                  <a:pt x="28241" y="4135905"/>
                </a:lnTo>
                <a:lnTo>
                  <a:pt x="35608" y="4121170"/>
                </a:lnTo>
                <a:lnTo>
                  <a:pt x="44203" y="4107664"/>
                </a:lnTo>
                <a:lnTo>
                  <a:pt x="54026" y="4094157"/>
                </a:lnTo>
                <a:lnTo>
                  <a:pt x="62621" y="4083106"/>
                </a:lnTo>
                <a:lnTo>
                  <a:pt x="72444" y="4072055"/>
                </a:lnTo>
                <a:lnTo>
                  <a:pt x="83495" y="4062233"/>
                </a:lnTo>
                <a:lnTo>
                  <a:pt x="93318" y="4052410"/>
                </a:lnTo>
                <a:lnTo>
                  <a:pt x="104369" y="4043814"/>
                </a:lnTo>
                <a:lnTo>
                  <a:pt x="115420" y="4036447"/>
                </a:lnTo>
                <a:lnTo>
                  <a:pt x="125243" y="4029080"/>
                </a:lnTo>
                <a:lnTo>
                  <a:pt x="136294" y="4022941"/>
                </a:lnTo>
                <a:lnTo>
                  <a:pt x="157168" y="4011890"/>
                </a:lnTo>
                <a:lnTo>
                  <a:pt x="176814" y="4004522"/>
                </a:lnTo>
                <a:lnTo>
                  <a:pt x="194004" y="3998383"/>
                </a:lnTo>
                <a:lnTo>
                  <a:pt x="208738" y="3993472"/>
                </a:lnTo>
                <a:lnTo>
                  <a:pt x="219789" y="3991016"/>
                </a:lnTo>
                <a:lnTo>
                  <a:pt x="229612" y="3988560"/>
                </a:lnTo>
                <a:lnTo>
                  <a:pt x="866879" y="3852266"/>
                </a:lnTo>
                <a:lnTo>
                  <a:pt x="1506601" y="3717200"/>
                </a:lnTo>
                <a:lnTo>
                  <a:pt x="2145096" y="3580906"/>
                </a:lnTo>
                <a:lnTo>
                  <a:pt x="2784818" y="3445840"/>
                </a:lnTo>
                <a:lnTo>
                  <a:pt x="3423312" y="3309546"/>
                </a:lnTo>
                <a:lnTo>
                  <a:pt x="4061806" y="3174479"/>
                </a:lnTo>
                <a:close/>
                <a:moveTo>
                  <a:pt x="4572000" y="0"/>
                </a:moveTo>
                <a:lnTo>
                  <a:pt x="4572000" y="2107977"/>
                </a:lnTo>
                <a:lnTo>
                  <a:pt x="4016239" y="2226539"/>
                </a:lnTo>
                <a:lnTo>
                  <a:pt x="3371606" y="2362833"/>
                </a:lnTo>
                <a:lnTo>
                  <a:pt x="2728200" y="2499127"/>
                </a:lnTo>
                <a:lnTo>
                  <a:pt x="2083566" y="2635421"/>
                </a:lnTo>
                <a:lnTo>
                  <a:pt x="1440160" y="2772943"/>
                </a:lnTo>
                <a:lnTo>
                  <a:pt x="1440160" y="1834847"/>
                </a:lnTo>
                <a:lnTo>
                  <a:pt x="1440160" y="897979"/>
                </a:lnTo>
                <a:lnTo>
                  <a:pt x="1441388" y="874650"/>
                </a:lnTo>
                <a:lnTo>
                  <a:pt x="1441388" y="863599"/>
                </a:lnTo>
                <a:lnTo>
                  <a:pt x="1442616" y="853776"/>
                </a:lnTo>
                <a:lnTo>
                  <a:pt x="1446300" y="832902"/>
                </a:lnTo>
                <a:lnTo>
                  <a:pt x="1449983" y="814484"/>
                </a:lnTo>
                <a:lnTo>
                  <a:pt x="1454895" y="796066"/>
                </a:lnTo>
                <a:lnTo>
                  <a:pt x="1461034" y="780103"/>
                </a:lnTo>
                <a:lnTo>
                  <a:pt x="1468401" y="764141"/>
                </a:lnTo>
                <a:lnTo>
                  <a:pt x="1475769" y="749406"/>
                </a:lnTo>
                <a:lnTo>
                  <a:pt x="1484364" y="735900"/>
                </a:lnTo>
                <a:lnTo>
                  <a:pt x="1494187" y="722393"/>
                </a:lnTo>
                <a:lnTo>
                  <a:pt x="1502782" y="711342"/>
                </a:lnTo>
                <a:lnTo>
                  <a:pt x="1512605" y="700291"/>
                </a:lnTo>
                <a:lnTo>
                  <a:pt x="1523656" y="690468"/>
                </a:lnTo>
                <a:lnTo>
                  <a:pt x="1533479" y="680645"/>
                </a:lnTo>
                <a:lnTo>
                  <a:pt x="1544530" y="672050"/>
                </a:lnTo>
                <a:lnTo>
                  <a:pt x="1555580" y="664683"/>
                </a:lnTo>
                <a:lnTo>
                  <a:pt x="1565403" y="657316"/>
                </a:lnTo>
                <a:lnTo>
                  <a:pt x="1576454" y="651176"/>
                </a:lnTo>
                <a:lnTo>
                  <a:pt x="1597328" y="640126"/>
                </a:lnTo>
                <a:lnTo>
                  <a:pt x="1616974" y="632758"/>
                </a:lnTo>
                <a:lnTo>
                  <a:pt x="1634164" y="626619"/>
                </a:lnTo>
                <a:lnTo>
                  <a:pt x="1648899" y="621707"/>
                </a:lnTo>
                <a:lnTo>
                  <a:pt x="1659950" y="619252"/>
                </a:lnTo>
                <a:lnTo>
                  <a:pt x="1669773" y="616796"/>
                </a:lnTo>
                <a:lnTo>
                  <a:pt x="2307039" y="480502"/>
                </a:lnTo>
                <a:lnTo>
                  <a:pt x="2946761" y="345436"/>
                </a:lnTo>
                <a:lnTo>
                  <a:pt x="3585256" y="209142"/>
                </a:lnTo>
                <a:lnTo>
                  <a:pt x="4224978" y="740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4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/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2995664218"/>
      </p:ext>
    </p:extLst>
  </p:cSld>
  <p:clrMapOvr>
    <a:masterClrMapping/>
  </p:clrMapOvr>
  <p:transition spd="med">
    <p:fade/>
  </p:transition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sältö ja 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11188" y="1563687"/>
            <a:ext cx="3888804" cy="295275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4008" y="1563688"/>
            <a:ext cx="3888805" cy="144011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43438" y="3076575"/>
            <a:ext cx="3889375" cy="1439863"/>
          </a:xfrm>
          <a:solidFill>
            <a:schemeClr val="accent5"/>
          </a:solidFill>
        </p:spPr>
        <p:txBody>
          <a:bodyPr lIns="540000" tIns="180000" rIns="540000" bIns="180000"/>
          <a:lstStyle>
            <a:lvl1pPr marL="0" indent="0">
              <a:spcBef>
                <a:spcPts val="2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  <a:lvl2pPr marL="179388" indent="-179388">
              <a:spcBef>
                <a:spcPts val="200"/>
              </a:spcBef>
              <a:buClr>
                <a:srgbClr val="686868"/>
              </a:buClr>
              <a:buFont typeface="Arial" panose="020B0604020202020204" pitchFamily="34" charset="0"/>
              <a:buChar char="–"/>
              <a:tabLst/>
              <a:defRPr sz="1000" i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sitaatti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r>
              <a:rPr lang="en-US" dirty="0"/>
              <a:t> 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353327815"/>
      </p:ext>
    </p:extLst>
  </p:cSld>
  <p:clrMapOvr>
    <a:masterClrMapping/>
  </p:clrMapOvr>
  <p:transition spd="med">
    <p:fade/>
  </p:transition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1965256373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5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4254569053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827584" y="4803998"/>
            <a:ext cx="936104" cy="144016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22A5A3E0-82F6-46BA-B41B-D2AC96EC87E3}" type="datetimeFigureOut">
              <a:rPr lang="fi-FI" smtClean="0"/>
              <a:t>10.2.2020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>
          <a:xfrm>
            <a:off x="1763688" y="4803998"/>
            <a:ext cx="1296144" cy="144016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[pvm]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kuva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r>
              <a:rPr lang="en-US" dirty="0"/>
              <a:t> </a:t>
            </a:r>
            <a:r>
              <a:rPr lang="en-US" dirty="0" err="1"/>
              <a:t>ikonia</a:t>
            </a:r>
            <a:endParaRPr lang="fi-FI" dirty="0"/>
          </a:p>
        </p:txBody>
      </p:sp>
      <p:sp>
        <p:nvSpPr>
          <p:cNvPr id="6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7848000" y="4770000"/>
            <a:ext cx="1044000" cy="151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3028634"/>
      </p:ext>
    </p:extLst>
  </p:cSld>
  <p:clrMapOvr>
    <a:masterClrMapping/>
  </p:clrMapOvr>
  <p:transition spd="med">
    <p:fade/>
  </p:transition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 rot="5400000" flipH="1">
            <a:off x="2242259" y="1799286"/>
            <a:ext cx="3030001" cy="1838625"/>
          </a:xfrm>
          <a:custGeom>
            <a:avLst/>
            <a:gdLst>
              <a:gd name="T0" fmla="*/ 0 w 4349"/>
              <a:gd name="T1" fmla="*/ 1875 h 2639"/>
              <a:gd name="T2" fmla="*/ 1 w 4349"/>
              <a:gd name="T3" fmla="*/ 1093 h 2639"/>
              <a:gd name="T4" fmla="*/ 2 w 4349"/>
              <a:gd name="T5" fmla="*/ 1076 h 2639"/>
              <a:gd name="T6" fmla="*/ 8 w 4349"/>
              <a:gd name="T7" fmla="*/ 1044 h 2639"/>
              <a:gd name="T8" fmla="*/ 17 w 4349"/>
              <a:gd name="T9" fmla="*/ 1016 h 2639"/>
              <a:gd name="T10" fmla="*/ 29 w 4349"/>
              <a:gd name="T11" fmla="*/ 991 h 2639"/>
              <a:gd name="T12" fmla="*/ 44 w 4349"/>
              <a:gd name="T13" fmla="*/ 969 h 2639"/>
              <a:gd name="T14" fmla="*/ 59 w 4349"/>
              <a:gd name="T15" fmla="*/ 951 h 2639"/>
              <a:gd name="T16" fmla="*/ 76 w 4349"/>
              <a:gd name="T17" fmla="*/ 935 h 2639"/>
              <a:gd name="T18" fmla="*/ 94 w 4349"/>
              <a:gd name="T19" fmla="*/ 922 h 2639"/>
              <a:gd name="T20" fmla="*/ 111 w 4349"/>
              <a:gd name="T21" fmla="*/ 911 h 2639"/>
              <a:gd name="T22" fmla="*/ 144 w 4349"/>
              <a:gd name="T23" fmla="*/ 896 h 2639"/>
              <a:gd name="T24" fmla="*/ 170 w 4349"/>
              <a:gd name="T25" fmla="*/ 887 h 2639"/>
              <a:gd name="T26" fmla="*/ 187 w 4349"/>
              <a:gd name="T27" fmla="*/ 883 h 2639"/>
              <a:gd name="T28" fmla="*/ 1227 w 4349"/>
              <a:gd name="T29" fmla="*/ 662 h 2639"/>
              <a:gd name="T30" fmla="*/ 2268 w 4349"/>
              <a:gd name="T31" fmla="*/ 441 h 2639"/>
              <a:gd name="T32" fmla="*/ 3308 w 4349"/>
              <a:gd name="T33" fmla="*/ 220 h 2639"/>
              <a:gd name="T34" fmla="*/ 4349 w 4349"/>
              <a:gd name="T35" fmla="*/ 0 h 2639"/>
              <a:gd name="T36" fmla="*/ 4349 w 4349"/>
              <a:gd name="T37" fmla="*/ 1550 h 2639"/>
              <a:gd name="T38" fmla="*/ 4347 w 4349"/>
              <a:gd name="T39" fmla="*/ 1580 h 2639"/>
              <a:gd name="T40" fmla="*/ 4342 w 4349"/>
              <a:gd name="T41" fmla="*/ 1607 h 2639"/>
              <a:gd name="T42" fmla="*/ 4335 w 4349"/>
              <a:gd name="T43" fmla="*/ 1630 h 2639"/>
              <a:gd name="T44" fmla="*/ 4325 w 4349"/>
              <a:gd name="T45" fmla="*/ 1652 h 2639"/>
              <a:gd name="T46" fmla="*/ 4314 w 4349"/>
              <a:gd name="T47" fmla="*/ 1670 h 2639"/>
              <a:gd name="T48" fmla="*/ 4307 w 4349"/>
              <a:gd name="T49" fmla="*/ 1678 h 2639"/>
              <a:gd name="T50" fmla="*/ 4294 w 4349"/>
              <a:gd name="T51" fmla="*/ 1693 h 2639"/>
              <a:gd name="T52" fmla="*/ 4273 w 4349"/>
              <a:gd name="T53" fmla="*/ 1712 h 2639"/>
              <a:gd name="T54" fmla="*/ 4245 w 4349"/>
              <a:gd name="T55" fmla="*/ 1729 h 2639"/>
              <a:gd name="T56" fmla="*/ 4221 w 4349"/>
              <a:gd name="T57" fmla="*/ 1740 h 2639"/>
              <a:gd name="T58" fmla="*/ 4204 w 4349"/>
              <a:gd name="T59" fmla="*/ 1746 h 2639"/>
              <a:gd name="T60" fmla="*/ 3672 w 4349"/>
              <a:gd name="T61" fmla="*/ 1859 h 2639"/>
              <a:gd name="T62" fmla="*/ 2623 w 4349"/>
              <a:gd name="T63" fmla="*/ 2082 h 2639"/>
              <a:gd name="T64" fmla="*/ 1573 w 4349"/>
              <a:gd name="T65" fmla="*/ 2305 h 2639"/>
              <a:gd name="T66" fmla="*/ 524 w 4349"/>
              <a:gd name="T67" fmla="*/ 2527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349" h="2639">
                <a:moveTo>
                  <a:pt x="0" y="2639"/>
                </a:moveTo>
                <a:lnTo>
                  <a:pt x="0" y="1875"/>
                </a:lnTo>
                <a:lnTo>
                  <a:pt x="0" y="1112"/>
                </a:lnTo>
                <a:lnTo>
                  <a:pt x="1" y="1093"/>
                </a:lnTo>
                <a:lnTo>
                  <a:pt x="1" y="1084"/>
                </a:lnTo>
                <a:lnTo>
                  <a:pt x="2" y="1076"/>
                </a:lnTo>
                <a:lnTo>
                  <a:pt x="5" y="1059"/>
                </a:lnTo>
                <a:lnTo>
                  <a:pt x="8" y="1044"/>
                </a:lnTo>
                <a:lnTo>
                  <a:pt x="12" y="1029"/>
                </a:lnTo>
                <a:lnTo>
                  <a:pt x="17" y="1016"/>
                </a:lnTo>
                <a:lnTo>
                  <a:pt x="23" y="1003"/>
                </a:lnTo>
                <a:lnTo>
                  <a:pt x="29" y="991"/>
                </a:lnTo>
                <a:lnTo>
                  <a:pt x="36" y="980"/>
                </a:lnTo>
                <a:lnTo>
                  <a:pt x="44" y="969"/>
                </a:lnTo>
                <a:lnTo>
                  <a:pt x="51" y="960"/>
                </a:lnTo>
                <a:lnTo>
                  <a:pt x="59" y="951"/>
                </a:lnTo>
                <a:lnTo>
                  <a:pt x="68" y="943"/>
                </a:lnTo>
                <a:lnTo>
                  <a:pt x="76" y="935"/>
                </a:lnTo>
                <a:lnTo>
                  <a:pt x="85" y="928"/>
                </a:lnTo>
                <a:lnTo>
                  <a:pt x="94" y="922"/>
                </a:lnTo>
                <a:lnTo>
                  <a:pt x="102" y="916"/>
                </a:lnTo>
                <a:lnTo>
                  <a:pt x="111" y="911"/>
                </a:lnTo>
                <a:lnTo>
                  <a:pt x="128" y="902"/>
                </a:lnTo>
                <a:lnTo>
                  <a:pt x="144" y="896"/>
                </a:lnTo>
                <a:lnTo>
                  <a:pt x="158" y="891"/>
                </a:lnTo>
                <a:lnTo>
                  <a:pt x="170" y="887"/>
                </a:lnTo>
                <a:lnTo>
                  <a:pt x="179" y="885"/>
                </a:lnTo>
                <a:lnTo>
                  <a:pt x="187" y="883"/>
                </a:lnTo>
                <a:lnTo>
                  <a:pt x="706" y="772"/>
                </a:lnTo>
                <a:lnTo>
                  <a:pt x="1227" y="662"/>
                </a:lnTo>
                <a:lnTo>
                  <a:pt x="1747" y="551"/>
                </a:lnTo>
                <a:lnTo>
                  <a:pt x="2268" y="441"/>
                </a:lnTo>
                <a:lnTo>
                  <a:pt x="2788" y="330"/>
                </a:lnTo>
                <a:lnTo>
                  <a:pt x="3308" y="220"/>
                </a:lnTo>
                <a:lnTo>
                  <a:pt x="3829" y="110"/>
                </a:lnTo>
                <a:lnTo>
                  <a:pt x="4349" y="0"/>
                </a:lnTo>
                <a:lnTo>
                  <a:pt x="4349" y="775"/>
                </a:lnTo>
                <a:lnTo>
                  <a:pt x="4349" y="1550"/>
                </a:lnTo>
                <a:lnTo>
                  <a:pt x="4348" y="1566"/>
                </a:lnTo>
                <a:lnTo>
                  <a:pt x="4347" y="1580"/>
                </a:lnTo>
                <a:lnTo>
                  <a:pt x="4345" y="1594"/>
                </a:lnTo>
                <a:lnTo>
                  <a:pt x="4342" y="1607"/>
                </a:lnTo>
                <a:lnTo>
                  <a:pt x="4339" y="1619"/>
                </a:lnTo>
                <a:lnTo>
                  <a:pt x="4335" y="1630"/>
                </a:lnTo>
                <a:lnTo>
                  <a:pt x="4330" y="1641"/>
                </a:lnTo>
                <a:lnTo>
                  <a:pt x="4325" y="1652"/>
                </a:lnTo>
                <a:lnTo>
                  <a:pt x="4320" y="1661"/>
                </a:lnTo>
                <a:lnTo>
                  <a:pt x="4314" y="1670"/>
                </a:lnTo>
                <a:lnTo>
                  <a:pt x="4311" y="1674"/>
                </a:lnTo>
                <a:lnTo>
                  <a:pt x="4307" y="1678"/>
                </a:lnTo>
                <a:lnTo>
                  <a:pt x="4301" y="1686"/>
                </a:lnTo>
                <a:lnTo>
                  <a:pt x="4294" y="1693"/>
                </a:lnTo>
                <a:lnTo>
                  <a:pt x="4287" y="1700"/>
                </a:lnTo>
                <a:lnTo>
                  <a:pt x="4273" y="1712"/>
                </a:lnTo>
                <a:lnTo>
                  <a:pt x="4259" y="1721"/>
                </a:lnTo>
                <a:lnTo>
                  <a:pt x="4245" y="1729"/>
                </a:lnTo>
                <a:lnTo>
                  <a:pt x="4232" y="1735"/>
                </a:lnTo>
                <a:lnTo>
                  <a:pt x="4221" y="1740"/>
                </a:lnTo>
                <a:lnTo>
                  <a:pt x="4211" y="1744"/>
                </a:lnTo>
                <a:lnTo>
                  <a:pt x="4204" y="1746"/>
                </a:lnTo>
                <a:lnTo>
                  <a:pt x="4197" y="1748"/>
                </a:lnTo>
                <a:lnTo>
                  <a:pt x="3672" y="1859"/>
                </a:lnTo>
                <a:lnTo>
                  <a:pt x="3147" y="1970"/>
                </a:lnTo>
                <a:lnTo>
                  <a:pt x="2623" y="2082"/>
                </a:lnTo>
                <a:lnTo>
                  <a:pt x="2098" y="2194"/>
                </a:lnTo>
                <a:lnTo>
                  <a:pt x="1573" y="2305"/>
                </a:lnTo>
                <a:lnTo>
                  <a:pt x="1049" y="2416"/>
                </a:lnTo>
                <a:lnTo>
                  <a:pt x="524" y="2527"/>
                </a:lnTo>
                <a:lnTo>
                  <a:pt x="0" y="2639"/>
                </a:lnTo>
                <a:close/>
              </a:path>
            </a:pathLst>
          </a:custGeom>
          <a:solidFill>
            <a:srgbClr val="00C0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rot="5400000" flipH="1">
            <a:off x="4141299" y="1001533"/>
            <a:ext cx="3030001" cy="1838625"/>
          </a:xfrm>
          <a:custGeom>
            <a:avLst/>
            <a:gdLst>
              <a:gd name="T0" fmla="*/ 0 w 4349"/>
              <a:gd name="T1" fmla="*/ 1875 h 2639"/>
              <a:gd name="T2" fmla="*/ 1 w 4349"/>
              <a:gd name="T3" fmla="*/ 1093 h 2639"/>
              <a:gd name="T4" fmla="*/ 2 w 4349"/>
              <a:gd name="T5" fmla="*/ 1076 h 2639"/>
              <a:gd name="T6" fmla="*/ 8 w 4349"/>
              <a:gd name="T7" fmla="*/ 1044 h 2639"/>
              <a:gd name="T8" fmla="*/ 17 w 4349"/>
              <a:gd name="T9" fmla="*/ 1016 h 2639"/>
              <a:gd name="T10" fmla="*/ 29 w 4349"/>
              <a:gd name="T11" fmla="*/ 991 h 2639"/>
              <a:gd name="T12" fmla="*/ 44 w 4349"/>
              <a:gd name="T13" fmla="*/ 969 h 2639"/>
              <a:gd name="T14" fmla="*/ 59 w 4349"/>
              <a:gd name="T15" fmla="*/ 951 h 2639"/>
              <a:gd name="T16" fmla="*/ 76 w 4349"/>
              <a:gd name="T17" fmla="*/ 935 h 2639"/>
              <a:gd name="T18" fmla="*/ 94 w 4349"/>
              <a:gd name="T19" fmla="*/ 922 h 2639"/>
              <a:gd name="T20" fmla="*/ 111 w 4349"/>
              <a:gd name="T21" fmla="*/ 911 h 2639"/>
              <a:gd name="T22" fmla="*/ 144 w 4349"/>
              <a:gd name="T23" fmla="*/ 896 h 2639"/>
              <a:gd name="T24" fmla="*/ 170 w 4349"/>
              <a:gd name="T25" fmla="*/ 887 h 2639"/>
              <a:gd name="T26" fmla="*/ 187 w 4349"/>
              <a:gd name="T27" fmla="*/ 883 h 2639"/>
              <a:gd name="T28" fmla="*/ 1227 w 4349"/>
              <a:gd name="T29" fmla="*/ 662 h 2639"/>
              <a:gd name="T30" fmla="*/ 2268 w 4349"/>
              <a:gd name="T31" fmla="*/ 441 h 2639"/>
              <a:gd name="T32" fmla="*/ 3308 w 4349"/>
              <a:gd name="T33" fmla="*/ 220 h 2639"/>
              <a:gd name="T34" fmla="*/ 4349 w 4349"/>
              <a:gd name="T35" fmla="*/ 0 h 2639"/>
              <a:gd name="T36" fmla="*/ 4349 w 4349"/>
              <a:gd name="T37" fmla="*/ 1550 h 2639"/>
              <a:gd name="T38" fmla="*/ 4347 w 4349"/>
              <a:gd name="T39" fmla="*/ 1580 h 2639"/>
              <a:gd name="T40" fmla="*/ 4342 w 4349"/>
              <a:gd name="T41" fmla="*/ 1607 h 2639"/>
              <a:gd name="T42" fmla="*/ 4335 w 4349"/>
              <a:gd name="T43" fmla="*/ 1630 h 2639"/>
              <a:gd name="T44" fmla="*/ 4325 w 4349"/>
              <a:gd name="T45" fmla="*/ 1652 h 2639"/>
              <a:gd name="T46" fmla="*/ 4314 w 4349"/>
              <a:gd name="T47" fmla="*/ 1670 h 2639"/>
              <a:gd name="T48" fmla="*/ 4307 w 4349"/>
              <a:gd name="T49" fmla="*/ 1678 h 2639"/>
              <a:gd name="T50" fmla="*/ 4294 w 4349"/>
              <a:gd name="T51" fmla="*/ 1693 h 2639"/>
              <a:gd name="T52" fmla="*/ 4273 w 4349"/>
              <a:gd name="T53" fmla="*/ 1712 h 2639"/>
              <a:gd name="T54" fmla="*/ 4245 w 4349"/>
              <a:gd name="T55" fmla="*/ 1729 h 2639"/>
              <a:gd name="T56" fmla="*/ 4221 w 4349"/>
              <a:gd name="T57" fmla="*/ 1740 h 2639"/>
              <a:gd name="T58" fmla="*/ 4204 w 4349"/>
              <a:gd name="T59" fmla="*/ 1746 h 2639"/>
              <a:gd name="T60" fmla="*/ 3672 w 4349"/>
              <a:gd name="T61" fmla="*/ 1859 h 2639"/>
              <a:gd name="T62" fmla="*/ 2623 w 4349"/>
              <a:gd name="T63" fmla="*/ 2082 h 2639"/>
              <a:gd name="T64" fmla="*/ 1573 w 4349"/>
              <a:gd name="T65" fmla="*/ 2305 h 2639"/>
              <a:gd name="T66" fmla="*/ 524 w 4349"/>
              <a:gd name="T67" fmla="*/ 2527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349" h="2639">
                <a:moveTo>
                  <a:pt x="0" y="2639"/>
                </a:moveTo>
                <a:lnTo>
                  <a:pt x="0" y="1875"/>
                </a:lnTo>
                <a:lnTo>
                  <a:pt x="0" y="1112"/>
                </a:lnTo>
                <a:lnTo>
                  <a:pt x="1" y="1093"/>
                </a:lnTo>
                <a:lnTo>
                  <a:pt x="1" y="1084"/>
                </a:lnTo>
                <a:lnTo>
                  <a:pt x="2" y="1076"/>
                </a:lnTo>
                <a:lnTo>
                  <a:pt x="5" y="1059"/>
                </a:lnTo>
                <a:lnTo>
                  <a:pt x="8" y="1044"/>
                </a:lnTo>
                <a:lnTo>
                  <a:pt x="12" y="1029"/>
                </a:lnTo>
                <a:lnTo>
                  <a:pt x="17" y="1016"/>
                </a:lnTo>
                <a:lnTo>
                  <a:pt x="23" y="1003"/>
                </a:lnTo>
                <a:lnTo>
                  <a:pt x="29" y="991"/>
                </a:lnTo>
                <a:lnTo>
                  <a:pt x="36" y="980"/>
                </a:lnTo>
                <a:lnTo>
                  <a:pt x="44" y="969"/>
                </a:lnTo>
                <a:lnTo>
                  <a:pt x="51" y="960"/>
                </a:lnTo>
                <a:lnTo>
                  <a:pt x="59" y="951"/>
                </a:lnTo>
                <a:lnTo>
                  <a:pt x="68" y="943"/>
                </a:lnTo>
                <a:lnTo>
                  <a:pt x="76" y="935"/>
                </a:lnTo>
                <a:lnTo>
                  <a:pt x="85" y="928"/>
                </a:lnTo>
                <a:lnTo>
                  <a:pt x="94" y="922"/>
                </a:lnTo>
                <a:lnTo>
                  <a:pt x="102" y="916"/>
                </a:lnTo>
                <a:lnTo>
                  <a:pt x="111" y="911"/>
                </a:lnTo>
                <a:lnTo>
                  <a:pt x="128" y="902"/>
                </a:lnTo>
                <a:lnTo>
                  <a:pt x="144" y="896"/>
                </a:lnTo>
                <a:lnTo>
                  <a:pt x="158" y="891"/>
                </a:lnTo>
                <a:lnTo>
                  <a:pt x="170" y="887"/>
                </a:lnTo>
                <a:lnTo>
                  <a:pt x="179" y="885"/>
                </a:lnTo>
                <a:lnTo>
                  <a:pt x="187" y="883"/>
                </a:lnTo>
                <a:lnTo>
                  <a:pt x="706" y="772"/>
                </a:lnTo>
                <a:lnTo>
                  <a:pt x="1227" y="662"/>
                </a:lnTo>
                <a:lnTo>
                  <a:pt x="1747" y="551"/>
                </a:lnTo>
                <a:lnTo>
                  <a:pt x="2268" y="441"/>
                </a:lnTo>
                <a:lnTo>
                  <a:pt x="2788" y="330"/>
                </a:lnTo>
                <a:lnTo>
                  <a:pt x="3308" y="220"/>
                </a:lnTo>
                <a:lnTo>
                  <a:pt x="3829" y="110"/>
                </a:lnTo>
                <a:lnTo>
                  <a:pt x="4349" y="0"/>
                </a:lnTo>
                <a:lnTo>
                  <a:pt x="4349" y="775"/>
                </a:lnTo>
                <a:lnTo>
                  <a:pt x="4349" y="1550"/>
                </a:lnTo>
                <a:lnTo>
                  <a:pt x="4348" y="1566"/>
                </a:lnTo>
                <a:lnTo>
                  <a:pt x="4347" y="1580"/>
                </a:lnTo>
                <a:lnTo>
                  <a:pt x="4345" y="1594"/>
                </a:lnTo>
                <a:lnTo>
                  <a:pt x="4342" y="1607"/>
                </a:lnTo>
                <a:lnTo>
                  <a:pt x="4339" y="1619"/>
                </a:lnTo>
                <a:lnTo>
                  <a:pt x="4335" y="1630"/>
                </a:lnTo>
                <a:lnTo>
                  <a:pt x="4330" y="1641"/>
                </a:lnTo>
                <a:lnTo>
                  <a:pt x="4325" y="1652"/>
                </a:lnTo>
                <a:lnTo>
                  <a:pt x="4320" y="1661"/>
                </a:lnTo>
                <a:lnTo>
                  <a:pt x="4314" y="1670"/>
                </a:lnTo>
                <a:lnTo>
                  <a:pt x="4311" y="1674"/>
                </a:lnTo>
                <a:lnTo>
                  <a:pt x="4307" y="1678"/>
                </a:lnTo>
                <a:lnTo>
                  <a:pt x="4301" y="1686"/>
                </a:lnTo>
                <a:lnTo>
                  <a:pt x="4294" y="1693"/>
                </a:lnTo>
                <a:lnTo>
                  <a:pt x="4287" y="1700"/>
                </a:lnTo>
                <a:lnTo>
                  <a:pt x="4273" y="1712"/>
                </a:lnTo>
                <a:lnTo>
                  <a:pt x="4259" y="1721"/>
                </a:lnTo>
                <a:lnTo>
                  <a:pt x="4245" y="1729"/>
                </a:lnTo>
                <a:lnTo>
                  <a:pt x="4232" y="1735"/>
                </a:lnTo>
                <a:lnTo>
                  <a:pt x="4221" y="1740"/>
                </a:lnTo>
                <a:lnTo>
                  <a:pt x="4211" y="1744"/>
                </a:lnTo>
                <a:lnTo>
                  <a:pt x="4204" y="1746"/>
                </a:lnTo>
                <a:lnTo>
                  <a:pt x="4197" y="1748"/>
                </a:lnTo>
                <a:lnTo>
                  <a:pt x="3672" y="1859"/>
                </a:lnTo>
                <a:lnTo>
                  <a:pt x="3147" y="1970"/>
                </a:lnTo>
                <a:lnTo>
                  <a:pt x="2623" y="2082"/>
                </a:lnTo>
                <a:lnTo>
                  <a:pt x="2098" y="2194"/>
                </a:lnTo>
                <a:lnTo>
                  <a:pt x="1573" y="2305"/>
                </a:lnTo>
                <a:lnTo>
                  <a:pt x="1049" y="2416"/>
                </a:lnTo>
                <a:lnTo>
                  <a:pt x="524" y="2527"/>
                </a:lnTo>
                <a:lnTo>
                  <a:pt x="0" y="2639"/>
                </a:lnTo>
                <a:close/>
              </a:path>
            </a:pathLst>
          </a:custGeom>
          <a:solidFill>
            <a:srgbClr val="00C0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 rot="5400000" flipH="1">
            <a:off x="6231840" y="415012"/>
            <a:ext cx="2571750" cy="1741726"/>
          </a:xfrm>
          <a:custGeom>
            <a:avLst/>
            <a:gdLst/>
            <a:ahLst/>
            <a:cxnLst/>
            <a:rect l="l" t="t" r="r" b="b"/>
            <a:pathLst>
              <a:path w="2571750" h="1741726">
                <a:moveTo>
                  <a:pt x="2571750" y="1195452"/>
                </a:moveTo>
                <a:lnTo>
                  <a:pt x="2571750" y="0"/>
                </a:lnTo>
                <a:lnTo>
                  <a:pt x="2304724" y="56378"/>
                </a:lnTo>
                <a:lnTo>
                  <a:pt x="1942433" y="133016"/>
                </a:lnTo>
                <a:lnTo>
                  <a:pt x="1580143" y="210352"/>
                </a:lnTo>
                <a:lnTo>
                  <a:pt x="1217156" y="286990"/>
                </a:lnTo>
                <a:lnTo>
                  <a:pt x="854866" y="364325"/>
                </a:lnTo>
                <a:lnTo>
                  <a:pt x="491879" y="440964"/>
                </a:lnTo>
                <a:lnTo>
                  <a:pt x="130285" y="518299"/>
                </a:lnTo>
                <a:lnTo>
                  <a:pt x="124712" y="519692"/>
                </a:lnTo>
                <a:lnTo>
                  <a:pt x="118441" y="521086"/>
                </a:lnTo>
                <a:lnTo>
                  <a:pt x="110081" y="523872"/>
                </a:lnTo>
                <a:lnTo>
                  <a:pt x="100327" y="527356"/>
                </a:lnTo>
                <a:lnTo>
                  <a:pt x="89179" y="531536"/>
                </a:lnTo>
                <a:lnTo>
                  <a:pt x="77335" y="537807"/>
                </a:lnTo>
                <a:lnTo>
                  <a:pt x="71065" y="541290"/>
                </a:lnTo>
                <a:lnTo>
                  <a:pt x="65491" y="545470"/>
                </a:lnTo>
                <a:lnTo>
                  <a:pt x="59221" y="549651"/>
                </a:lnTo>
                <a:lnTo>
                  <a:pt x="52950" y="554528"/>
                </a:lnTo>
                <a:lnTo>
                  <a:pt x="47377" y="560101"/>
                </a:lnTo>
                <a:lnTo>
                  <a:pt x="41106" y="565675"/>
                </a:lnTo>
                <a:lnTo>
                  <a:pt x="35532" y="571946"/>
                </a:lnTo>
                <a:lnTo>
                  <a:pt x="30655" y="578216"/>
                </a:lnTo>
                <a:lnTo>
                  <a:pt x="25082" y="585880"/>
                </a:lnTo>
                <a:lnTo>
                  <a:pt x="20205" y="593544"/>
                </a:lnTo>
                <a:lnTo>
                  <a:pt x="16025" y="601904"/>
                </a:lnTo>
                <a:lnTo>
                  <a:pt x="11844" y="610961"/>
                </a:lnTo>
                <a:lnTo>
                  <a:pt x="8361" y="620019"/>
                </a:lnTo>
                <a:lnTo>
                  <a:pt x="5574" y="630469"/>
                </a:lnTo>
                <a:lnTo>
                  <a:pt x="3484" y="640920"/>
                </a:lnTo>
                <a:lnTo>
                  <a:pt x="1394" y="652764"/>
                </a:lnTo>
                <a:lnTo>
                  <a:pt x="697" y="658338"/>
                </a:lnTo>
                <a:lnTo>
                  <a:pt x="697" y="664608"/>
                </a:lnTo>
                <a:lnTo>
                  <a:pt x="0" y="677846"/>
                </a:lnTo>
                <a:lnTo>
                  <a:pt x="0" y="1209438"/>
                </a:lnTo>
                <a:lnTo>
                  <a:pt x="0" y="1741726"/>
                </a:lnTo>
                <a:lnTo>
                  <a:pt x="365077" y="1663694"/>
                </a:lnTo>
                <a:lnTo>
                  <a:pt x="730851" y="1586359"/>
                </a:lnTo>
                <a:lnTo>
                  <a:pt x="1095928" y="1509024"/>
                </a:lnTo>
                <a:lnTo>
                  <a:pt x="1461702" y="1431689"/>
                </a:lnTo>
                <a:lnTo>
                  <a:pt x="1827476" y="1353657"/>
                </a:lnTo>
                <a:lnTo>
                  <a:pt x="2192553" y="1275625"/>
                </a:lnTo>
                <a:lnTo>
                  <a:pt x="2558327" y="1198290"/>
                </a:lnTo>
                <a:close/>
              </a:path>
            </a:pathLst>
          </a:custGeom>
          <a:solidFill>
            <a:srgbClr val="00C0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400000" flipH="1">
            <a:off x="7989592" y="558911"/>
            <a:ext cx="1713319" cy="595498"/>
          </a:xfrm>
          <a:custGeom>
            <a:avLst/>
            <a:gdLst/>
            <a:ahLst/>
            <a:cxnLst/>
            <a:rect l="l" t="t" r="r" b="b"/>
            <a:pathLst>
              <a:path w="1713319" h="595498">
                <a:moveTo>
                  <a:pt x="1713319" y="231783"/>
                </a:moveTo>
                <a:lnTo>
                  <a:pt x="1713319" y="0"/>
                </a:lnTo>
                <a:lnTo>
                  <a:pt x="0" y="0"/>
                </a:lnTo>
                <a:lnTo>
                  <a:pt x="0" y="63210"/>
                </a:lnTo>
                <a:lnTo>
                  <a:pt x="0" y="595498"/>
                </a:lnTo>
                <a:lnTo>
                  <a:pt x="365077" y="517466"/>
                </a:lnTo>
                <a:lnTo>
                  <a:pt x="730851" y="440131"/>
                </a:lnTo>
                <a:lnTo>
                  <a:pt x="1095928" y="362796"/>
                </a:lnTo>
                <a:lnTo>
                  <a:pt x="1461702" y="285461"/>
                </a:lnTo>
                <a:close/>
              </a:path>
            </a:pathLst>
          </a:custGeom>
          <a:solidFill>
            <a:srgbClr val="00C0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 rot="5400000" flipH="1">
            <a:off x="5877908" y="3264192"/>
            <a:ext cx="2114478" cy="1644139"/>
          </a:xfrm>
          <a:custGeom>
            <a:avLst/>
            <a:gdLst/>
            <a:ahLst/>
            <a:cxnLst/>
            <a:rect l="l" t="t" r="r" b="b"/>
            <a:pathLst>
              <a:path w="2114478" h="1644139">
                <a:moveTo>
                  <a:pt x="2114478" y="1079905"/>
                </a:moveTo>
                <a:lnTo>
                  <a:pt x="2114478" y="539953"/>
                </a:lnTo>
                <a:lnTo>
                  <a:pt x="2114478" y="0"/>
                </a:lnTo>
                <a:lnTo>
                  <a:pt x="1752188" y="76639"/>
                </a:lnTo>
                <a:lnTo>
                  <a:pt x="1389201" y="153277"/>
                </a:lnTo>
                <a:lnTo>
                  <a:pt x="1026910" y="229915"/>
                </a:lnTo>
                <a:lnTo>
                  <a:pt x="664620" y="307251"/>
                </a:lnTo>
                <a:lnTo>
                  <a:pt x="301633" y="383889"/>
                </a:lnTo>
                <a:lnTo>
                  <a:pt x="0" y="448276"/>
                </a:lnTo>
                <a:lnTo>
                  <a:pt x="0" y="1644139"/>
                </a:lnTo>
                <a:lnTo>
                  <a:pt x="180405" y="1605923"/>
                </a:lnTo>
                <a:lnTo>
                  <a:pt x="546179" y="1528588"/>
                </a:lnTo>
                <a:lnTo>
                  <a:pt x="911953" y="1450556"/>
                </a:lnTo>
                <a:lnTo>
                  <a:pt x="1277030" y="1372524"/>
                </a:lnTo>
                <a:lnTo>
                  <a:pt x="1642804" y="1295189"/>
                </a:lnTo>
                <a:lnTo>
                  <a:pt x="2008578" y="1217854"/>
                </a:lnTo>
                <a:lnTo>
                  <a:pt x="2013455" y="1216461"/>
                </a:lnTo>
                <a:lnTo>
                  <a:pt x="2018332" y="1215067"/>
                </a:lnTo>
                <a:lnTo>
                  <a:pt x="2025299" y="1212281"/>
                </a:lnTo>
                <a:lnTo>
                  <a:pt x="2032963" y="1208797"/>
                </a:lnTo>
                <a:lnTo>
                  <a:pt x="2042020" y="1204617"/>
                </a:lnTo>
                <a:lnTo>
                  <a:pt x="2051774" y="1199043"/>
                </a:lnTo>
                <a:lnTo>
                  <a:pt x="2061528" y="1192773"/>
                </a:lnTo>
                <a:lnTo>
                  <a:pt x="2071282" y="1184412"/>
                </a:lnTo>
                <a:lnTo>
                  <a:pt x="2076159" y="1179535"/>
                </a:lnTo>
                <a:lnTo>
                  <a:pt x="2081036" y="1174658"/>
                </a:lnTo>
                <a:lnTo>
                  <a:pt x="2085216" y="1169084"/>
                </a:lnTo>
                <a:lnTo>
                  <a:pt x="2088003" y="1166297"/>
                </a:lnTo>
                <a:lnTo>
                  <a:pt x="2090093" y="1163511"/>
                </a:lnTo>
                <a:lnTo>
                  <a:pt x="2094273" y="1157240"/>
                </a:lnTo>
                <a:lnTo>
                  <a:pt x="2097757" y="1150970"/>
                </a:lnTo>
                <a:lnTo>
                  <a:pt x="2101241" y="1143306"/>
                </a:lnTo>
                <a:lnTo>
                  <a:pt x="2104724" y="1135642"/>
                </a:lnTo>
                <a:lnTo>
                  <a:pt x="2107511" y="1127978"/>
                </a:lnTo>
                <a:lnTo>
                  <a:pt x="2109601" y="1119618"/>
                </a:lnTo>
                <a:lnTo>
                  <a:pt x="2111691" y="1110560"/>
                </a:lnTo>
                <a:lnTo>
                  <a:pt x="2113085" y="1100806"/>
                </a:lnTo>
                <a:lnTo>
                  <a:pt x="2113781" y="10910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 rot="5400000" flipH="1">
            <a:off x="4451074" y="3773564"/>
            <a:ext cx="1300746" cy="1471510"/>
          </a:xfrm>
          <a:custGeom>
            <a:avLst/>
            <a:gdLst/>
            <a:ahLst/>
            <a:cxnLst/>
            <a:rect l="l" t="t" r="r" b="b"/>
            <a:pathLst>
              <a:path w="1300746" h="1471510">
                <a:moveTo>
                  <a:pt x="1300746" y="1079905"/>
                </a:moveTo>
                <a:lnTo>
                  <a:pt x="1300746" y="539953"/>
                </a:lnTo>
                <a:lnTo>
                  <a:pt x="1300746" y="0"/>
                </a:lnTo>
                <a:lnTo>
                  <a:pt x="938456" y="76639"/>
                </a:lnTo>
                <a:lnTo>
                  <a:pt x="575469" y="153277"/>
                </a:lnTo>
                <a:lnTo>
                  <a:pt x="213179" y="229915"/>
                </a:lnTo>
                <a:lnTo>
                  <a:pt x="0" y="275421"/>
                </a:lnTo>
                <a:lnTo>
                  <a:pt x="0" y="1471510"/>
                </a:lnTo>
                <a:lnTo>
                  <a:pt x="98221" y="1450556"/>
                </a:lnTo>
                <a:lnTo>
                  <a:pt x="463298" y="1372524"/>
                </a:lnTo>
                <a:lnTo>
                  <a:pt x="829072" y="1295189"/>
                </a:lnTo>
                <a:lnTo>
                  <a:pt x="1194846" y="1217854"/>
                </a:lnTo>
                <a:lnTo>
                  <a:pt x="1199723" y="1216461"/>
                </a:lnTo>
                <a:lnTo>
                  <a:pt x="1204600" y="1215067"/>
                </a:lnTo>
                <a:lnTo>
                  <a:pt x="1211567" y="1212281"/>
                </a:lnTo>
                <a:lnTo>
                  <a:pt x="1219231" y="1208797"/>
                </a:lnTo>
                <a:lnTo>
                  <a:pt x="1228288" y="1204617"/>
                </a:lnTo>
                <a:lnTo>
                  <a:pt x="1238042" y="1199043"/>
                </a:lnTo>
                <a:lnTo>
                  <a:pt x="1247796" y="1192773"/>
                </a:lnTo>
                <a:lnTo>
                  <a:pt x="1257550" y="1184412"/>
                </a:lnTo>
                <a:lnTo>
                  <a:pt x="1262427" y="1179535"/>
                </a:lnTo>
                <a:lnTo>
                  <a:pt x="1267304" y="1174658"/>
                </a:lnTo>
                <a:lnTo>
                  <a:pt x="1271484" y="1169084"/>
                </a:lnTo>
                <a:lnTo>
                  <a:pt x="1274271" y="1166297"/>
                </a:lnTo>
                <a:lnTo>
                  <a:pt x="1276361" y="1163511"/>
                </a:lnTo>
                <a:lnTo>
                  <a:pt x="1280541" y="1157240"/>
                </a:lnTo>
                <a:lnTo>
                  <a:pt x="1284025" y="1150970"/>
                </a:lnTo>
                <a:lnTo>
                  <a:pt x="1287509" y="1143306"/>
                </a:lnTo>
                <a:lnTo>
                  <a:pt x="1290992" y="1135642"/>
                </a:lnTo>
                <a:lnTo>
                  <a:pt x="1293779" y="1127978"/>
                </a:lnTo>
                <a:lnTo>
                  <a:pt x="1295869" y="1119618"/>
                </a:lnTo>
                <a:lnTo>
                  <a:pt x="1297959" y="1110560"/>
                </a:lnTo>
                <a:lnTo>
                  <a:pt x="1299353" y="1100806"/>
                </a:lnTo>
                <a:lnTo>
                  <a:pt x="1300049" y="10910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1188" y="2066802"/>
            <a:ext cx="7921625" cy="720972"/>
          </a:xfrm>
        </p:spPr>
        <p:txBody>
          <a:bodyPr anchor="ctr" anchorCtr="0"/>
          <a:lstStyle>
            <a:lvl1pPr algn="l">
              <a:defRPr sz="3600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väliotsikko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4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9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00C0FF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2065315952"/>
      </p:ext>
    </p:extLst>
  </p:cSld>
  <p:clrMapOvr>
    <a:masterClrMapping/>
  </p:clrMapOvr>
  <p:transition spd="med">
    <p:fade/>
  </p:transition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dia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 rot="5400000" flipH="1">
            <a:off x="3433279" y="358989"/>
            <a:ext cx="2715766" cy="1997788"/>
          </a:xfrm>
          <a:custGeom>
            <a:avLst/>
            <a:gdLst/>
            <a:ahLst/>
            <a:cxnLst/>
            <a:rect l="l" t="t" r="r" b="b"/>
            <a:pathLst>
              <a:path w="2715766" h="1997788">
                <a:moveTo>
                  <a:pt x="2715766" y="1420588"/>
                </a:moveTo>
                <a:lnTo>
                  <a:pt x="2715766" y="0"/>
                </a:lnTo>
                <a:lnTo>
                  <a:pt x="2308098" y="86237"/>
                </a:lnTo>
                <a:lnTo>
                  <a:pt x="1877606" y="178131"/>
                </a:lnTo>
                <a:lnTo>
                  <a:pt x="1446287" y="269196"/>
                </a:lnTo>
                <a:lnTo>
                  <a:pt x="1015795" y="361090"/>
                </a:lnTo>
                <a:lnTo>
                  <a:pt x="584475" y="452156"/>
                </a:lnTo>
                <a:lnTo>
                  <a:pt x="154812" y="544049"/>
                </a:lnTo>
                <a:lnTo>
                  <a:pt x="148189" y="545705"/>
                </a:lnTo>
                <a:lnTo>
                  <a:pt x="140738" y="547361"/>
                </a:lnTo>
                <a:lnTo>
                  <a:pt x="130803" y="550672"/>
                </a:lnTo>
                <a:lnTo>
                  <a:pt x="119213" y="554811"/>
                </a:lnTo>
                <a:lnTo>
                  <a:pt x="105967" y="559779"/>
                </a:lnTo>
                <a:lnTo>
                  <a:pt x="91894" y="567230"/>
                </a:lnTo>
                <a:lnTo>
                  <a:pt x="84443" y="571369"/>
                </a:lnTo>
                <a:lnTo>
                  <a:pt x="77820" y="576336"/>
                </a:lnTo>
                <a:lnTo>
                  <a:pt x="70369" y="581303"/>
                </a:lnTo>
                <a:lnTo>
                  <a:pt x="62918" y="587098"/>
                </a:lnTo>
                <a:lnTo>
                  <a:pt x="56295" y="593721"/>
                </a:lnTo>
                <a:lnTo>
                  <a:pt x="48844" y="600344"/>
                </a:lnTo>
                <a:lnTo>
                  <a:pt x="42221" y="607795"/>
                </a:lnTo>
                <a:lnTo>
                  <a:pt x="36426" y="615246"/>
                </a:lnTo>
                <a:lnTo>
                  <a:pt x="29803" y="624353"/>
                </a:lnTo>
                <a:lnTo>
                  <a:pt x="24008" y="633459"/>
                </a:lnTo>
                <a:lnTo>
                  <a:pt x="19041" y="643394"/>
                </a:lnTo>
                <a:lnTo>
                  <a:pt x="14074" y="654156"/>
                </a:lnTo>
                <a:lnTo>
                  <a:pt x="9935" y="664918"/>
                </a:lnTo>
                <a:lnTo>
                  <a:pt x="6623" y="677336"/>
                </a:lnTo>
                <a:lnTo>
                  <a:pt x="4139" y="689754"/>
                </a:lnTo>
                <a:lnTo>
                  <a:pt x="1656" y="703828"/>
                </a:lnTo>
                <a:lnTo>
                  <a:pt x="828" y="710451"/>
                </a:lnTo>
                <a:lnTo>
                  <a:pt x="828" y="717902"/>
                </a:lnTo>
                <a:lnTo>
                  <a:pt x="0" y="733631"/>
                </a:lnTo>
                <a:lnTo>
                  <a:pt x="0" y="1365296"/>
                </a:lnTo>
                <a:lnTo>
                  <a:pt x="0" y="1997788"/>
                </a:lnTo>
                <a:lnTo>
                  <a:pt x="433803" y="1905067"/>
                </a:lnTo>
                <a:lnTo>
                  <a:pt x="868434" y="1813173"/>
                </a:lnTo>
                <a:lnTo>
                  <a:pt x="1302238" y="1721280"/>
                </a:lnTo>
                <a:lnTo>
                  <a:pt x="1736869" y="1629386"/>
                </a:lnTo>
                <a:lnTo>
                  <a:pt x="2171500" y="1536665"/>
                </a:lnTo>
                <a:lnTo>
                  <a:pt x="2605303" y="144394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 rot="5400000" flipH="1">
            <a:off x="6109873" y="-47518"/>
            <a:ext cx="1707654" cy="1783775"/>
          </a:xfrm>
          <a:custGeom>
            <a:avLst/>
            <a:gdLst/>
            <a:ahLst/>
            <a:cxnLst/>
            <a:rect l="l" t="t" r="r" b="b"/>
            <a:pathLst>
              <a:path w="1707654" h="1783775">
                <a:moveTo>
                  <a:pt x="1707654" y="1421550"/>
                </a:moveTo>
                <a:lnTo>
                  <a:pt x="1707654" y="0"/>
                </a:lnTo>
                <a:lnTo>
                  <a:pt x="1446287" y="55183"/>
                </a:lnTo>
                <a:lnTo>
                  <a:pt x="1015795" y="147077"/>
                </a:lnTo>
                <a:lnTo>
                  <a:pt x="584475" y="238143"/>
                </a:lnTo>
                <a:lnTo>
                  <a:pt x="154812" y="330036"/>
                </a:lnTo>
                <a:lnTo>
                  <a:pt x="148189" y="331692"/>
                </a:lnTo>
                <a:lnTo>
                  <a:pt x="140738" y="333348"/>
                </a:lnTo>
                <a:lnTo>
                  <a:pt x="130803" y="336659"/>
                </a:lnTo>
                <a:lnTo>
                  <a:pt x="119213" y="340798"/>
                </a:lnTo>
                <a:lnTo>
                  <a:pt x="105967" y="345766"/>
                </a:lnTo>
                <a:lnTo>
                  <a:pt x="91893" y="353217"/>
                </a:lnTo>
                <a:lnTo>
                  <a:pt x="84443" y="357356"/>
                </a:lnTo>
                <a:lnTo>
                  <a:pt x="77820" y="362323"/>
                </a:lnTo>
                <a:lnTo>
                  <a:pt x="70369" y="367290"/>
                </a:lnTo>
                <a:lnTo>
                  <a:pt x="62918" y="373085"/>
                </a:lnTo>
                <a:lnTo>
                  <a:pt x="56295" y="379708"/>
                </a:lnTo>
                <a:lnTo>
                  <a:pt x="48844" y="386331"/>
                </a:lnTo>
                <a:lnTo>
                  <a:pt x="42221" y="393782"/>
                </a:lnTo>
                <a:lnTo>
                  <a:pt x="36426" y="401233"/>
                </a:lnTo>
                <a:lnTo>
                  <a:pt x="29803" y="410340"/>
                </a:lnTo>
                <a:lnTo>
                  <a:pt x="24008" y="419446"/>
                </a:lnTo>
                <a:lnTo>
                  <a:pt x="19041" y="429381"/>
                </a:lnTo>
                <a:lnTo>
                  <a:pt x="14074" y="440143"/>
                </a:lnTo>
                <a:lnTo>
                  <a:pt x="9934" y="450905"/>
                </a:lnTo>
                <a:lnTo>
                  <a:pt x="6623" y="463323"/>
                </a:lnTo>
                <a:lnTo>
                  <a:pt x="4139" y="475741"/>
                </a:lnTo>
                <a:lnTo>
                  <a:pt x="1656" y="489815"/>
                </a:lnTo>
                <a:lnTo>
                  <a:pt x="828" y="496438"/>
                </a:lnTo>
                <a:lnTo>
                  <a:pt x="828" y="503889"/>
                </a:lnTo>
                <a:lnTo>
                  <a:pt x="0" y="519618"/>
                </a:lnTo>
                <a:lnTo>
                  <a:pt x="0" y="1151283"/>
                </a:lnTo>
                <a:lnTo>
                  <a:pt x="0" y="1783775"/>
                </a:lnTo>
                <a:lnTo>
                  <a:pt x="433803" y="1691054"/>
                </a:lnTo>
                <a:lnTo>
                  <a:pt x="868434" y="1599160"/>
                </a:lnTo>
                <a:lnTo>
                  <a:pt x="1302238" y="150726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 rot="5400000" flipH="1">
            <a:off x="1535160" y="3816318"/>
            <a:ext cx="1018465" cy="1635898"/>
          </a:xfrm>
          <a:custGeom>
            <a:avLst/>
            <a:gdLst/>
            <a:ahLst/>
            <a:cxnLst/>
            <a:rect l="l" t="t" r="r" b="b"/>
            <a:pathLst>
              <a:path w="1018465" h="1635898">
                <a:moveTo>
                  <a:pt x="1018465" y="1283198"/>
                </a:moveTo>
                <a:lnTo>
                  <a:pt x="1018465" y="641599"/>
                </a:lnTo>
                <a:lnTo>
                  <a:pt x="1018465" y="0"/>
                </a:lnTo>
                <a:lnTo>
                  <a:pt x="587973" y="91066"/>
                </a:lnTo>
                <a:lnTo>
                  <a:pt x="156654" y="182131"/>
                </a:lnTo>
                <a:lnTo>
                  <a:pt x="0" y="215270"/>
                </a:lnTo>
                <a:lnTo>
                  <a:pt x="0" y="1635898"/>
                </a:lnTo>
                <a:lnTo>
                  <a:pt x="23367" y="1630903"/>
                </a:lnTo>
                <a:lnTo>
                  <a:pt x="457998" y="1539010"/>
                </a:lnTo>
                <a:lnTo>
                  <a:pt x="892629" y="1447116"/>
                </a:lnTo>
                <a:lnTo>
                  <a:pt x="898424" y="1445460"/>
                </a:lnTo>
                <a:lnTo>
                  <a:pt x="904219" y="1443805"/>
                </a:lnTo>
                <a:lnTo>
                  <a:pt x="912498" y="1440493"/>
                </a:lnTo>
                <a:lnTo>
                  <a:pt x="921605" y="1436354"/>
                </a:lnTo>
                <a:lnTo>
                  <a:pt x="932367" y="1431387"/>
                </a:lnTo>
                <a:lnTo>
                  <a:pt x="943957" y="1424764"/>
                </a:lnTo>
                <a:lnTo>
                  <a:pt x="955547" y="1417313"/>
                </a:lnTo>
                <a:lnTo>
                  <a:pt x="967137" y="1407378"/>
                </a:lnTo>
                <a:lnTo>
                  <a:pt x="972932" y="1401583"/>
                </a:lnTo>
                <a:lnTo>
                  <a:pt x="978727" y="1395788"/>
                </a:lnTo>
                <a:lnTo>
                  <a:pt x="983695" y="1389165"/>
                </a:lnTo>
                <a:lnTo>
                  <a:pt x="987006" y="1385854"/>
                </a:lnTo>
                <a:lnTo>
                  <a:pt x="989490" y="1382542"/>
                </a:lnTo>
                <a:lnTo>
                  <a:pt x="994457" y="1375092"/>
                </a:lnTo>
                <a:lnTo>
                  <a:pt x="998596" y="1367641"/>
                </a:lnTo>
                <a:lnTo>
                  <a:pt x="1002736" y="1358534"/>
                </a:lnTo>
                <a:lnTo>
                  <a:pt x="1006875" y="1349428"/>
                </a:lnTo>
                <a:lnTo>
                  <a:pt x="1010186" y="1340321"/>
                </a:lnTo>
                <a:lnTo>
                  <a:pt x="1012670" y="1330387"/>
                </a:lnTo>
                <a:lnTo>
                  <a:pt x="1015154" y="1319624"/>
                </a:lnTo>
                <a:lnTo>
                  <a:pt x="1016809" y="1308034"/>
                </a:lnTo>
                <a:lnTo>
                  <a:pt x="1017637" y="12964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accent2"/>
              </a:solidFill>
            </a:endParaRPr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 rot="5400000" flipH="1">
            <a:off x="3209339" y="3223512"/>
            <a:ext cx="1995687" cy="1844288"/>
          </a:xfrm>
          <a:custGeom>
            <a:avLst/>
            <a:gdLst/>
            <a:ahLst/>
            <a:cxnLst/>
            <a:rect l="l" t="t" r="r" b="b"/>
            <a:pathLst>
              <a:path w="1995687" h="1844288">
                <a:moveTo>
                  <a:pt x="1995687" y="1283198"/>
                </a:moveTo>
                <a:lnTo>
                  <a:pt x="1995687" y="641599"/>
                </a:lnTo>
                <a:lnTo>
                  <a:pt x="1995687" y="0"/>
                </a:lnTo>
                <a:lnTo>
                  <a:pt x="1565195" y="91066"/>
                </a:lnTo>
                <a:lnTo>
                  <a:pt x="1133876" y="182132"/>
                </a:lnTo>
                <a:lnTo>
                  <a:pt x="703384" y="273197"/>
                </a:lnTo>
                <a:lnTo>
                  <a:pt x="272892" y="365091"/>
                </a:lnTo>
                <a:lnTo>
                  <a:pt x="0" y="422707"/>
                </a:lnTo>
                <a:lnTo>
                  <a:pt x="0" y="1844288"/>
                </a:lnTo>
                <a:lnTo>
                  <a:pt x="132155" y="1816346"/>
                </a:lnTo>
                <a:lnTo>
                  <a:pt x="566786" y="1723625"/>
                </a:lnTo>
                <a:lnTo>
                  <a:pt x="1000589" y="1630903"/>
                </a:lnTo>
                <a:lnTo>
                  <a:pt x="1435220" y="1539010"/>
                </a:lnTo>
                <a:lnTo>
                  <a:pt x="1869851" y="1447116"/>
                </a:lnTo>
                <a:lnTo>
                  <a:pt x="1875646" y="1445461"/>
                </a:lnTo>
                <a:lnTo>
                  <a:pt x="1881441" y="1443805"/>
                </a:lnTo>
                <a:lnTo>
                  <a:pt x="1889720" y="1440493"/>
                </a:lnTo>
                <a:lnTo>
                  <a:pt x="1898827" y="1436354"/>
                </a:lnTo>
                <a:lnTo>
                  <a:pt x="1909589" y="1431387"/>
                </a:lnTo>
                <a:lnTo>
                  <a:pt x="1921179" y="1424764"/>
                </a:lnTo>
                <a:lnTo>
                  <a:pt x="1932769" y="1417313"/>
                </a:lnTo>
                <a:lnTo>
                  <a:pt x="1944359" y="1407379"/>
                </a:lnTo>
                <a:lnTo>
                  <a:pt x="1950154" y="1401583"/>
                </a:lnTo>
                <a:lnTo>
                  <a:pt x="1955949" y="1395788"/>
                </a:lnTo>
                <a:lnTo>
                  <a:pt x="1960917" y="1389165"/>
                </a:lnTo>
                <a:lnTo>
                  <a:pt x="1964228" y="1385854"/>
                </a:lnTo>
                <a:lnTo>
                  <a:pt x="1966712" y="1382542"/>
                </a:lnTo>
                <a:lnTo>
                  <a:pt x="1971679" y="1375092"/>
                </a:lnTo>
                <a:lnTo>
                  <a:pt x="1975818" y="1367641"/>
                </a:lnTo>
                <a:lnTo>
                  <a:pt x="1979958" y="1358534"/>
                </a:lnTo>
                <a:lnTo>
                  <a:pt x="1984097" y="1349428"/>
                </a:lnTo>
                <a:lnTo>
                  <a:pt x="1987408" y="1340321"/>
                </a:lnTo>
                <a:lnTo>
                  <a:pt x="1989892" y="1330387"/>
                </a:lnTo>
                <a:lnTo>
                  <a:pt x="1992376" y="1319624"/>
                </a:lnTo>
                <a:lnTo>
                  <a:pt x="1994031" y="1308034"/>
                </a:lnTo>
                <a:lnTo>
                  <a:pt x="1994859" y="12964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1188" y="2066802"/>
            <a:ext cx="7921625" cy="720972"/>
          </a:xfrm>
        </p:spPr>
        <p:txBody>
          <a:bodyPr anchor="ctr" anchorCtr="0"/>
          <a:lstStyle>
            <a:lvl1pPr algn="l">
              <a:defRPr sz="36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väliotsikko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10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2312352931"/>
      </p:ext>
    </p:extLst>
  </p:cSld>
  <p:clrMapOvr>
    <a:masterClrMapping/>
  </p:clrMapOvr>
  <p:transition spd="med">
    <p:fade/>
  </p:transition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petu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white"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11560" y="1563638"/>
            <a:ext cx="7920000" cy="1728000"/>
          </a:xfrm>
        </p:spPr>
        <p:txBody>
          <a:bodyPr anchor="ctr"/>
          <a:lstStyle>
            <a:lvl1pPr algn="ctr">
              <a:lnSpc>
                <a:spcPct val="100000"/>
              </a:lnSpc>
              <a:spcBef>
                <a:spcPts val="600"/>
              </a:spcBef>
              <a:defRPr sz="82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Lopputeksti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Freeform 11"/>
          <p:cNvSpPr>
            <a:spLocks noChangeAspect="1" noEditPoints="1"/>
          </p:cNvSpPr>
          <p:nvPr/>
        </p:nvSpPr>
        <p:spPr bwMode="black">
          <a:xfrm>
            <a:off x="3275856" y="4329305"/>
            <a:ext cx="2592288" cy="374265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1560" y="3292022"/>
            <a:ext cx="7920880" cy="648072"/>
          </a:xfr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6036299"/>
      </p:ext>
    </p:extLst>
  </p:cSld>
  <p:clrMapOvr>
    <a:masterClrMapping/>
  </p:clrMapOvr>
  <p:transition spd="med">
    <p:fade/>
  </p:transition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petus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788024" y="1059582"/>
            <a:ext cx="3960000" cy="1656000"/>
          </a:xfrm>
        </p:spPr>
        <p:txBody>
          <a:bodyPr anchor="ctr"/>
          <a:lstStyle>
            <a:lvl1pPr>
              <a:lnSpc>
                <a:spcPct val="100000"/>
              </a:lnSpc>
              <a:spcBef>
                <a:spcPts val="600"/>
              </a:spcBef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Lopputeksti</a:t>
            </a:r>
            <a:endParaRPr lang="fi-FI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88024" y="2714400"/>
            <a:ext cx="3960000" cy="1728000"/>
          </a:xfrm>
        </p:spPr>
        <p:txBody>
          <a:bodyPr/>
          <a:lstStyle>
            <a:lvl1pPr marL="0" indent="0" algn="l"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 rot="10800000">
            <a:off x="4688" y="2220"/>
            <a:ext cx="4572000" cy="5141281"/>
          </a:xfrm>
          <a:custGeom>
            <a:avLst/>
            <a:gdLst/>
            <a:ahLst/>
            <a:cxnLst/>
            <a:rect l="l" t="t" r="r" b="b"/>
            <a:pathLst>
              <a:path w="4572000" h="5141281">
                <a:moveTo>
                  <a:pt x="4572000" y="3066761"/>
                </a:moveTo>
                <a:lnTo>
                  <a:pt x="4572000" y="5141281"/>
                </a:lnTo>
                <a:lnTo>
                  <a:pt x="0" y="5141281"/>
                </a:lnTo>
                <a:lnTo>
                  <a:pt x="0" y="4269743"/>
                </a:lnTo>
                <a:lnTo>
                  <a:pt x="1228" y="4246414"/>
                </a:lnTo>
                <a:lnTo>
                  <a:pt x="1228" y="4235363"/>
                </a:lnTo>
                <a:lnTo>
                  <a:pt x="2455" y="4225540"/>
                </a:lnTo>
                <a:lnTo>
                  <a:pt x="6139" y="4204666"/>
                </a:lnTo>
                <a:lnTo>
                  <a:pt x="9823" y="4186248"/>
                </a:lnTo>
                <a:lnTo>
                  <a:pt x="14734" y="4167830"/>
                </a:lnTo>
                <a:lnTo>
                  <a:pt x="20874" y="4151867"/>
                </a:lnTo>
                <a:lnTo>
                  <a:pt x="28241" y="4135905"/>
                </a:lnTo>
                <a:lnTo>
                  <a:pt x="35608" y="4121170"/>
                </a:lnTo>
                <a:lnTo>
                  <a:pt x="44203" y="4107664"/>
                </a:lnTo>
                <a:lnTo>
                  <a:pt x="54026" y="4094157"/>
                </a:lnTo>
                <a:lnTo>
                  <a:pt x="62621" y="4083106"/>
                </a:lnTo>
                <a:lnTo>
                  <a:pt x="72444" y="4072055"/>
                </a:lnTo>
                <a:lnTo>
                  <a:pt x="83495" y="4062233"/>
                </a:lnTo>
                <a:lnTo>
                  <a:pt x="93318" y="4052410"/>
                </a:lnTo>
                <a:lnTo>
                  <a:pt x="104369" y="4043814"/>
                </a:lnTo>
                <a:lnTo>
                  <a:pt x="115420" y="4036447"/>
                </a:lnTo>
                <a:lnTo>
                  <a:pt x="125243" y="4029080"/>
                </a:lnTo>
                <a:lnTo>
                  <a:pt x="136294" y="4022941"/>
                </a:lnTo>
                <a:lnTo>
                  <a:pt x="157168" y="4011890"/>
                </a:lnTo>
                <a:lnTo>
                  <a:pt x="176814" y="4004522"/>
                </a:lnTo>
                <a:lnTo>
                  <a:pt x="194004" y="3998383"/>
                </a:lnTo>
                <a:lnTo>
                  <a:pt x="208738" y="3993472"/>
                </a:lnTo>
                <a:lnTo>
                  <a:pt x="219789" y="3991016"/>
                </a:lnTo>
                <a:lnTo>
                  <a:pt x="229612" y="3988560"/>
                </a:lnTo>
                <a:lnTo>
                  <a:pt x="866879" y="3852266"/>
                </a:lnTo>
                <a:lnTo>
                  <a:pt x="1506601" y="3717200"/>
                </a:lnTo>
                <a:lnTo>
                  <a:pt x="2145096" y="3580906"/>
                </a:lnTo>
                <a:lnTo>
                  <a:pt x="2784818" y="3445840"/>
                </a:lnTo>
                <a:lnTo>
                  <a:pt x="3423312" y="3309546"/>
                </a:lnTo>
                <a:lnTo>
                  <a:pt x="4061806" y="3174479"/>
                </a:lnTo>
                <a:close/>
                <a:moveTo>
                  <a:pt x="4572000" y="0"/>
                </a:moveTo>
                <a:lnTo>
                  <a:pt x="4572000" y="2107977"/>
                </a:lnTo>
                <a:lnTo>
                  <a:pt x="4016239" y="2226539"/>
                </a:lnTo>
                <a:lnTo>
                  <a:pt x="3371606" y="2362833"/>
                </a:lnTo>
                <a:lnTo>
                  <a:pt x="2728200" y="2499127"/>
                </a:lnTo>
                <a:lnTo>
                  <a:pt x="2083566" y="2635421"/>
                </a:lnTo>
                <a:lnTo>
                  <a:pt x="1440160" y="2772943"/>
                </a:lnTo>
                <a:lnTo>
                  <a:pt x="1440160" y="1834847"/>
                </a:lnTo>
                <a:lnTo>
                  <a:pt x="1440160" y="897979"/>
                </a:lnTo>
                <a:lnTo>
                  <a:pt x="1441388" y="874650"/>
                </a:lnTo>
                <a:lnTo>
                  <a:pt x="1441388" y="863599"/>
                </a:lnTo>
                <a:lnTo>
                  <a:pt x="1442616" y="853776"/>
                </a:lnTo>
                <a:lnTo>
                  <a:pt x="1446300" y="832902"/>
                </a:lnTo>
                <a:lnTo>
                  <a:pt x="1449983" y="814484"/>
                </a:lnTo>
                <a:lnTo>
                  <a:pt x="1454895" y="796066"/>
                </a:lnTo>
                <a:lnTo>
                  <a:pt x="1461034" y="780103"/>
                </a:lnTo>
                <a:lnTo>
                  <a:pt x="1468401" y="764141"/>
                </a:lnTo>
                <a:lnTo>
                  <a:pt x="1475769" y="749406"/>
                </a:lnTo>
                <a:lnTo>
                  <a:pt x="1484364" y="735900"/>
                </a:lnTo>
                <a:lnTo>
                  <a:pt x="1494187" y="722393"/>
                </a:lnTo>
                <a:lnTo>
                  <a:pt x="1502782" y="711342"/>
                </a:lnTo>
                <a:lnTo>
                  <a:pt x="1512605" y="700291"/>
                </a:lnTo>
                <a:lnTo>
                  <a:pt x="1523656" y="690468"/>
                </a:lnTo>
                <a:lnTo>
                  <a:pt x="1533479" y="680645"/>
                </a:lnTo>
                <a:lnTo>
                  <a:pt x="1544530" y="672050"/>
                </a:lnTo>
                <a:lnTo>
                  <a:pt x="1555580" y="664683"/>
                </a:lnTo>
                <a:lnTo>
                  <a:pt x="1565403" y="657316"/>
                </a:lnTo>
                <a:lnTo>
                  <a:pt x="1576454" y="651176"/>
                </a:lnTo>
                <a:lnTo>
                  <a:pt x="1597328" y="640126"/>
                </a:lnTo>
                <a:lnTo>
                  <a:pt x="1616974" y="632758"/>
                </a:lnTo>
                <a:lnTo>
                  <a:pt x="1634164" y="626619"/>
                </a:lnTo>
                <a:lnTo>
                  <a:pt x="1648899" y="621707"/>
                </a:lnTo>
                <a:lnTo>
                  <a:pt x="1659950" y="619252"/>
                </a:lnTo>
                <a:lnTo>
                  <a:pt x="1669773" y="616796"/>
                </a:lnTo>
                <a:lnTo>
                  <a:pt x="2307039" y="480502"/>
                </a:lnTo>
                <a:lnTo>
                  <a:pt x="2946761" y="345436"/>
                </a:lnTo>
                <a:lnTo>
                  <a:pt x="3585256" y="209142"/>
                </a:lnTo>
                <a:lnTo>
                  <a:pt x="4224978" y="740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1336000713"/>
      </p:ext>
    </p:extLst>
  </p:cSld>
  <p:clrMapOvr>
    <a:masterClrMapping/>
  </p:clrMapOvr>
  <p:transition spd="med">
    <p:fade/>
  </p:transition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petusdia sinin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>
            <a:spLocks/>
          </p:cNvSpPr>
          <p:nvPr/>
        </p:nvSpPr>
        <p:spPr bwMode="auto">
          <a:xfrm rot="10800000">
            <a:off x="0" y="2220"/>
            <a:ext cx="4572000" cy="5141281"/>
          </a:xfrm>
          <a:custGeom>
            <a:avLst/>
            <a:gdLst/>
            <a:ahLst/>
            <a:cxnLst/>
            <a:rect l="l" t="t" r="r" b="b"/>
            <a:pathLst>
              <a:path w="4572000" h="5141281">
                <a:moveTo>
                  <a:pt x="4572000" y="3066761"/>
                </a:moveTo>
                <a:lnTo>
                  <a:pt x="4572000" y="5141281"/>
                </a:lnTo>
                <a:lnTo>
                  <a:pt x="0" y="5141281"/>
                </a:lnTo>
                <a:lnTo>
                  <a:pt x="0" y="4269743"/>
                </a:lnTo>
                <a:lnTo>
                  <a:pt x="1228" y="4246414"/>
                </a:lnTo>
                <a:lnTo>
                  <a:pt x="1228" y="4235363"/>
                </a:lnTo>
                <a:lnTo>
                  <a:pt x="2455" y="4225540"/>
                </a:lnTo>
                <a:lnTo>
                  <a:pt x="6139" y="4204666"/>
                </a:lnTo>
                <a:lnTo>
                  <a:pt x="9823" y="4186248"/>
                </a:lnTo>
                <a:lnTo>
                  <a:pt x="14734" y="4167830"/>
                </a:lnTo>
                <a:lnTo>
                  <a:pt x="20874" y="4151867"/>
                </a:lnTo>
                <a:lnTo>
                  <a:pt x="28241" y="4135905"/>
                </a:lnTo>
                <a:lnTo>
                  <a:pt x="35608" y="4121170"/>
                </a:lnTo>
                <a:lnTo>
                  <a:pt x="44203" y="4107664"/>
                </a:lnTo>
                <a:lnTo>
                  <a:pt x="54026" y="4094157"/>
                </a:lnTo>
                <a:lnTo>
                  <a:pt x="62621" y="4083106"/>
                </a:lnTo>
                <a:lnTo>
                  <a:pt x="72444" y="4072055"/>
                </a:lnTo>
                <a:lnTo>
                  <a:pt x="83495" y="4062233"/>
                </a:lnTo>
                <a:lnTo>
                  <a:pt x="93318" y="4052410"/>
                </a:lnTo>
                <a:lnTo>
                  <a:pt x="104369" y="4043814"/>
                </a:lnTo>
                <a:lnTo>
                  <a:pt x="115420" y="4036447"/>
                </a:lnTo>
                <a:lnTo>
                  <a:pt x="125243" y="4029080"/>
                </a:lnTo>
                <a:lnTo>
                  <a:pt x="136294" y="4022941"/>
                </a:lnTo>
                <a:lnTo>
                  <a:pt x="157168" y="4011890"/>
                </a:lnTo>
                <a:lnTo>
                  <a:pt x="176814" y="4004522"/>
                </a:lnTo>
                <a:lnTo>
                  <a:pt x="194004" y="3998383"/>
                </a:lnTo>
                <a:lnTo>
                  <a:pt x="208738" y="3993472"/>
                </a:lnTo>
                <a:lnTo>
                  <a:pt x="219789" y="3991016"/>
                </a:lnTo>
                <a:lnTo>
                  <a:pt x="229612" y="3988560"/>
                </a:lnTo>
                <a:lnTo>
                  <a:pt x="866879" y="3852266"/>
                </a:lnTo>
                <a:lnTo>
                  <a:pt x="1506601" y="3717200"/>
                </a:lnTo>
                <a:lnTo>
                  <a:pt x="2145096" y="3580906"/>
                </a:lnTo>
                <a:lnTo>
                  <a:pt x="2784818" y="3445840"/>
                </a:lnTo>
                <a:lnTo>
                  <a:pt x="3423312" y="3309546"/>
                </a:lnTo>
                <a:lnTo>
                  <a:pt x="4061806" y="3174479"/>
                </a:lnTo>
                <a:close/>
                <a:moveTo>
                  <a:pt x="4572000" y="0"/>
                </a:moveTo>
                <a:lnTo>
                  <a:pt x="4572000" y="2107977"/>
                </a:lnTo>
                <a:lnTo>
                  <a:pt x="4016239" y="2226539"/>
                </a:lnTo>
                <a:lnTo>
                  <a:pt x="3371606" y="2362833"/>
                </a:lnTo>
                <a:lnTo>
                  <a:pt x="2728200" y="2499127"/>
                </a:lnTo>
                <a:lnTo>
                  <a:pt x="2083566" y="2635421"/>
                </a:lnTo>
                <a:lnTo>
                  <a:pt x="1440160" y="2772943"/>
                </a:lnTo>
                <a:lnTo>
                  <a:pt x="1440160" y="1834847"/>
                </a:lnTo>
                <a:lnTo>
                  <a:pt x="1440160" y="897979"/>
                </a:lnTo>
                <a:lnTo>
                  <a:pt x="1441388" y="874650"/>
                </a:lnTo>
                <a:lnTo>
                  <a:pt x="1441388" y="863599"/>
                </a:lnTo>
                <a:lnTo>
                  <a:pt x="1442616" y="853776"/>
                </a:lnTo>
                <a:lnTo>
                  <a:pt x="1446300" y="832902"/>
                </a:lnTo>
                <a:lnTo>
                  <a:pt x="1449983" y="814484"/>
                </a:lnTo>
                <a:lnTo>
                  <a:pt x="1454895" y="796066"/>
                </a:lnTo>
                <a:lnTo>
                  <a:pt x="1461034" y="780103"/>
                </a:lnTo>
                <a:lnTo>
                  <a:pt x="1468401" y="764141"/>
                </a:lnTo>
                <a:lnTo>
                  <a:pt x="1475769" y="749406"/>
                </a:lnTo>
                <a:lnTo>
                  <a:pt x="1484364" y="735900"/>
                </a:lnTo>
                <a:lnTo>
                  <a:pt x="1494187" y="722393"/>
                </a:lnTo>
                <a:lnTo>
                  <a:pt x="1502782" y="711342"/>
                </a:lnTo>
                <a:lnTo>
                  <a:pt x="1512605" y="700291"/>
                </a:lnTo>
                <a:lnTo>
                  <a:pt x="1523656" y="690468"/>
                </a:lnTo>
                <a:lnTo>
                  <a:pt x="1533479" y="680645"/>
                </a:lnTo>
                <a:lnTo>
                  <a:pt x="1544530" y="672050"/>
                </a:lnTo>
                <a:lnTo>
                  <a:pt x="1555580" y="664683"/>
                </a:lnTo>
                <a:lnTo>
                  <a:pt x="1565403" y="657316"/>
                </a:lnTo>
                <a:lnTo>
                  <a:pt x="1576454" y="651176"/>
                </a:lnTo>
                <a:lnTo>
                  <a:pt x="1597328" y="640126"/>
                </a:lnTo>
                <a:lnTo>
                  <a:pt x="1616974" y="632758"/>
                </a:lnTo>
                <a:lnTo>
                  <a:pt x="1634164" y="626619"/>
                </a:lnTo>
                <a:lnTo>
                  <a:pt x="1648899" y="621707"/>
                </a:lnTo>
                <a:lnTo>
                  <a:pt x="1659950" y="619252"/>
                </a:lnTo>
                <a:lnTo>
                  <a:pt x="1669773" y="616796"/>
                </a:lnTo>
                <a:lnTo>
                  <a:pt x="2307039" y="480502"/>
                </a:lnTo>
                <a:lnTo>
                  <a:pt x="2946761" y="345436"/>
                </a:lnTo>
                <a:lnTo>
                  <a:pt x="3585256" y="209142"/>
                </a:lnTo>
                <a:lnTo>
                  <a:pt x="4224978" y="740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00C0FF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788024" y="1059582"/>
            <a:ext cx="3960000" cy="1656000"/>
          </a:xfrm>
        </p:spPr>
        <p:txBody>
          <a:bodyPr anchor="ctr"/>
          <a:lstStyle>
            <a:lvl1pPr>
              <a:lnSpc>
                <a:spcPct val="100000"/>
              </a:lnSpc>
              <a:spcBef>
                <a:spcPts val="600"/>
              </a:spcBef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Lopputeksti</a:t>
            </a:r>
            <a:endParaRPr lang="fi-FI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88024" y="2714400"/>
            <a:ext cx="3960000" cy="1728000"/>
          </a:xfrm>
        </p:spPr>
        <p:txBody>
          <a:bodyPr/>
          <a:lstStyle>
            <a:lvl1pPr marL="0" indent="0" algn="l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9818171"/>
      </p:ext>
    </p:extLst>
  </p:cSld>
  <p:clrMapOvr>
    <a:masterClrMapping/>
  </p:clrMapOvr>
  <p:transition spd="med">
    <p:fade/>
  </p:transition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419225"/>
            <a:ext cx="5112940" cy="11525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1188" y="2643758"/>
            <a:ext cx="5112940" cy="1008112"/>
          </a:xfrm>
        </p:spPr>
        <p:txBody>
          <a:bodyPr/>
          <a:lstStyle>
            <a:lvl1pPr marL="0" indent="0" algn="l">
              <a:buNone/>
              <a:defRPr baseline="0">
                <a:solidFill>
                  <a:srgbClr val="68686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4572000" y="2220"/>
            <a:ext cx="4572000" cy="5141281"/>
          </a:xfrm>
          <a:custGeom>
            <a:avLst/>
            <a:gdLst/>
            <a:ahLst/>
            <a:cxnLst/>
            <a:rect l="l" t="t" r="r" b="b"/>
            <a:pathLst>
              <a:path w="4572000" h="5141281">
                <a:moveTo>
                  <a:pt x="4572000" y="3066761"/>
                </a:moveTo>
                <a:lnTo>
                  <a:pt x="4572000" y="5141281"/>
                </a:lnTo>
                <a:lnTo>
                  <a:pt x="0" y="5141281"/>
                </a:lnTo>
                <a:lnTo>
                  <a:pt x="0" y="4269743"/>
                </a:lnTo>
                <a:lnTo>
                  <a:pt x="1228" y="4246414"/>
                </a:lnTo>
                <a:lnTo>
                  <a:pt x="1228" y="4235363"/>
                </a:lnTo>
                <a:lnTo>
                  <a:pt x="2455" y="4225540"/>
                </a:lnTo>
                <a:lnTo>
                  <a:pt x="6139" y="4204666"/>
                </a:lnTo>
                <a:lnTo>
                  <a:pt x="9823" y="4186248"/>
                </a:lnTo>
                <a:lnTo>
                  <a:pt x="14734" y="4167830"/>
                </a:lnTo>
                <a:lnTo>
                  <a:pt x="20874" y="4151867"/>
                </a:lnTo>
                <a:lnTo>
                  <a:pt x="28241" y="4135905"/>
                </a:lnTo>
                <a:lnTo>
                  <a:pt x="35608" y="4121170"/>
                </a:lnTo>
                <a:lnTo>
                  <a:pt x="44203" y="4107664"/>
                </a:lnTo>
                <a:lnTo>
                  <a:pt x="54026" y="4094157"/>
                </a:lnTo>
                <a:lnTo>
                  <a:pt x="62621" y="4083106"/>
                </a:lnTo>
                <a:lnTo>
                  <a:pt x="72444" y="4072055"/>
                </a:lnTo>
                <a:lnTo>
                  <a:pt x="83495" y="4062233"/>
                </a:lnTo>
                <a:lnTo>
                  <a:pt x="93318" y="4052410"/>
                </a:lnTo>
                <a:lnTo>
                  <a:pt x="104369" y="4043814"/>
                </a:lnTo>
                <a:lnTo>
                  <a:pt x="115420" y="4036447"/>
                </a:lnTo>
                <a:lnTo>
                  <a:pt x="125243" y="4029080"/>
                </a:lnTo>
                <a:lnTo>
                  <a:pt x="136294" y="4022941"/>
                </a:lnTo>
                <a:lnTo>
                  <a:pt x="157168" y="4011890"/>
                </a:lnTo>
                <a:lnTo>
                  <a:pt x="176814" y="4004522"/>
                </a:lnTo>
                <a:lnTo>
                  <a:pt x="194004" y="3998383"/>
                </a:lnTo>
                <a:lnTo>
                  <a:pt x="208738" y="3993472"/>
                </a:lnTo>
                <a:lnTo>
                  <a:pt x="219789" y="3991016"/>
                </a:lnTo>
                <a:lnTo>
                  <a:pt x="229612" y="3988560"/>
                </a:lnTo>
                <a:lnTo>
                  <a:pt x="866879" y="3852266"/>
                </a:lnTo>
                <a:lnTo>
                  <a:pt x="1506601" y="3717200"/>
                </a:lnTo>
                <a:lnTo>
                  <a:pt x="2145096" y="3580906"/>
                </a:lnTo>
                <a:lnTo>
                  <a:pt x="2784818" y="3445840"/>
                </a:lnTo>
                <a:lnTo>
                  <a:pt x="3423312" y="3309546"/>
                </a:lnTo>
                <a:lnTo>
                  <a:pt x="4061806" y="3174479"/>
                </a:lnTo>
                <a:close/>
                <a:moveTo>
                  <a:pt x="4572000" y="0"/>
                </a:moveTo>
                <a:lnTo>
                  <a:pt x="4572000" y="2107977"/>
                </a:lnTo>
                <a:lnTo>
                  <a:pt x="4016239" y="2226539"/>
                </a:lnTo>
                <a:lnTo>
                  <a:pt x="3371606" y="2362833"/>
                </a:lnTo>
                <a:lnTo>
                  <a:pt x="2728200" y="2499127"/>
                </a:lnTo>
                <a:lnTo>
                  <a:pt x="2083566" y="2635421"/>
                </a:lnTo>
                <a:lnTo>
                  <a:pt x="1440160" y="2772943"/>
                </a:lnTo>
                <a:lnTo>
                  <a:pt x="1440160" y="1834847"/>
                </a:lnTo>
                <a:lnTo>
                  <a:pt x="1440160" y="897979"/>
                </a:lnTo>
                <a:lnTo>
                  <a:pt x="1441388" y="874650"/>
                </a:lnTo>
                <a:lnTo>
                  <a:pt x="1441388" y="863599"/>
                </a:lnTo>
                <a:lnTo>
                  <a:pt x="1442616" y="853776"/>
                </a:lnTo>
                <a:lnTo>
                  <a:pt x="1446300" y="832902"/>
                </a:lnTo>
                <a:lnTo>
                  <a:pt x="1449983" y="814484"/>
                </a:lnTo>
                <a:lnTo>
                  <a:pt x="1454895" y="796066"/>
                </a:lnTo>
                <a:lnTo>
                  <a:pt x="1461034" y="780103"/>
                </a:lnTo>
                <a:lnTo>
                  <a:pt x="1468401" y="764141"/>
                </a:lnTo>
                <a:lnTo>
                  <a:pt x="1475769" y="749406"/>
                </a:lnTo>
                <a:lnTo>
                  <a:pt x="1484364" y="735900"/>
                </a:lnTo>
                <a:lnTo>
                  <a:pt x="1494187" y="722393"/>
                </a:lnTo>
                <a:lnTo>
                  <a:pt x="1502782" y="711342"/>
                </a:lnTo>
                <a:lnTo>
                  <a:pt x="1512605" y="700291"/>
                </a:lnTo>
                <a:lnTo>
                  <a:pt x="1523656" y="690468"/>
                </a:lnTo>
                <a:lnTo>
                  <a:pt x="1533479" y="680645"/>
                </a:lnTo>
                <a:lnTo>
                  <a:pt x="1544530" y="672050"/>
                </a:lnTo>
                <a:lnTo>
                  <a:pt x="1555580" y="664683"/>
                </a:lnTo>
                <a:lnTo>
                  <a:pt x="1565403" y="657316"/>
                </a:lnTo>
                <a:lnTo>
                  <a:pt x="1576454" y="651176"/>
                </a:lnTo>
                <a:lnTo>
                  <a:pt x="1597328" y="640126"/>
                </a:lnTo>
                <a:lnTo>
                  <a:pt x="1616974" y="632758"/>
                </a:lnTo>
                <a:lnTo>
                  <a:pt x="1634164" y="626619"/>
                </a:lnTo>
                <a:lnTo>
                  <a:pt x="1648899" y="621707"/>
                </a:lnTo>
                <a:lnTo>
                  <a:pt x="1659950" y="619252"/>
                </a:lnTo>
                <a:lnTo>
                  <a:pt x="1669773" y="616796"/>
                </a:lnTo>
                <a:lnTo>
                  <a:pt x="2307039" y="480502"/>
                </a:lnTo>
                <a:lnTo>
                  <a:pt x="2946761" y="345436"/>
                </a:lnTo>
                <a:lnTo>
                  <a:pt x="3585256" y="209142"/>
                </a:lnTo>
                <a:lnTo>
                  <a:pt x="4224978" y="740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4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/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1954569422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dia sinin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419225"/>
            <a:ext cx="5112940" cy="11525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1188" y="2643758"/>
            <a:ext cx="5112940" cy="1008112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4572000" y="2220"/>
            <a:ext cx="4572000" cy="5141281"/>
          </a:xfrm>
          <a:custGeom>
            <a:avLst/>
            <a:gdLst/>
            <a:ahLst/>
            <a:cxnLst/>
            <a:rect l="l" t="t" r="r" b="b"/>
            <a:pathLst>
              <a:path w="4572000" h="5141281">
                <a:moveTo>
                  <a:pt x="4572000" y="3066761"/>
                </a:moveTo>
                <a:lnTo>
                  <a:pt x="4572000" y="5141281"/>
                </a:lnTo>
                <a:lnTo>
                  <a:pt x="0" y="5141281"/>
                </a:lnTo>
                <a:lnTo>
                  <a:pt x="0" y="4269743"/>
                </a:lnTo>
                <a:lnTo>
                  <a:pt x="1228" y="4246414"/>
                </a:lnTo>
                <a:lnTo>
                  <a:pt x="1228" y="4235363"/>
                </a:lnTo>
                <a:lnTo>
                  <a:pt x="2455" y="4225540"/>
                </a:lnTo>
                <a:lnTo>
                  <a:pt x="6139" y="4204666"/>
                </a:lnTo>
                <a:lnTo>
                  <a:pt x="9823" y="4186248"/>
                </a:lnTo>
                <a:lnTo>
                  <a:pt x="14734" y="4167830"/>
                </a:lnTo>
                <a:lnTo>
                  <a:pt x="20874" y="4151867"/>
                </a:lnTo>
                <a:lnTo>
                  <a:pt x="28241" y="4135905"/>
                </a:lnTo>
                <a:lnTo>
                  <a:pt x="35608" y="4121170"/>
                </a:lnTo>
                <a:lnTo>
                  <a:pt x="44203" y="4107664"/>
                </a:lnTo>
                <a:lnTo>
                  <a:pt x="54026" y="4094157"/>
                </a:lnTo>
                <a:lnTo>
                  <a:pt x="62621" y="4083106"/>
                </a:lnTo>
                <a:lnTo>
                  <a:pt x="72444" y="4072055"/>
                </a:lnTo>
                <a:lnTo>
                  <a:pt x="83495" y="4062233"/>
                </a:lnTo>
                <a:lnTo>
                  <a:pt x="93318" y="4052410"/>
                </a:lnTo>
                <a:lnTo>
                  <a:pt x="104369" y="4043814"/>
                </a:lnTo>
                <a:lnTo>
                  <a:pt x="115420" y="4036447"/>
                </a:lnTo>
                <a:lnTo>
                  <a:pt x="125243" y="4029080"/>
                </a:lnTo>
                <a:lnTo>
                  <a:pt x="136294" y="4022941"/>
                </a:lnTo>
                <a:lnTo>
                  <a:pt x="157168" y="4011890"/>
                </a:lnTo>
                <a:lnTo>
                  <a:pt x="176814" y="4004522"/>
                </a:lnTo>
                <a:lnTo>
                  <a:pt x="194004" y="3998383"/>
                </a:lnTo>
                <a:lnTo>
                  <a:pt x="208738" y="3993472"/>
                </a:lnTo>
                <a:lnTo>
                  <a:pt x="219789" y="3991016"/>
                </a:lnTo>
                <a:lnTo>
                  <a:pt x="229612" y="3988560"/>
                </a:lnTo>
                <a:lnTo>
                  <a:pt x="866879" y="3852266"/>
                </a:lnTo>
                <a:lnTo>
                  <a:pt x="1506601" y="3717200"/>
                </a:lnTo>
                <a:lnTo>
                  <a:pt x="2145096" y="3580906"/>
                </a:lnTo>
                <a:lnTo>
                  <a:pt x="2784818" y="3445840"/>
                </a:lnTo>
                <a:lnTo>
                  <a:pt x="3423312" y="3309546"/>
                </a:lnTo>
                <a:lnTo>
                  <a:pt x="4061806" y="3174479"/>
                </a:lnTo>
                <a:close/>
                <a:moveTo>
                  <a:pt x="4572000" y="0"/>
                </a:moveTo>
                <a:lnTo>
                  <a:pt x="4572000" y="2107977"/>
                </a:lnTo>
                <a:lnTo>
                  <a:pt x="4016239" y="2226539"/>
                </a:lnTo>
                <a:lnTo>
                  <a:pt x="3371606" y="2362833"/>
                </a:lnTo>
                <a:lnTo>
                  <a:pt x="2728200" y="2499127"/>
                </a:lnTo>
                <a:lnTo>
                  <a:pt x="2083566" y="2635421"/>
                </a:lnTo>
                <a:lnTo>
                  <a:pt x="1440160" y="2772943"/>
                </a:lnTo>
                <a:lnTo>
                  <a:pt x="1440160" y="1834847"/>
                </a:lnTo>
                <a:lnTo>
                  <a:pt x="1440160" y="897979"/>
                </a:lnTo>
                <a:lnTo>
                  <a:pt x="1441388" y="874650"/>
                </a:lnTo>
                <a:lnTo>
                  <a:pt x="1441388" y="863599"/>
                </a:lnTo>
                <a:lnTo>
                  <a:pt x="1442616" y="853776"/>
                </a:lnTo>
                <a:lnTo>
                  <a:pt x="1446300" y="832902"/>
                </a:lnTo>
                <a:lnTo>
                  <a:pt x="1449983" y="814484"/>
                </a:lnTo>
                <a:lnTo>
                  <a:pt x="1454895" y="796066"/>
                </a:lnTo>
                <a:lnTo>
                  <a:pt x="1461034" y="780103"/>
                </a:lnTo>
                <a:lnTo>
                  <a:pt x="1468401" y="764141"/>
                </a:lnTo>
                <a:lnTo>
                  <a:pt x="1475769" y="749406"/>
                </a:lnTo>
                <a:lnTo>
                  <a:pt x="1484364" y="735900"/>
                </a:lnTo>
                <a:lnTo>
                  <a:pt x="1494187" y="722393"/>
                </a:lnTo>
                <a:lnTo>
                  <a:pt x="1502782" y="711342"/>
                </a:lnTo>
                <a:lnTo>
                  <a:pt x="1512605" y="700291"/>
                </a:lnTo>
                <a:lnTo>
                  <a:pt x="1523656" y="690468"/>
                </a:lnTo>
                <a:lnTo>
                  <a:pt x="1533479" y="680645"/>
                </a:lnTo>
                <a:lnTo>
                  <a:pt x="1544530" y="672050"/>
                </a:lnTo>
                <a:lnTo>
                  <a:pt x="1555580" y="664683"/>
                </a:lnTo>
                <a:lnTo>
                  <a:pt x="1565403" y="657316"/>
                </a:lnTo>
                <a:lnTo>
                  <a:pt x="1576454" y="651176"/>
                </a:lnTo>
                <a:lnTo>
                  <a:pt x="1597328" y="640126"/>
                </a:lnTo>
                <a:lnTo>
                  <a:pt x="1616974" y="632758"/>
                </a:lnTo>
                <a:lnTo>
                  <a:pt x="1634164" y="626619"/>
                </a:lnTo>
                <a:lnTo>
                  <a:pt x="1648899" y="621707"/>
                </a:lnTo>
                <a:lnTo>
                  <a:pt x="1659950" y="619252"/>
                </a:lnTo>
                <a:lnTo>
                  <a:pt x="1669773" y="616796"/>
                </a:lnTo>
                <a:lnTo>
                  <a:pt x="2307039" y="480502"/>
                </a:lnTo>
                <a:lnTo>
                  <a:pt x="2946761" y="345436"/>
                </a:lnTo>
                <a:lnTo>
                  <a:pt x="3585256" y="209142"/>
                </a:lnTo>
                <a:lnTo>
                  <a:pt x="4224978" y="740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00C0FF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2155498171"/>
      </p:ext>
    </p:extLst>
  </p:cSld>
  <p:clrMapOvr>
    <a:masterClrMapping/>
  </p:clrMapOvr>
  <p:transition spd="med">
    <p:fade/>
  </p:transition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dia sinin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419225"/>
            <a:ext cx="5112940" cy="11525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1188" y="2643758"/>
            <a:ext cx="5112940" cy="1008112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4572000" y="2220"/>
            <a:ext cx="4572000" cy="5141281"/>
          </a:xfrm>
          <a:custGeom>
            <a:avLst/>
            <a:gdLst/>
            <a:ahLst/>
            <a:cxnLst/>
            <a:rect l="l" t="t" r="r" b="b"/>
            <a:pathLst>
              <a:path w="4572000" h="5141281">
                <a:moveTo>
                  <a:pt x="4572000" y="3066761"/>
                </a:moveTo>
                <a:lnTo>
                  <a:pt x="4572000" y="5141281"/>
                </a:lnTo>
                <a:lnTo>
                  <a:pt x="0" y="5141281"/>
                </a:lnTo>
                <a:lnTo>
                  <a:pt x="0" y="4269743"/>
                </a:lnTo>
                <a:lnTo>
                  <a:pt x="1228" y="4246414"/>
                </a:lnTo>
                <a:lnTo>
                  <a:pt x="1228" y="4235363"/>
                </a:lnTo>
                <a:lnTo>
                  <a:pt x="2455" y="4225540"/>
                </a:lnTo>
                <a:lnTo>
                  <a:pt x="6139" y="4204666"/>
                </a:lnTo>
                <a:lnTo>
                  <a:pt x="9823" y="4186248"/>
                </a:lnTo>
                <a:lnTo>
                  <a:pt x="14734" y="4167830"/>
                </a:lnTo>
                <a:lnTo>
                  <a:pt x="20874" y="4151867"/>
                </a:lnTo>
                <a:lnTo>
                  <a:pt x="28241" y="4135905"/>
                </a:lnTo>
                <a:lnTo>
                  <a:pt x="35608" y="4121170"/>
                </a:lnTo>
                <a:lnTo>
                  <a:pt x="44203" y="4107664"/>
                </a:lnTo>
                <a:lnTo>
                  <a:pt x="54026" y="4094157"/>
                </a:lnTo>
                <a:lnTo>
                  <a:pt x="62621" y="4083106"/>
                </a:lnTo>
                <a:lnTo>
                  <a:pt x="72444" y="4072055"/>
                </a:lnTo>
                <a:lnTo>
                  <a:pt x="83495" y="4062233"/>
                </a:lnTo>
                <a:lnTo>
                  <a:pt x="93318" y="4052410"/>
                </a:lnTo>
                <a:lnTo>
                  <a:pt x="104369" y="4043814"/>
                </a:lnTo>
                <a:lnTo>
                  <a:pt x="115420" y="4036447"/>
                </a:lnTo>
                <a:lnTo>
                  <a:pt x="125243" y="4029080"/>
                </a:lnTo>
                <a:lnTo>
                  <a:pt x="136294" y="4022941"/>
                </a:lnTo>
                <a:lnTo>
                  <a:pt x="157168" y="4011890"/>
                </a:lnTo>
                <a:lnTo>
                  <a:pt x="176814" y="4004522"/>
                </a:lnTo>
                <a:lnTo>
                  <a:pt x="194004" y="3998383"/>
                </a:lnTo>
                <a:lnTo>
                  <a:pt x="208738" y="3993472"/>
                </a:lnTo>
                <a:lnTo>
                  <a:pt x="219789" y="3991016"/>
                </a:lnTo>
                <a:lnTo>
                  <a:pt x="229612" y="3988560"/>
                </a:lnTo>
                <a:lnTo>
                  <a:pt x="866879" y="3852266"/>
                </a:lnTo>
                <a:lnTo>
                  <a:pt x="1506601" y="3717200"/>
                </a:lnTo>
                <a:lnTo>
                  <a:pt x="2145096" y="3580906"/>
                </a:lnTo>
                <a:lnTo>
                  <a:pt x="2784818" y="3445840"/>
                </a:lnTo>
                <a:lnTo>
                  <a:pt x="3423312" y="3309546"/>
                </a:lnTo>
                <a:lnTo>
                  <a:pt x="4061806" y="3174479"/>
                </a:lnTo>
                <a:close/>
                <a:moveTo>
                  <a:pt x="4572000" y="0"/>
                </a:moveTo>
                <a:lnTo>
                  <a:pt x="4572000" y="2107977"/>
                </a:lnTo>
                <a:lnTo>
                  <a:pt x="4016239" y="2226539"/>
                </a:lnTo>
                <a:lnTo>
                  <a:pt x="3371606" y="2362833"/>
                </a:lnTo>
                <a:lnTo>
                  <a:pt x="2728200" y="2499127"/>
                </a:lnTo>
                <a:lnTo>
                  <a:pt x="2083566" y="2635421"/>
                </a:lnTo>
                <a:lnTo>
                  <a:pt x="1440160" y="2772943"/>
                </a:lnTo>
                <a:lnTo>
                  <a:pt x="1440160" y="1834847"/>
                </a:lnTo>
                <a:lnTo>
                  <a:pt x="1440160" y="897979"/>
                </a:lnTo>
                <a:lnTo>
                  <a:pt x="1441388" y="874650"/>
                </a:lnTo>
                <a:lnTo>
                  <a:pt x="1441388" y="863599"/>
                </a:lnTo>
                <a:lnTo>
                  <a:pt x="1442616" y="853776"/>
                </a:lnTo>
                <a:lnTo>
                  <a:pt x="1446300" y="832902"/>
                </a:lnTo>
                <a:lnTo>
                  <a:pt x="1449983" y="814484"/>
                </a:lnTo>
                <a:lnTo>
                  <a:pt x="1454895" y="796066"/>
                </a:lnTo>
                <a:lnTo>
                  <a:pt x="1461034" y="780103"/>
                </a:lnTo>
                <a:lnTo>
                  <a:pt x="1468401" y="764141"/>
                </a:lnTo>
                <a:lnTo>
                  <a:pt x="1475769" y="749406"/>
                </a:lnTo>
                <a:lnTo>
                  <a:pt x="1484364" y="735900"/>
                </a:lnTo>
                <a:lnTo>
                  <a:pt x="1494187" y="722393"/>
                </a:lnTo>
                <a:lnTo>
                  <a:pt x="1502782" y="711342"/>
                </a:lnTo>
                <a:lnTo>
                  <a:pt x="1512605" y="700291"/>
                </a:lnTo>
                <a:lnTo>
                  <a:pt x="1523656" y="690468"/>
                </a:lnTo>
                <a:lnTo>
                  <a:pt x="1533479" y="680645"/>
                </a:lnTo>
                <a:lnTo>
                  <a:pt x="1544530" y="672050"/>
                </a:lnTo>
                <a:lnTo>
                  <a:pt x="1555580" y="664683"/>
                </a:lnTo>
                <a:lnTo>
                  <a:pt x="1565403" y="657316"/>
                </a:lnTo>
                <a:lnTo>
                  <a:pt x="1576454" y="651176"/>
                </a:lnTo>
                <a:lnTo>
                  <a:pt x="1597328" y="640126"/>
                </a:lnTo>
                <a:lnTo>
                  <a:pt x="1616974" y="632758"/>
                </a:lnTo>
                <a:lnTo>
                  <a:pt x="1634164" y="626619"/>
                </a:lnTo>
                <a:lnTo>
                  <a:pt x="1648899" y="621707"/>
                </a:lnTo>
                <a:lnTo>
                  <a:pt x="1659950" y="619252"/>
                </a:lnTo>
                <a:lnTo>
                  <a:pt x="1669773" y="616796"/>
                </a:lnTo>
                <a:lnTo>
                  <a:pt x="2307039" y="480502"/>
                </a:lnTo>
                <a:lnTo>
                  <a:pt x="2946761" y="345436"/>
                </a:lnTo>
                <a:lnTo>
                  <a:pt x="3585256" y="209142"/>
                </a:lnTo>
                <a:lnTo>
                  <a:pt x="4224978" y="740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00C0FF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962226318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oitusdia kuvall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4572000" y="2218"/>
            <a:ext cx="4572000" cy="5141282"/>
          </a:xfrm>
          <a:custGeom>
            <a:avLst/>
            <a:gdLst/>
            <a:ahLst/>
            <a:cxnLst/>
            <a:rect l="l" t="t" r="r" b="b"/>
            <a:pathLst>
              <a:path w="4572000" h="5141282">
                <a:moveTo>
                  <a:pt x="4572000" y="3066762"/>
                </a:moveTo>
                <a:lnTo>
                  <a:pt x="4572000" y="5141282"/>
                </a:lnTo>
                <a:lnTo>
                  <a:pt x="0" y="5141282"/>
                </a:lnTo>
                <a:lnTo>
                  <a:pt x="0" y="4269744"/>
                </a:lnTo>
                <a:lnTo>
                  <a:pt x="1228" y="4246415"/>
                </a:lnTo>
                <a:lnTo>
                  <a:pt x="1228" y="4235364"/>
                </a:lnTo>
                <a:lnTo>
                  <a:pt x="2456" y="4225541"/>
                </a:lnTo>
                <a:lnTo>
                  <a:pt x="6140" y="4204667"/>
                </a:lnTo>
                <a:lnTo>
                  <a:pt x="9823" y="4186249"/>
                </a:lnTo>
                <a:lnTo>
                  <a:pt x="14735" y="4167831"/>
                </a:lnTo>
                <a:lnTo>
                  <a:pt x="20874" y="4151868"/>
                </a:lnTo>
                <a:lnTo>
                  <a:pt x="28241" y="4135906"/>
                </a:lnTo>
                <a:lnTo>
                  <a:pt x="35609" y="4121171"/>
                </a:lnTo>
                <a:lnTo>
                  <a:pt x="44204" y="4107665"/>
                </a:lnTo>
                <a:lnTo>
                  <a:pt x="54027" y="4094158"/>
                </a:lnTo>
                <a:lnTo>
                  <a:pt x="62622" y="4083107"/>
                </a:lnTo>
                <a:lnTo>
                  <a:pt x="72445" y="4072056"/>
                </a:lnTo>
                <a:lnTo>
                  <a:pt x="83496" y="4062234"/>
                </a:lnTo>
                <a:lnTo>
                  <a:pt x="93319" y="4052411"/>
                </a:lnTo>
                <a:lnTo>
                  <a:pt x="104370" y="4043815"/>
                </a:lnTo>
                <a:lnTo>
                  <a:pt x="115420" y="4036448"/>
                </a:lnTo>
                <a:lnTo>
                  <a:pt x="125243" y="4029081"/>
                </a:lnTo>
                <a:lnTo>
                  <a:pt x="136294" y="4022942"/>
                </a:lnTo>
                <a:lnTo>
                  <a:pt x="157168" y="4011891"/>
                </a:lnTo>
                <a:lnTo>
                  <a:pt x="176814" y="4004523"/>
                </a:lnTo>
                <a:lnTo>
                  <a:pt x="194004" y="3998384"/>
                </a:lnTo>
                <a:lnTo>
                  <a:pt x="208739" y="3993473"/>
                </a:lnTo>
                <a:lnTo>
                  <a:pt x="219790" y="3991017"/>
                </a:lnTo>
                <a:lnTo>
                  <a:pt x="229613" y="3988561"/>
                </a:lnTo>
                <a:lnTo>
                  <a:pt x="866879" y="3852267"/>
                </a:lnTo>
                <a:lnTo>
                  <a:pt x="1506601" y="3717201"/>
                </a:lnTo>
                <a:lnTo>
                  <a:pt x="2145096" y="3580907"/>
                </a:lnTo>
                <a:lnTo>
                  <a:pt x="2784818" y="3445841"/>
                </a:lnTo>
                <a:lnTo>
                  <a:pt x="3423312" y="3309547"/>
                </a:lnTo>
                <a:lnTo>
                  <a:pt x="4061806" y="3174480"/>
                </a:lnTo>
                <a:close/>
                <a:moveTo>
                  <a:pt x="4572000" y="0"/>
                </a:moveTo>
                <a:lnTo>
                  <a:pt x="4572000" y="2107978"/>
                </a:lnTo>
                <a:lnTo>
                  <a:pt x="4016239" y="2226540"/>
                </a:lnTo>
                <a:lnTo>
                  <a:pt x="3371606" y="2362834"/>
                </a:lnTo>
                <a:lnTo>
                  <a:pt x="2728200" y="2499128"/>
                </a:lnTo>
                <a:lnTo>
                  <a:pt x="2083566" y="2635422"/>
                </a:lnTo>
                <a:lnTo>
                  <a:pt x="1440160" y="2772944"/>
                </a:lnTo>
                <a:lnTo>
                  <a:pt x="1440160" y="1834848"/>
                </a:lnTo>
                <a:lnTo>
                  <a:pt x="1440160" y="897980"/>
                </a:lnTo>
                <a:lnTo>
                  <a:pt x="1441388" y="874650"/>
                </a:lnTo>
                <a:lnTo>
                  <a:pt x="1441388" y="863600"/>
                </a:lnTo>
                <a:lnTo>
                  <a:pt x="1442616" y="853777"/>
                </a:lnTo>
                <a:lnTo>
                  <a:pt x="1446300" y="832903"/>
                </a:lnTo>
                <a:lnTo>
                  <a:pt x="1449983" y="814485"/>
                </a:lnTo>
                <a:lnTo>
                  <a:pt x="1454895" y="796066"/>
                </a:lnTo>
                <a:lnTo>
                  <a:pt x="1461034" y="780104"/>
                </a:lnTo>
                <a:lnTo>
                  <a:pt x="1468401" y="764142"/>
                </a:lnTo>
                <a:lnTo>
                  <a:pt x="1475769" y="749407"/>
                </a:lnTo>
                <a:lnTo>
                  <a:pt x="1484364" y="735901"/>
                </a:lnTo>
                <a:lnTo>
                  <a:pt x="1494187" y="722394"/>
                </a:lnTo>
                <a:lnTo>
                  <a:pt x="1502782" y="711343"/>
                </a:lnTo>
                <a:lnTo>
                  <a:pt x="1512605" y="700292"/>
                </a:lnTo>
                <a:lnTo>
                  <a:pt x="1523656" y="690469"/>
                </a:lnTo>
                <a:lnTo>
                  <a:pt x="1533479" y="680646"/>
                </a:lnTo>
                <a:lnTo>
                  <a:pt x="1544530" y="672051"/>
                </a:lnTo>
                <a:lnTo>
                  <a:pt x="1555580" y="664684"/>
                </a:lnTo>
                <a:lnTo>
                  <a:pt x="1565403" y="657317"/>
                </a:lnTo>
                <a:lnTo>
                  <a:pt x="1576454" y="651177"/>
                </a:lnTo>
                <a:lnTo>
                  <a:pt x="1597328" y="640126"/>
                </a:lnTo>
                <a:lnTo>
                  <a:pt x="1616974" y="632759"/>
                </a:lnTo>
                <a:lnTo>
                  <a:pt x="1634164" y="626620"/>
                </a:lnTo>
                <a:lnTo>
                  <a:pt x="1648899" y="621708"/>
                </a:lnTo>
                <a:lnTo>
                  <a:pt x="1659950" y="619252"/>
                </a:lnTo>
                <a:lnTo>
                  <a:pt x="1669773" y="616797"/>
                </a:lnTo>
                <a:lnTo>
                  <a:pt x="2307039" y="480503"/>
                </a:lnTo>
                <a:lnTo>
                  <a:pt x="2946761" y="345437"/>
                </a:lnTo>
                <a:lnTo>
                  <a:pt x="3585256" y="209143"/>
                </a:lnTo>
                <a:lnTo>
                  <a:pt x="4224978" y="74076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kuva</a:t>
            </a:r>
            <a:r>
              <a:rPr lang="en-US" dirty="0"/>
              <a:t> </a:t>
            </a:r>
            <a:r>
              <a:rPr lang="en-US" dirty="0" err="1"/>
              <a:t>suoraan</a:t>
            </a:r>
            <a:r>
              <a:rPr lang="en-US" dirty="0"/>
              <a:t> </a:t>
            </a:r>
            <a:r>
              <a:rPr lang="en-US" dirty="0" err="1"/>
              <a:t>kuvapaikalle</a:t>
            </a:r>
            <a:r>
              <a:rPr lang="en-US" dirty="0"/>
              <a:t> tai </a:t>
            </a:r>
            <a:r>
              <a:rPr lang="en-US" dirty="0" err="1"/>
              <a:t>klikkaa</a:t>
            </a:r>
            <a:r>
              <a:rPr lang="en-US" dirty="0"/>
              <a:t> </a:t>
            </a:r>
            <a:r>
              <a:rPr lang="en-US" dirty="0" err="1"/>
              <a:t>ikonia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419225"/>
            <a:ext cx="5112940" cy="1152525"/>
          </a:xfrm>
        </p:spPr>
        <p:txBody>
          <a:bodyPr/>
          <a:lstStyle/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1188" y="2643758"/>
            <a:ext cx="5112940" cy="1008112"/>
          </a:xfrm>
        </p:spPr>
        <p:txBody>
          <a:bodyPr/>
          <a:lstStyle>
            <a:lvl1pPr marL="0" indent="0" algn="l">
              <a:buNone/>
              <a:defRPr>
                <a:solidFill>
                  <a:srgbClr val="68686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16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7848000" y="4770000"/>
            <a:ext cx="1044000" cy="151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160003291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 baseline="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7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208394551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11188" y="1563687"/>
            <a:ext cx="3888804" cy="295275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4008" y="1563688"/>
            <a:ext cx="3888805" cy="295275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1797833246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11188" y="1563688"/>
            <a:ext cx="3886200" cy="360362"/>
          </a:xfrm>
        </p:spPr>
        <p:txBody>
          <a:bodyPr anchor="t" anchorCtr="0"/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1188" y="1924050"/>
            <a:ext cx="3886200" cy="259238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4008" y="1563688"/>
            <a:ext cx="3888805" cy="360362"/>
          </a:xfrm>
        </p:spPr>
        <p:txBody>
          <a:bodyPr anchor="t" anchorCtr="0"/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6" y="1924050"/>
            <a:ext cx="3887787" cy="259238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5"/>
          <p:cNvSpPr>
            <a:spLocks noGrp="1"/>
          </p:cNvSpPr>
          <p:nvPr>
            <p:ph type="ftr" sz="quarter" idx="1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133123154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+ sisältö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1189" y="483567"/>
            <a:ext cx="3888803" cy="129609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11188" y="1924050"/>
            <a:ext cx="3888804" cy="259238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 hasCustomPrompt="1"/>
          </p:nvPr>
        </p:nvSpPr>
        <p:spPr>
          <a:xfrm>
            <a:off x="4643438" y="484188"/>
            <a:ext cx="3889375" cy="4032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kaavio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r>
              <a:rPr lang="en-US" dirty="0"/>
              <a:t> </a:t>
            </a:r>
            <a:r>
              <a:rPr lang="en-US" dirty="0" err="1"/>
              <a:t>ikonia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681908972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4572000" y="0"/>
            <a:ext cx="4572000" cy="5143500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kuva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r>
              <a:rPr lang="en-US" dirty="0"/>
              <a:t> </a:t>
            </a:r>
            <a:r>
              <a:rPr lang="en-US" dirty="0" err="1"/>
              <a:t>ikonia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1189" y="483567"/>
            <a:ext cx="3888803" cy="129609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11188" y="1924050"/>
            <a:ext cx="3888804" cy="259238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1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7848000" y="4770000"/>
            <a:ext cx="1044000" cy="151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793599940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kuva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r>
              <a:rPr lang="en-US" dirty="0"/>
              <a:t> </a:t>
            </a:r>
            <a:r>
              <a:rPr lang="en-US" dirty="0" err="1"/>
              <a:t>ikonia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7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87053864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sältö ja 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11188" y="1563687"/>
            <a:ext cx="3888804" cy="295275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4008" y="1563688"/>
            <a:ext cx="3888805" cy="144011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43438" y="3076575"/>
            <a:ext cx="3889375" cy="1439863"/>
          </a:xfrm>
          <a:solidFill>
            <a:schemeClr val="accent5"/>
          </a:solidFill>
        </p:spPr>
        <p:txBody>
          <a:bodyPr lIns="540000" tIns="180000" rIns="540000" bIns="180000"/>
          <a:lstStyle>
            <a:lvl1pPr marL="0" indent="0">
              <a:spcBef>
                <a:spcPts val="200"/>
              </a:spcBef>
              <a:buFontTx/>
              <a:buNone/>
              <a:defRPr sz="1200">
                <a:solidFill>
                  <a:schemeClr val="bg1"/>
                </a:solidFill>
              </a:defRPr>
            </a:lvl1pPr>
            <a:lvl2pPr marL="179388" indent="-179388">
              <a:spcBef>
                <a:spcPts val="200"/>
              </a:spcBef>
              <a:buClr>
                <a:srgbClr val="686868"/>
              </a:buClr>
              <a:buFont typeface="Arial" panose="020B0604020202020204" pitchFamily="34" charset="0"/>
              <a:buChar char="–"/>
              <a:tabLst/>
              <a:defRPr sz="1000" i="1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sitaatti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r>
              <a:rPr lang="en-US" dirty="0"/>
              <a:t> 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824090397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23865052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oitusdia kuvall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4572000" y="2218"/>
            <a:ext cx="4572000" cy="5141282"/>
          </a:xfrm>
          <a:custGeom>
            <a:avLst/>
            <a:gdLst/>
            <a:ahLst/>
            <a:cxnLst/>
            <a:rect l="l" t="t" r="r" b="b"/>
            <a:pathLst>
              <a:path w="4572000" h="5141282">
                <a:moveTo>
                  <a:pt x="4572000" y="3066762"/>
                </a:moveTo>
                <a:lnTo>
                  <a:pt x="4572000" y="5141282"/>
                </a:lnTo>
                <a:lnTo>
                  <a:pt x="0" y="5141282"/>
                </a:lnTo>
                <a:lnTo>
                  <a:pt x="0" y="4269744"/>
                </a:lnTo>
                <a:lnTo>
                  <a:pt x="1228" y="4246415"/>
                </a:lnTo>
                <a:lnTo>
                  <a:pt x="1228" y="4235364"/>
                </a:lnTo>
                <a:lnTo>
                  <a:pt x="2456" y="4225541"/>
                </a:lnTo>
                <a:lnTo>
                  <a:pt x="6140" y="4204667"/>
                </a:lnTo>
                <a:lnTo>
                  <a:pt x="9823" y="4186249"/>
                </a:lnTo>
                <a:lnTo>
                  <a:pt x="14735" y="4167831"/>
                </a:lnTo>
                <a:lnTo>
                  <a:pt x="20874" y="4151868"/>
                </a:lnTo>
                <a:lnTo>
                  <a:pt x="28241" y="4135906"/>
                </a:lnTo>
                <a:lnTo>
                  <a:pt x="35609" y="4121171"/>
                </a:lnTo>
                <a:lnTo>
                  <a:pt x="44204" y="4107665"/>
                </a:lnTo>
                <a:lnTo>
                  <a:pt x="54027" y="4094158"/>
                </a:lnTo>
                <a:lnTo>
                  <a:pt x="62622" y="4083107"/>
                </a:lnTo>
                <a:lnTo>
                  <a:pt x="72445" y="4072056"/>
                </a:lnTo>
                <a:lnTo>
                  <a:pt x="83496" y="4062234"/>
                </a:lnTo>
                <a:lnTo>
                  <a:pt x="93319" y="4052411"/>
                </a:lnTo>
                <a:lnTo>
                  <a:pt x="104370" y="4043815"/>
                </a:lnTo>
                <a:lnTo>
                  <a:pt x="115420" y="4036448"/>
                </a:lnTo>
                <a:lnTo>
                  <a:pt x="125243" y="4029081"/>
                </a:lnTo>
                <a:lnTo>
                  <a:pt x="136294" y="4022942"/>
                </a:lnTo>
                <a:lnTo>
                  <a:pt x="157168" y="4011891"/>
                </a:lnTo>
                <a:lnTo>
                  <a:pt x="176814" y="4004523"/>
                </a:lnTo>
                <a:lnTo>
                  <a:pt x="194004" y="3998384"/>
                </a:lnTo>
                <a:lnTo>
                  <a:pt x="208739" y="3993473"/>
                </a:lnTo>
                <a:lnTo>
                  <a:pt x="219790" y="3991017"/>
                </a:lnTo>
                <a:lnTo>
                  <a:pt x="229613" y="3988561"/>
                </a:lnTo>
                <a:lnTo>
                  <a:pt x="866879" y="3852267"/>
                </a:lnTo>
                <a:lnTo>
                  <a:pt x="1506601" y="3717201"/>
                </a:lnTo>
                <a:lnTo>
                  <a:pt x="2145096" y="3580907"/>
                </a:lnTo>
                <a:lnTo>
                  <a:pt x="2784818" y="3445841"/>
                </a:lnTo>
                <a:lnTo>
                  <a:pt x="3423312" y="3309547"/>
                </a:lnTo>
                <a:lnTo>
                  <a:pt x="4061806" y="3174480"/>
                </a:lnTo>
                <a:close/>
                <a:moveTo>
                  <a:pt x="4572000" y="0"/>
                </a:moveTo>
                <a:lnTo>
                  <a:pt x="4572000" y="2107978"/>
                </a:lnTo>
                <a:lnTo>
                  <a:pt x="4016239" y="2226540"/>
                </a:lnTo>
                <a:lnTo>
                  <a:pt x="3371606" y="2362834"/>
                </a:lnTo>
                <a:lnTo>
                  <a:pt x="2728200" y="2499128"/>
                </a:lnTo>
                <a:lnTo>
                  <a:pt x="2083566" y="2635422"/>
                </a:lnTo>
                <a:lnTo>
                  <a:pt x="1440160" y="2772944"/>
                </a:lnTo>
                <a:lnTo>
                  <a:pt x="1440160" y="1834848"/>
                </a:lnTo>
                <a:lnTo>
                  <a:pt x="1440160" y="897980"/>
                </a:lnTo>
                <a:lnTo>
                  <a:pt x="1441388" y="874650"/>
                </a:lnTo>
                <a:lnTo>
                  <a:pt x="1441388" y="863600"/>
                </a:lnTo>
                <a:lnTo>
                  <a:pt x="1442616" y="853777"/>
                </a:lnTo>
                <a:lnTo>
                  <a:pt x="1446300" y="832903"/>
                </a:lnTo>
                <a:lnTo>
                  <a:pt x="1449983" y="814485"/>
                </a:lnTo>
                <a:lnTo>
                  <a:pt x="1454895" y="796066"/>
                </a:lnTo>
                <a:lnTo>
                  <a:pt x="1461034" y="780104"/>
                </a:lnTo>
                <a:lnTo>
                  <a:pt x="1468401" y="764142"/>
                </a:lnTo>
                <a:lnTo>
                  <a:pt x="1475769" y="749407"/>
                </a:lnTo>
                <a:lnTo>
                  <a:pt x="1484364" y="735901"/>
                </a:lnTo>
                <a:lnTo>
                  <a:pt x="1494187" y="722394"/>
                </a:lnTo>
                <a:lnTo>
                  <a:pt x="1502782" y="711343"/>
                </a:lnTo>
                <a:lnTo>
                  <a:pt x="1512605" y="700292"/>
                </a:lnTo>
                <a:lnTo>
                  <a:pt x="1523656" y="690469"/>
                </a:lnTo>
                <a:lnTo>
                  <a:pt x="1533479" y="680646"/>
                </a:lnTo>
                <a:lnTo>
                  <a:pt x="1544530" y="672051"/>
                </a:lnTo>
                <a:lnTo>
                  <a:pt x="1555580" y="664684"/>
                </a:lnTo>
                <a:lnTo>
                  <a:pt x="1565403" y="657317"/>
                </a:lnTo>
                <a:lnTo>
                  <a:pt x="1576454" y="651177"/>
                </a:lnTo>
                <a:lnTo>
                  <a:pt x="1597328" y="640126"/>
                </a:lnTo>
                <a:lnTo>
                  <a:pt x="1616974" y="632759"/>
                </a:lnTo>
                <a:lnTo>
                  <a:pt x="1634164" y="626620"/>
                </a:lnTo>
                <a:lnTo>
                  <a:pt x="1648899" y="621708"/>
                </a:lnTo>
                <a:lnTo>
                  <a:pt x="1659950" y="619252"/>
                </a:lnTo>
                <a:lnTo>
                  <a:pt x="1669773" y="616797"/>
                </a:lnTo>
                <a:lnTo>
                  <a:pt x="2307039" y="480503"/>
                </a:lnTo>
                <a:lnTo>
                  <a:pt x="2946761" y="345437"/>
                </a:lnTo>
                <a:lnTo>
                  <a:pt x="3585256" y="209143"/>
                </a:lnTo>
                <a:lnTo>
                  <a:pt x="4224978" y="74076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kuva</a:t>
            </a:r>
            <a:r>
              <a:rPr lang="en-US" dirty="0"/>
              <a:t> </a:t>
            </a:r>
            <a:r>
              <a:rPr lang="en-US" dirty="0" err="1"/>
              <a:t>suoraan</a:t>
            </a:r>
            <a:r>
              <a:rPr lang="en-US" dirty="0"/>
              <a:t> </a:t>
            </a:r>
            <a:r>
              <a:rPr lang="en-US" dirty="0" err="1"/>
              <a:t>kuvapaikalle</a:t>
            </a:r>
            <a:r>
              <a:rPr lang="en-US" dirty="0"/>
              <a:t> tai </a:t>
            </a:r>
            <a:r>
              <a:rPr lang="en-US" dirty="0" err="1"/>
              <a:t>klikkaa</a:t>
            </a:r>
            <a:r>
              <a:rPr lang="en-US" dirty="0"/>
              <a:t> </a:t>
            </a:r>
            <a:r>
              <a:rPr lang="en-US" dirty="0" err="1"/>
              <a:t>ikonia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11188" y="1419225"/>
            <a:ext cx="5112940" cy="1152525"/>
          </a:xfrm>
        </p:spPr>
        <p:txBody>
          <a:bodyPr/>
          <a:lstStyle/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1188" y="2643758"/>
            <a:ext cx="5112940" cy="1008112"/>
          </a:xfrm>
        </p:spPr>
        <p:txBody>
          <a:bodyPr/>
          <a:lstStyle>
            <a:lvl1pPr marL="0" indent="0" algn="l">
              <a:buNone/>
              <a:defRPr>
                <a:solidFill>
                  <a:srgbClr val="68686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16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7848000" y="4770000"/>
            <a:ext cx="1044000" cy="151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2033559035"/>
      </p:ext>
    </p:extLst>
  </p:cSld>
  <p:clrMapOvr>
    <a:masterClrMapping/>
  </p:clrMapOvr>
  <p:transition spd="med">
    <p:fade/>
  </p:transition>
  <p:hf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5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736774875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827584" y="4803998"/>
            <a:ext cx="936104" cy="144016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26.8.2019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>
          <a:xfrm>
            <a:off x="1763688" y="4803998"/>
            <a:ext cx="1296144" cy="144016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[pvm]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5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kuva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r>
              <a:rPr lang="en-US" dirty="0"/>
              <a:t> </a:t>
            </a:r>
            <a:r>
              <a:rPr lang="en-US" dirty="0" err="1"/>
              <a:t>ikonia</a:t>
            </a:r>
            <a:endParaRPr lang="fi-FI" dirty="0"/>
          </a:p>
        </p:txBody>
      </p:sp>
      <p:sp>
        <p:nvSpPr>
          <p:cNvPr id="6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7848000" y="4770000"/>
            <a:ext cx="1044000" cy="151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7419774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 rot="5400000" flipH="1">
            <a:off x="2242259" y="1799286"/>
            <a:ext cx="3030001" cy="1838625"/>
          </a:xfrm>
          <a:custGeom>
            <a:avLst/>
            <a:gdLst>
              <a:gd name="T0" fmla="*/ 0 w 4349"/>
              <a:gd name="T1" fmla="*/ 1875 h 2639"/>
              <a:gd name="T2" fmla="*/ 1 w 4349"/>
              <a:gd name="T3" fmla="*/ 1093 h 2639"/>
              <a:gd name="T4" fmla="*/ 2 w 4349"/>
              <a:gd name="T5" fmla="*/ 1076 h 2639"/>
              <a:gd name="T6" fmla="*/ 8 w 4349"/>
              <a:gd name="T7" fmla="*/ 1044 h 2639"/>
              <a:gd name="T8" fmla="*/ 17 w 4349"/>
              <a:gd name="T9" fmla="*/ 1016 h 2639"/>
              <a:gd name="T10" fmla="*/ 29 w 4349"/>
              <a:gd name="T11" fmla="*/ 991 h 2639"/>
              <a:gd name="T12" fmla="*/ 44 w 4349"/>
              <a:gd name="T13" fmla="*/ 969 h 2639"/>
              <a:gd name="T14" fmla="*/ 59 w 4349"/>
              <a:gd name="T15" fmla="*/ 951 h 2639"/>
              <a:gd name="T16" fmla="*/ 76 w 4349"/>
              <a:gd name="T17" fmla="*/ 935 h 2639"/>
              <a:gd name="T18" fmla="*/ 94 w 4349"/>
              <a:gd name="T19" fmla="*/ 922 h 2639"/>
              <a:gd name="T20" fmla="*/ 111 w 4349"/>
              <a:gd name="T21" fmla="*/ 911 h 2639"/>
              <a:gd name="T22" fmla="*/ 144 w 4349"/>
              <a:gd name="T23" fmla="*/ 896 h 2639"/>
              <a:gd name="T24" fmla="*/ 170 w 4349"/>
              <a:gd name="T25" fmla="*/ 887 h 2639"/>
              <a:gd name="T26" fmla="*/ 187 w 4349"/>
              <a:gd name="T27" fmla="*/ 883 h 2639"/>
              <a:gd name="T28" fmla="*/ 1227 w 4349"/>
              <a:gd name="T29" fmla="*/ 662 h 2639"/>
              <a:gd name="T30" fmla="*/ 2268 w 4349"/>
              <a:gd name="T31" fmla="*/ 441 h 2639"/>
              <a:gd name="T32" fmla="*/ 3308 w 4349"/>
              <a:gd name="T33" fmla="*/ 220 h 2639"/>
              <a:gd name="T34" fmla="*/ 4349 w 4349"/>
              <a:gd name="T35" fmla="*/ 0 h 2639"/>
              <a:gd name="T36" fmla="*/ 4349 w 4349"/>
              <a:gd name="T37" fmla="*/ 1550 h 2639"/>
              <a:gd name="T38" fmla="*/ 4347 w 4349"/>
              <a:gd name="T39" fmla="*/ 1580 h 2639"/>
              <a:gd name="T40" fmla="*/ 4342 w 4349"/>
              <a:gd name="T41" fmla="*/ 1607 h 2639"/>
              <a:gd name="T42" fmla="*/ 4335 w 4349"/>
              <a:gd name="T43" fmla="*/ 1630 h 2639"/>
              <a:gd name="T44" fmla="*/ 4325 w 4349"/>
              <a:gd name="T45" fmla="*/ 1652 h 2639"/>
              <a:gd name="T46" fmla="*/ 4314 w 4349"/>
              <a:gd name="T47" fmla="*/ 1670 h 2639"/>
              <a:gd name="T48" fmla="*/ 4307 w 4349"/>
              <a:gd name="T49" fmla="*/ 1678 h 2639"/>
              <a:gd name="T50" fmla="*/ 4294 w 4349"/>
              <a:gd name="T51" fmla="*/ 1693 h 2639"/>
              <a:gd name="T52" fmla="*/ 4273 w 4349"/>
              <a:gd name="T53" fmla="*/ 1712 h 2639"/>
              <a:gd name="T54" fmla="*/ 4245 w 4349"/>
              <a:gd name="T55" fmla="*/ 1729 h 2639"/>
              <a:gd name="T56" fmla="*/ 4221 w 4349"/>
              <a:gd name="T57" fmla="*/ 1740 h 2639"/>
              <a:gd name="T58" fmla="*/ 4204 w 4349"/>
              <a:gd name="T59" fmla="*/ 1746 h 2639"/>
              <a:gd name="T60" fmla="*/ 3672 w 4349"/>
              <a:gd name="T61" fmla="*/ 1859 h 2639"/>
              <a:gd name="T62" fmla="*/ 2623 w 4349"/>
              <a:gd name="T63" fmla="*/ 2082 h 2639"/>
              <a:gd name="T64" fmla="*/ 1573 w 4349"/>
              <a:gd name="T65" fmla="*/ 2305 h 2639"/>
              <a:gd name="T66" fmla="*/ 524 w 4349"/>
              <a:gd name="T67" fmla="*/ 2527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349" h="2639">
                <a:moveTo>
                  <a:pt x="0" y="2639"/>
                </a:moveTo>
                <a:lnTo>
                  <a:pt x="0" y="1875"/>
                </a:lnTo>
                <a:lnTo>
                  <a:pt x="0" y="1112"/>
                </a:lnTo>
                <a:lnTo>
                  <a:pt x="1" y="1093"/>
                </a:lnTo>
                <a:lnTo>
                  <a:pt x="1" y="1084"/>
                </a:lnTo>
                <a:lnTo>
                  <a:pt x="2" y="1076"/>
                </a:lnTo>
                <a:lnTo>
                  <a:pt x="5" y="1059"/>
                </a:lnTo>
                <a:lnTo>
                  <a:pt x="8" y="1044"/>
                </a:lnTo>
                <a:lnTo>
                  <a:pt x="12" y="1029"/>
                </a:lnTo>
                <a:lnTo>
                  <a:pt x="17" y="1016"/>
                </a:lnTo>
                <a:lnTo>
                  <a:pt x="23" y="1003"/>
                </a:lnTo>
                <a:lnTo>
                  <a:pt x="29" y="991"/>
                </a:lnTo>
                <a:lnTo>
                  <a:pt x="36" y="980"/>
                </a:lnTo>
                <a:lnTo>
                  <a:pt x="44" y="969"/>
                </a:lnTo>
                <a:lnTo>
                  <a:pt x="51" y="960"/>
                </a:lnTo>
                <a:lnTo>
                  <a:pt x="59" y="951"/>
                </a:lnTo>
                <a:lnTo>
                  <a:pt x="68" y="943"/>
                </a:lnTo>
                <a:lnTo>
                  <a:pt x="76" y="935"/>
                </a:lnTo>
                <a:lnTo>
                  <a:pt x="85" y="928"/>
                </a:lnTo>
                <a:lnTo>
                  <a:pt x="94" y="922"/>
                </a:lnTo>
                <a:lnTo>
                  <a:pt x="102" y="916"/>
                </a:lnTo>
                <a:lnTo>
                  <a:pt x="111" y="911"/>
                </a:lnTo>
                <a:lnTo>
                  <a:pt x="128" y="902"/>
                </a:lnTo>
                <a:lnTo>
                  <a:pt x="144" y="896"/>
                </a:lnTo>
                <a:lnTo>
                  <a:pt x="158" y="891"/>
                </a:lnTo>
                <a:lnTo>
                  <a:pt x="170" y="887"/>
                </a:lnTo>
                <a:lnTo>
                  <a:pt x="179" y="885"/>
                </a:lnTo>
                <a:lnTo>
                  <a:pt x="187" y="883"/>
                </a:lnTo>
                <a:lnTo>
                  <a:pt x="706" y="772"/>
                </a:lnTo>
                <a:lnTo>
                  <a:pt x="1227" y="662"/>
                </a:lnTo>
                <a:lnTo>
                  <a:pt x="1747" y="551"/>
                </a:lnTo>
                <a:lnTo>
                  <a:pt x="2268" y="441"/>
                </a:lnTo>
                <a:lnTo>
                  <a:pt x="2788" y="330"/>
                </a:lnTo>
                <a:lnTo>
                  <a:pt x="3308" y="220"/>
                </a:lnTo>
                <a:lnTo>
                  <a:pt x="3829" y="110"/>
                </a:lnTo>
                <a:lnTo>
                  <a:pt x="4349" y="0"/>
                </a:lnTo>
                <a:lnTo>
                  <a:pt x="4349" y="775"/>
                </a:lnTo>
                <a:lnTo>
                  <a:pt x="4349" y="1550"/>
                </a:lnTo>
                <a:lnTo>
                  <a:pt x="4348" y="1566"/>
                </a:lnTo>
                <a:lnTo>
                  <a:pt x="4347" y="1580"/>
                </a:lnTo>
                <a:lnTo>
                  <a:pt x="4345" y="1594"/>
                </a:lnTo>
                <a:lnTo>
                  <a:pt x="4342" y="1607"/>
                </a:lnTo>
                <a:lnTo>
                  <a:pt x="4339" y="1619"/>
                </a:lnTo>
                <a:lnTo>
                  <a:pt x="4335" y="1630"/>
                </a:lnTo>
                <a:lnTo>
                  <a:pt x="4330" y="1641"/>
                </a:lnTo>
                <a:lnTo>
                  <a:pt x="4325" y="1652"/>
                </a:lnTo>
                <a:lnTo>
                  <a:pt x="4320" y="1661"/>
                </a:lnTo>
                <a:lnTo>
                  <a:pt x="4314" y="1670"/>
                </a:lnTo>
                <a:lnTo>
                  <a:pt x="4311" y="1674"/>
                </a:lnTo>
                <a:lnTo>
                  <a:pt x="4307" y="1678"/>
                </a:lnTo>
                <a:lnTo>
                  <a:pt x="4301" y="1686"/>
                </a:lnTo>
                <a:lnTo>
                  <a:pt x="4294" y="1693"/>
                </a:lnTo>
                <a:lnTo>
                  <a:pt x="4287" y="1700"/>
                </a:lnTo>
                <a:lnTo>
                  <a:pt x="4273" y="1712"/>
                </a:lnTo>
                <a:lnTo>
                  <a:pt x="4259" y="1721"/>
                </a:lnTo>
                <a:lnTo>
                  <a:pt x="4245" y="1729"/>
                </a:lnTo>
                <a:lnTo>
                  <a:pt x="4232" y="1735"/>
                </a:lnTo>
                <a:lnTo>
                  <a:pt x="4221" y="1740"/>
                </a:lnTo>
                <a:lnTo>
                  <a:pt x="4211" y="1744"/>
                </a:lnTo>
                <a:lnTo>
                  <a:pt x="4204" y="1746"/>
                </a:lnTo>
                <a:lnTo>
                  <a:pt x="4197" y="1748"/>
                </a:lnTo>
                <a:lnTo>
                  <a:pt x="3672" y="1859"/>
                </a:lnTo>
                <a:lnTo>
                  <a:pt x="3147" y="1970"/>
                </a:lnTo>
                <a:lnTo>
                  <a:pt x="2623" y="2082"/>
                </a:lnTo>
                <a:lnTo>
                  <a:pt x="2098" y="2194"/>
                </a:lnTo>
                <a:lnTo>
                  <a:pt x="1573" y="2305"/>
                </a:lnTo>
                <a:lnTo>
                  <a:pt x="1049" y="2416"/>
                </a:lnTo>
                <a:lnTo>
                  <a:pt x="524" y="2527"/>
                </a:lnTo>
                <a:lnTo>
                  <a:pt x="0" y="2639"/>
                </a:lnTo>
                <a:close/>
              </a:path>
            </a:pathLst>
          </a:custGeom>
          <a:solidFill>
            <a:srgbClr val="00C0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rot="5400000" flipH="1">
            <a:off x="4141299" y="1001533"/>
            <a:ext cx="3030001" cy="1838625"/>
          </a:xfrm>
          <a:custGeom>
            <a:avLst/>
            <a:gdLst>
              <a:gd name="T0" fmla="*/ 0 w 4349"/>
              <a:gd name="T1" fmla="*/ 1875 h 2639"/>
              <a:gd name="T2" fmla="*/ 1 w 4349"/>
              <a:gd name="T3" fmla="*/ 1093 h 2639"/>
              <a:gd name="T4" fmla="*/ 2 w 4349"/>
              <a:gd name="T5" fmla="*/ 1076 h 2639"/>
              <a:gd name="T6" fmla="*/ 8 w 4349"/>
              <a:gd name="T7" fmla="*/ 1044 h 2639"/>
              <a:gd name="T8" fmla="*/ 17 w 4349"/>
              <a:gd name="T9" fmla="*/ 1016 h 2639"/>
              <a:gd name="T10" fmla="*/ 29 w 4349"/>
              <a:gd name="T11" fmla="*/ 991 h 2639"/>
              <a:gd name="T12" fmla="*/ 44 w 4349"/>
              <a:gd name="T13" fmla="*/ 969 h 2639"/>
              <a:gd name="T14" fmla="*/ 59 w 4349"/>
              <a:gd name="T15" fmla="*/ 951 h 2639"/>
              <a:gd name="T16" fmla="*/ 76 w 4349"/>
              <a:gd name="T17" fmla="*/ 935 h 2639"/>
              <a:gd name="T18" fmla="*/ 94 w 4349"/>
              <a:gd name="T19" fmla="*/ 922 h 2639"/>
              <a:gd name="T20" fmla="*/ 111 w 4349"/>
              <a:gd name="T21" fmla="*/ 911 h 2639"/>
              <a:gd name="T22" fmla="*/ 144 w 4349"/>
              <a:gd name="T23" fmla="*/ 896 h 2639"/>
              <a:gd name="T24" fmla="*/ 170 w 4349"/>
              <a:gd name="T25" fmla="*/ 887 h 2639"/>
              <a:gd name="T26" fmla="*/ 187 w 4349"/>
              <a:gd name="T27" fmla="*/ 883 h 2639"/>
              <a:gd name="T28" fmla="*/ 1227 w 4349"/>
              <a:gd name="T29" fmla="*/ 662 h 2639"/>
              <a:gd name="T30" fmla="*/ 2268 w 4349"/>
              <a:gd name="T31" fmla="*/ 441 h 2639"/>
              <a:gd name="T32" fmla="*/ 3308 w 4349"/>
              <a:gd name="T33" fmla="*/ 220 h 2639"/>
              <a:gd name="T34" fmla="*/ 4349 w 4349"/>
              <a:gd name="T35" fmla="*/ 0 h 2639"/>
              <a:gd name="T36" fmla="*/ 4349 w 4349"/>
              <a:gd name="T37" fmla="*/ 1550 h 2639"/>
              <a:gd name="T38" fmla="*/ 4347 w 4349"/>
              <a:gd name="T39" fmla="*/ 1580 h 2639"/>
              <a:gd name="T40" fmla="*/ 4342 w 4349"/>
              <a:gd name="T41" fmla="*/ 1607 h 2639"/>
              <a:gd name="T42" fmla="*/ 4335 w 4349"/>
              <a:gd name="T43" fmla="*/ 1630 h 2639"/>
              <a:gd name="T44" fmla="*/ 4325 w 4349"/>
              <a:gd name="T45" fmla="*/ 1652 h 2639"/>
              <a:gd name="T46" fmla="*/ 4314 w 4349"/>
              <a:gd name="T47" fmla="*/ 1670 h 2639"/>
              <a:gd name="T48" fmla="*/ 4307 w 4349"/>
              <a:gd name="T49" fmla="*/ 1678 h 2639"/>
              <a:gd name="T50" fmla="*/ 4294 w 4349"/>
              <a:gd name="T51" fmla="*/ 1693 h 2639"/>
              <a:gd name="T52" fmla="*/ 4273 w 4349"/>
              <a:gd name="T53" fmla="*/ 1712 h 2639"/>
              <a:gd name="T54" fmla="*/ 4245 w 4349"/>
              <a:gd name="T55" fmla="*/ 1729 h 2639"/>
              <a:gd name="T56" fmla="*/ 4221 w 4349"/>
              <a:gd name="T57" fmla="*/ 1740 h 2639"/>
              <a:gd name="T58" fmla="*/ 4204 w 4349"/>
              <a:gd name="T59" fmla="*/ 1746 h 2639"/>
              <a:gd name="T60" fmla="*/ 3672 w 4349"/>
              <a:gd name="T61" fmla="*/ 1859 h 2639"/>
              <a:gd name="T62" fmla="*/ 2623 w 4349"/>
              <a:gd name="T63" fmla="*/ 2082 h 2639"/>
              <a:gd name="T64" fmla="*/ 1573 w 4349"/>
              <a:gd name="T65" fmla="*/ 2305 h 2639"/>
              <a:gd name="T66" fmla="*/ 524 w 4349"/>
              <a:gd name="T67" fmla="*/ 2527 h 26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349" h="2639">
                <a:moveTo>
                  <a:pt x="0" y="2639"/>
                </a:moveTo>
                <a:lnTo>
                  <a:pt x="0" y="1875"/>
                </a:lnTo>
                <a:lnTo>
                  <a:pt x="0" y="1112"/>
                </a:lnTo>
                <a:lnTo>
                  <a:pt x="1" y="1093"/>
                </a:lnTo>
                <a:lnTo>
                  <a:pt x="1" y="1084"/>
                </a:lnTo>
                <a:lnTo>
                  <a:pt x="2" y="1076"/>
                </a:lnTo>
                <a:lnTo>
                  <a:pt x="5" y="1059"/>
                </a:lnTo>
                <a:lnTo>
                  <a:pt x="8" y="1044"/>
                </a:lnTo>
                <a:lnTo>
                  <a:pt x="12" y="1029"/>
                </a:lnTo>
                <a:lnTo>
                  <a:pt x="17" y="1016"/>
                </a:lnTo>
                <a:lnTo>
                  <a:pt x="23" y="1003"/>
                </a:lnTo>
                <a:lnTo>
                  <a:pt x="29" y="991"/>
                </a:lnTo>
                <a:lnTo>
                  <a:pt x="36" y="980"/>
                </a:lnTo>
                <a:lnTo>
                  <a:pt x="44" y="969"/>
                </a:lnTo>
                <a:lnTo>
                  <a:pt x="51" y="960"/>
                </a:lnTo>
                <a:lnTo>
                  <a:pt x="59" y="951"/>
                </a:lnTo>
                <a:lnTo>
                  <a:pt x="68" y="943"/>
                </a:lnTo>
                <a:lnTo>
                  <a:pt x="76" y="935"/>
                </a:lnTo>
                <a:lnTo>
                  <a:pt x="85" y="928"/>
                </a:lnTo>
                <a:lnTo>
                  <a:pt x="94" y="922"/>
                </a:lnTo>
                <a:lnTo>
                  <a:pt x="102" y="916"/>
                </a:lnTo>
                <a:lnTo>
                  <a:pt x="111" y="911"/>
                </a:lnTo>
                <a:lnTo>
                  <a:pt x="128" y="902"/>
                </a:lnTo>
                <a:lnTo>
                  <a:pt x="144" y="896"/>
                </a:lnTo>
                <a:lnTo>
                  <a:pt x="158" y="891"/>
                </a:lnTo>
                <a:lnTo>
                  <a:pt x="170" y="887"/>
                </a:lnTo>
                <a:lnTo>
                  <a:pt x="179" y="885"/>
                </a:lnTo>
                <a:lnTo>
                  <a:pt x="187" y="883"/>
                </a:lnTo>
                <a:lnTo>
                  <a:pt x="706" y="772"/>
                </a:lnTo>
                <a:lnTo>
                  <a:pt x="1227" y="662"/>
                </a:lnTo>
                <a:lnTo>
                  <a:pt x="1747" y="551"/>
                </a:lnTo>
                <a:lnTo>
                  <a:pt x="2268" y="441"/>
                </a:lnTo>
                <a:lnTo>
                  <a:pt x="2788" y="330"/>
                </a:lnTo>
                <a:lnTo>
                  <a:pt x="3308" y="220"/>
                </a:lnTo>
                <a:lnTo>
                  <a:pt x="3829" y="110"/>
                </a:lnTo>
                <a:lnTo>
                  <a:pt x="4349" y="0"/>
                </a:lnTo>
                <a:lnTo>
                  <a:pt x="4349" y="775"/>
                </a:lnTo>
                <a:lnTo>
                  <a:pt x="4349" y="1550"/>
                </a:lnTo>
                <a:lnTo>
                  <a:pt x="4348" y="1566"/>
                </a:lnTo>
                <a:lnTo>
                  <a:pt x="4347" y="1580"/>
                </a:lnTo>
                <a:lnTo>
                  <a:pt x="4345" y="1594"/>
                </a:lnTo>
                <a:lnTo>
                  <a:pt x="4342" y="1607"/>
                </a:lnTo>
                <a:lnTo>
                  <a:pt x="4339" y="1619"/>
                </a:lnTo>
                <a:lnTo>
                  <a:pt x="4335" y="1630"/>
                </a:lnTo>
                <a:lnTo>
                  <a:pt x="4330" y="1641"/>
                </a:lnTo>
                <a:lnTo>
                  <a:pt x="4325" y="1652"/>
                </a:lnTo>
                <a:lnTo>
                  <a:pt x="4320" y="1661"/>
                </a:lnTo>
                <a:lnTo>
                  <a:pt x="4314" y="1670"/>
                </a:lnTo>
                <a:lnTo>
                  <a:pt x="4311" y="1674"/>
                </a:lnTo>
                <a:lnTo>
                  <a:pt x="4307" y="1678"/>
                </a:lnTo>
                <a:lnTo>
                  <a:pt x="4301" y="1686"/>
                </a:lnTo>
                <a:lnTo>
                  <a:pt x="4294" y="1693"/>
                </a:lnTo>
                <a:lnTo>
                  <a:pt x="4287" y="1700"/>
                </a:lnTo>
                <a:lnTo>
                  <a:pt x="4273" y="1712"/>
                </a:lnTo>
                <a:lnTo>
                  <a:pt x="4259" y="1721"/>
                </a:lnTo>
                <a:lnTo>
                  <a:pt x="4245" y="1729"/>
                </a:lnTo>
                <a:lnTo>
                  <a:pt x="4232" y="1735"/>
                </a:lnTo>
                <a:lnTo>
                  <a:pt x="4221" y="1740"/>
                </a:lnTo>
                <a:lnTo>
                  <a:pt x="4211" y="1744"/>
                </a:lnTo>
                <a:lnTo>
                  <a:pt x="4204" y="1746"/>
                </a:lnTo>
                <a:lnTo>
                  <a:pt x="4197" y="1748"/>
                </a:lnTo>
                <a:lnTo>
                  <a:pt x="3672" y="1859"/>
                </a:lnTo>
                <a:lnTo>
                  <a:pt x="3147" y="1970"/>
                </a:lnTo>
                <a:lnTo>
                  <a:pt x="2623" y="2082"/>
                </a:lnTo>
                <a:lnTo>
                  <a:pt x="2098" y="2194"/>
                </a:lnTo>
                <a:lnTo>
                  <a:pt x="1573" y="2305"/>
                </a:lnTo>
                <a:lnTo>
                  <a:pt x="1049" y="2416"/>
                </a:lnTo>
                <a:lnTo>
                  <a:pt x="524" y="2527"/>
                </a:lnTo>
                <a:lnTo>
                  <a:pt x="0" y="2639"/>
                </a:lnTo>
                <a:close/>
              </a:path>
            </a:pathLst>
          </a:custGeom>
          <a:solidFill>
            <a:srgbClr val="00C0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 rot="5400000" flipH="1">
            <a:off x="6231840" y="415012"/>
            <a:ext cx="2571750" cy="1741726"/>
          </a:xfrm>
          <a:custGeom>
            <a:avLst/>
            <a:gdLst/>
            <a:ahLst/>
            <a:cxnLst/>
            <a:rect l="l" t="t" r="r" b="b"/>
            <a:pathLst>
              <a:path w="2571750" h="1741726">
                <a:moveTo>
                  <a:pt x="2571750" y="1195452"/>
                </a:moveTo>
                <a:lnTo>
                  <a:pt x="2571750" y="0"/>
                </a:lnTo>
                <a:lnTo>
                  <a:pt x="2304724" y="56378"/>
                </a:lnTo>
                <a:lnTo>
                  <a:pt x="1942433" y="133016"/>
                </a:lnTo>
                <a:lnTo>
                  <a:pt x="1580143" y="210352"/>
                </a:lnTo>
                <a:lnTo>
                  <a:pt x="1217156" y="286990"/>
                </a:lnTo>
                <a:lnTo>
                  <a:pt x="854866" y="364325"/>
                </a:lnTo>
                <a:lnTo>
                  <a:pt x="491879" y="440964"/>
                </a:lnTo>
                <a:lnTo>
                  <a:pt x="130285" y="518299"/>
                </a:lnTo>
                <a:lnTo>
                  <a:pt x="124712" y="519692"/>
                </a:lnTo>
                <a:lnTo>
                  <a:pt x="118441" y="521086"/>
                </a:lnTo>
                <a:lnTo>
                  <a:pt x="110081" y="523872"/>
                </a:lnTo>
                <a:lnTo>
                  <a:pt x="100327" y="527356"/>
                </a:lnTo>
                <a:lnTo>
                  <a:pt x="89179" y="531536"/>
                </a:lnTo>
                <a:lnTo>
                  <a:pt x="77335" y="537807"/>
                </a:lnTo>
                <a:lnTo>
                  <a:pt x="71065" y="541290"/>
                </a:lnTo>
                <a:lnTo>
                  <a:pt x="65491" y="545470"/>
                </a:lnTo>
                <a:lnTo>
                  <a:pt x="59221" y="549651"/>
                </a:lnTo>
                <a:lnTo>
                  <a:pt x="52950" y="554528"/>
                </a:lnTo>
                <a:lnTo>
                  <a:pt x="47377" y="560101"/>
                </a:lnTo>
                <a:lnTo>
                  <a:pt x="41106" y="565675"/>
                </a:lnTo>
                <a:lnTo>
                  <a:pt x="35532" y="571946"/>
                </a:lnTo>
                <a:lnTo>
                  <a:pt x="30655" y="578216"/>
                </a:lnTo>
                <a:lnTo>
                  <a:pt x="25082" y="585880"/>
                </a:lnTo>
                <a:lnTo>
                  <a:pt x="20205" y="593544"/>
                </a:lnTo>
                <a:lnTo>
                  <a:pt x="16025" y="601904"/>
                </a:lnTo>
                <a:lnTo>
                  <a:pt x="11844" y="610961"/>
                </a:lnTo>
                <a:lnTo>
                  <a:pt x="8361" y="620019"/>
                </a:lnTo>
                <a:lnTo>
                  <a:pt x="5574" y="630469"/>
                </a:lnTo>
                <a:lnTo>
                  <a:pt x="3484" y="640920"/>
                </a:lnTo>
                <a:lnTo>
                  <a:pt x="1394" y="652764"/>
                </a:lnTo>
                <a:lnTo>
                  <a:pt x="697" y="658338"/>
                </a:lnTo>
                <a:lnTo>
                  <a:pt x="697" y="664608"/>
                </a:lnTo>
                <a:lnTo>
                  <a:pt x="0" y="677846"/>
                </a:lnTo>
                <a:lnTo>
                  <a:pt x="0" y="1209438"/>
                </a:lnTo>
                <a:lnTo>
                  <a:pt x="0" y="1741726"/>
                </a:lnTo>
                <a:lnTo>
                  <a:pt x="365077" y="1663694"/>
                </a:lnTo>
                <a:lnTo>
                  <a:pt x="730851" y="1586359"/>
                </a:lnTo>
                <a:lnTo>
                  <a:pt x="1095928" y="1509024"/>
                </a:lnTo>
                <a:lnTo>
                  <a:pt x="1461702" y="1431689"/>
                </a:lnTo>
                <a:lnTo>
                  <a:pt x="1827476" y="1353657"/>
                </a:lnTo>
                <a:lnTo>
                  <a:pt x="2192553" y="1275625"/>
                </a:lnTo>
                <a:lnTo>
                  <a:pt x="2558327" y="1198290"/>
                </a:lnTo>
                <a:close/>
              </a:path>
            </a:pathLst>
          </a:custGeom>
          <a:solidFill>
            <a:srgbClr val="00C0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400000" flipH="1">
            <a:off x="7989592" y="558911"/>
            <a:ext cx="1713319" cy="595498"/>
          </a:xfrm>
          <a:custGeom>
            <a:avLst/>
            <a:gdLst/>
            <a:ahLst/>
            <a:cxnLst/>
            <a:rect l="l" t="t" r="r" b="b"/>
            <a:pathLst>
              <a:path w="1713319" h="595498">
                <a:moveTo>
                  <a:pt x="1713319" y="231783"/>
                </a:moveTo>
                <a:lnTo>
                  <a:pt x="1713319" y="0"/>
                </a:lnTo>
                <a:lnTo>
                  <a:pt x="0" y="0"/>
                </a:lnTo>
                <a:lnTo>
                  <a:pt x="0" y="63210"/>
                </a:lnTo>
                <a:lnTo>
                  <a:pt x="0" y="595498"/>
                </a:lnTo>
                <a:lnTo>
                  <a:pt x="365077" y="517466"/>
                </a:lnTo>
                <a:lnTo>
                  <a:pt x="730851" y="440131"/>
                </a:lnTo>
                <a:lnTo>
                  <a:pt x="1095928" y="362796"/>
                </a:lnTo>
                <a:lnTo>
                  <a:pt x="1461702" y="285461"/>
                </a:lnTo>
                <a:close/>
              </a:path>
            </a:pathLst>
          </a:custGeom>
          <a:solidFill>
            <a:srgbClr val="00C0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 rot="5400000" flipH="1">
            <a:off x="5877908" y="3264192"/>
            <a:ext cx="2114478" cy="1644139"/>
          </a:xfrm>
          <a:custGeom>
            <a:avLst/>
            <a:gdLst/>
            <a:ahLst/>
            <a:cxnLst/>
            <a:rect l="l" t="t" r="r" b="b"/>
            <a:pathLst>
              <a:path w="2114478" h="1644139">
                <a:moveTo>
                  <a:pt x="2114478" y="1079905"/>
                </a:moveTo>
                <a:lnTo>
                  <a:pt x="2114478" y="539953"/>
                </a:lnTo>
                <a:lnTo>
                  <a:pt x="2114478" y="0"/>
                </a:lnTo>
                <a:lnTo>
                  <a:pt x="1752188" y="76639"/>
                </a:lnTo>
                <a:lnTo>
                  <a:pt x="1389201" y="153277"/>
                </a:lnTo>
                <a:lnTo>
                  <a:pt x="1026910" y="229915"/>
                </a:lnTo>
                <a:lnTo>
                  <a:pt x="664620" y="307251"/>
                </a:lnTo>
                <a:lnTo>
                  <a:pt x="301633" y="383889"/>
                </a:lnTo>
                <a:lnTo>
                  <a:pt x="0" y="448276"/>
                </a:lnTo>
                <a:lnTo>
                  <a:pt x="0" y="1644139"/>
                </a:lnTo>
                <a:lnTo>
                  <a:pt x="180405" y="1605923"/>
                </a:lnTo>
                <a:lnTo>
                  <a:pt x="546179" y="1528588"/>
                </a:lnTo>
                <a:lnTo>
                  <a:pt x="911953" y="1450556"/>
                </a:lnTo>
                <a:lnTo>
                  <a:pt x="1277030" y="1372524"/>
                </a:lnTo>
                <a:lnTo>
                  <a:pt x="1642804" y="1295189"/>
                </a:lnTo>
                <a:lnTo>
                  <a:pt x="2008578" y="1217854"/>
                </a:lnTo>
                <a:lnTo>
                  <a:pt x="2013455" y="1216461"/>
                </a:lnTo>
                <a:lnTo>
                  <a:pt x="2018332" y="1215067"/>
                </a:lnTo>
                <a:lnTo>
                  <a:pt x="2025299" y="1212281"/>
                </a:lnTo>
                <a:lnTo>
                  <a:pt x="2032963" y="1208797"/>
                </a:lnTo>
                <a:lnTo>
                  <a:pt x="2042020" y="1204617"/>
                </a:lnTo>
                <a:lnTo>
                  <a:pt x="2051774" y="1199043"/>
                </a:lnTo>
                <a:lnTo>
                  <a:pt x="2061528" y="1192773"/>
                </a:lnTo>
                <a:lnTo>
                  <a:pt x="2071282" y="1184412"/>
                </a:lnTo>
                <a:lnTo>
                  <a:pt x="2076159" y="1179535"/>
                </a:lnTo>
                <a:lnTo>
                  <a:pt x="2081036" y="1174658"/>
                </a:lnTo>
                <a:lnTo>
                  <a:pt x="2085216" y="1169084"/>
                </a:lnTo>
                <a:lnTo>
                  <a:pt x="2088003" y="1166297"/>
                </a:lnTo>
                <a:lnTo>
                  <a:pt x="2090093" y="1163511"/>
                </a:lnTo>
                <a:lnTo>
                  <a:pt x="2094273" y="1157240"/>
                </a:lnTo>
                <a:lnTo>
                  <a:pt x="2097757" y="1150970"/>
                </a:lnTo>
                <a:lnTo>
                  <a:pt x="2101241" y="1143306"/>
                </a:lnTo>
                <a:lnTo>
                  <a:pt x="2104724" y="1135642"/>
                </a:lnTo>
                <a:lnTo>
                  <a:pt x="2107511" y="1127978"/>
                </a:lnTo>
                <a:lnTo>
                  <a:pt x="2109601" y="1119618"/>
                </a:lnTo>
                <a:lnTo>
                  <a:pt x="2111691" y="1110560"/>
                </a:lnTo>
                <a:lnTo>
                  <a:pt x="2113085" y="1100806"/>
                </a:lnTo>
                <a:lnTo>
                  <a:pt x="2113781" y="10910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 rot="5400000" flipH="1">
            <a:off x="4451074" y="3773564"/>
            <a:ext cx="1300746" cy="1471510"/>
          </a:xfrm>
          <a:custGeom>
            <a:avLst/>
            <a:gdLst/>
            <a:ahLst/>
            <a:cxnLst/>
            <a:rect l="l" t="t" r="r" b="b"/>
            <a:pathLst>
              <a:path w="1300746" h="1471510">
                <a:moveTo>
                  <a:pt x="1300746" y="1079905"/>
                </a:moveTo>
                <a:lnTo>
                  <a:pt x="1300746" y="539953"/>
                </a:lnTo>
                <a:lnTo>
                  <a:pt x="1300746" y="0"/>
                </a:lnTo>
                <a:lnTo>
                  <a:pt x="938456" y="76639"/>
                </a:lnTo>
                <a:lnTo>
                  <a:pt x="575469" y="153277"/>
                </a:lnTo>
                <a:lnTo>
                  <a:pt x="213179" y="229915"/>
                </a:lnTo>
                <a:lnTo>
                  <a:pt x="0" y="275421"/>
                </a:lnTo>
                <a:lnTo>
                  <a:pt x="0" y="1471510"/>
                </a:lnTo>
                <a:lnTo>
                  <a:pt x="98221" y="1450556"/>
                </a:lnTo>
                <a:lnTo>
                  <a:pt x="463298" y="1372524"/>
                </a:lnTo>
                <a:lnTo>
                  <a:pt x="829072" y="1295189"/>
                </a:lnTo>
                <a:lnTo>
                  <a:pt x="1194846" y="1217854"/>
                </a:lnTo>
                <a:lnTo>
                  <a:pt x="1199723" y="1216461"/>
                </a:lnTo>
                <a:lnTo>
                  <a:pt x="1204600" y="1215067"/>
                </a:lnTo>
                <a:lnTo>
                  <a:pt x="1211567" y="1212281"/>
                </a:lnTo>
                <a:lnTo>
                  <a:pt x="1219231" y="1208797"/>
                </a:lnTo>
                <a:lnTo>
                  <a:pt x="1228288" y="1204617"/>
                </a:lnTo>
                <a:lnTo>
                  <a:pt x="1238042" y="1199043"/>
                </a:lnTo>
                <a:lnTo>
                  <a:pt x="1247796" y="1192773"/>
                </a:lnTo>
                <a:lnTo>
                  <a:pt x="1257550" y="1184412"/>
                </a:lnTo>
                <a:lnTo>
                  <a:pt x="1262427" y="1179535"/>
                </a:lnTo>
                <a:lnTo>
                  <a:pt x="1267304" y="1174658"/>
                </a:lnTo>
                <a:lnTo>
                  <a:pt x="1271484" y="1169084"/>
                </a:lnTo>
                <a:lnTo>
                  <a:pt x="1274271" y="1166297"/>
                </a:lnTo>
                <a:lnTo>
                  <a:pt x="1276361" y="1163511"/>
                </a:lnTo>
                <a:lnTo>
                  <a:pt x="1280541" y="1157240"/>
                </a:lnTo>
                <a:lnTo>
                  <a:pt x="1284025" y="1150970"/>
                </a:lnTo>
                <a:lnTo>
                  <a:pt x="1287509" y="1143306"/>
                </a:lnTo>
                <a:lnTo>
                  <a:pt x="1290992" y="1135642"/>
                </a:lnTo>
                <a:lnTo>
                  <a:pt x="1293779" y="1127978"/>
                </a:lnTo>
                <a:lnTo>
                  <a:pt x="1295869" y="1119618"/>
                </a:lnTo>
                <a:lnTo>
                  <a:pt x="1297959" y="1110560"/>
                </a:lnTo>
                <a:lnTo>
                  <a:pt x="1299353" y="1100806"/>
                </a:lnTo>
                <a:lnTo>
                  <a:pt x="1300049" y="10910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1188" y="2066802"/>
            <a:ext cx="7921625" cy="720972"/>
          </a:xfrm>
        </p:spPr>
        <p:txBody>
          <a:bodyPr anchor="ctr" anchorCtr="0"/>
          <a:lstStyle>
            <a:lvl1pPr algn="l">
              <a:defRPr sz="3600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väliotsikko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4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9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00C0FF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809532047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dia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 rot="5400000" flipH="1">
            <a:off x="3433279" y="358989"/>
            <a:ext cx="2715766" cy="1997788"/>
          </a:xfrm>
          <a:custGeom>
            <a:avLst/>
            <a:gdLst/>
            <a:ahLst/>
            <a:cxnLst/>
            <a:rect l="l" t="t" r="r" b="b"/>
            <a:pathLst>
              <a:path w="2715766" h="1997788">
                <a:moveTo>
                  <a:pt x="2715766" y="1420588"/>
                </a:moveTo>
                <a:lnTo>
                  <a:pt x="2715766" y="0"/>
                </a:lnTo>
                <a:lnTo>
                  <a:pt x="2308098" y="86237"/>
                </a:lnTo>
                <a:lnTo>
                  <a:pt x="1877606" y="178131"/>
                </a:lnTo>
                <a:lnTo>
                  <a:pt x="1446287" y="269196"/>
                </a:lnTo>
                <a:lnTo>
                  <a:pt x="1015795" y="361090"/>
                </a:lnTo>
                <a:lnTo>
                  <a:pt x="584475" y="452156"/>
                </a:lnTo>
                <a:lnTo>
                  <a:pt x="154812" y="544049"/>
                </a:lnTo>
                <a:lnTo>
                  <a:pt x="148189" y="545705"/>
                </a:lnTo>
                <a:lnTo>
                  <a:pt x="140738" y="547361"/>
                </a:lnTo>
                <a:lnTo>
                  <a:pt x="130803" y="550672"/>
                </a:lnTo>
                <a:lnTo>
                  <a:pt x="119213" y="554811"/>
                </a:lnTo>
                <a:lnTo>
                  <a:pt x="105967" y="559779"/>
                </a:lnTo>
                <a:lnTo>
                  <a:pt x="91894" y="567230"/>
                </a:lnTo>
                <a:lnTo>
                  <a:pt x="84443" y="571369"/>
                </a:lnTo>
                <a:lnTo>
                  <a:pt x="77820" y="576336"/>
                </a:lnTo>
                <a:lnTo>
                  <a:pt x="70369" y="581303"/>
                </a:lnTo>
                <a:lnTo>
                  <a:pt x="62918" y="587098"/>
                </a:lnTo>
                <a:lnTo>
                  <a:pt x="56295" y="593721"/>
                </a:lnTo>
                <a:lnTo>
                  <a:pt x="48844" y="600344"/>
                </a:lnTo>
                <a:lnTo>
                  <a:pt x="42221" y="607795"/>
                </a:lnTo>
                <a:lnTo>
                  <a:pt x="36426" y="615246"/>
                </a:lnTo>
                <a:lnTo>
                  <a:pt x="29803" y="624353"/>
                </a:lnTo>
                <a:lnTo>
                  <a:pt x="24008" y="633459"/>
                </a:lnTo>
                <a:lnTo>
                  <a:pt x="19041" y="643394"/>
                </a:lnTo>
                <a:lnTo>
                  <a:pt x="14074" y="654156"/>
                </a:lnTo>
                <a:lnTo>
                  <a:pt x="9935" y="664918"/>
                </a:lnTo>
                <a:lnTo>
                  <a:pt x="6623" y="677336"/>
                </a:lnTo>
                <a:lnTo>
                  <a:pt x="4139" y="689754"/>
                </a:lnTo>
                <a:lnTo>
                  <a:pt x="1656" y="703828"/>
                </a:lnTo>
                <a:lnTo>
                  <a:pt x="828" y="710451"/>
                </a:lnTo>
                <a:lnTo>
                  <a:pt x="828" y="717902"/>
                </a:lnTo>
                <a:lnTo>
                  <a:pt x="0" y="733631"/>
                </a:lnTo>
                <a:lnTo>
                  <a:pt x="0" y="1365296"/>
                </a:lnTo>
                <a:lnTo>
                  <a:pt x="0" y="1997788"/>
                </a:lnTo>
                <a:lnTo>
                  <a:pt x="433803" y="1905067"/>
                </a:lnTo>
                <a:lnTo>
                  <a:pt x="868434" y="1813173"/>
                </a:lnTo>
                <a:lnTo>
                  <a:pt x="1302238" y="1721280"/>
                </a:lnTo>
                <a:lnTo>
                  <a:pt x="1736869" y="1629386"/>
                </a:lnTo>
                <a:lnTo>
                  <a:pt x="2171500" y="1536665"/>
                </a:lnTo>
                <a:lnTo>
                  <a:pt x="2605303" y="144394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 rot="5400000" flipH="1">
            <a:off x="6109873" y="-47518"/>
            <a:ext cx="1707654" cy="1783775"/>
          </a:xfrm>
          <a:custGeom>
            <a:avLst/>
            <a:gdLst/>
            <a:ahLst/>
            <a:cxnLst/>
            <a:rect l="l" t="t" r="r" b="b"/>
            <a:pathLst>
              <a:path w="1707654" h="1783775">
                <a:moveTo>
                  <a:pt x="1707654" y="1421550"/>
                </a:moveTo>
                <a:lnTo>
                  <a:pt x="1707654" y="0"/>
                </a:lnTo>
                <a:lnTo>
                  <a:pt x="1446287" y="55183"/>
                </a:lnTo>
                <a:lnTo>
                  <a:pt x="1015795" y="147077"/>
                </a:lnTo>
                <a:lnTo>
                  <a:pt x="584475" y="238143"/>
                </a:lnTo>
                <a:lnTo>
                  <a:pt x="154812" y="330036"/>
                </a:lnTo>
                <a:lnTo>
                  <a:pt x="148189" y="331692"/>
                </a:lnTo>
                <a:lnTo>
                  <a:pt x="140738" y="333348"/>
                </a:lnTo>
                <a:lnTo>
                  <a:pt x="130803" y="336659"/>
                </a:lnTo>
                <a:lnTo>
                  <a:pt x="119213" y="340798"/>
                </a:lnTo>
                <a:lnTo>
                  <a:pt x="105967" y="345766"/>
                </a:lnTo>
                <a:lnTo>
                  <a:pt x="91893" y="353217"/>
                </a:lnTo>
                <a:lnTo>
                  <a:pt x="84443" y="357356"/>
                </a:lnTo>
                <a:lnTo>
                  <a:pt x="77820" y="362323"/>
                </a:lnTo>
                <a:lnTo>
                  <a:pt x="70369" y="367290"/>
                </a:lnTo>
                <a:lnTo>
                  <a:pt x="62918" y="373085"/>
                </a:lnTo>
                <a:lnTo>
                  <a:pt x="56295" y="379708"/>
                </a:lnTo>
                <a:lnTo>
                  <a:pt x="48844" y="386331"/>
                </a:lnTo>
                <a:lnTo>
                  <a:pt x="42221" y="393782"/>
                </a:lnTo>
                <a:lnTo>
                  <a:pt x="36426" y="401233"/>
                </a:lnTo>
                <a:lnTo>
                  <a:pt x="29803" y="410340"/>
                </a:lnTo>
                <a:lnTo>
                  <a:pt x="24008" y="419446"/>
                </a:lnTo>
                <a:lnTo>
                  <a:pt x="19041" y="429381"/>
                </a:lnTo>
                <a:lnTo>
                  <a:pt x="14074" y="440143"/>
                </a:lnTo>
                <a:lnTo>
                  <a:pt x="9934" y="450905"/>
                </a:lnTo>
                <a:lnTo>
                  <a:pt x="6623" y="463323"/>
                </a:lnTo>
                <a:lnTo>
                  <a:pt x="4139" y="475741"/>
                </a:lnTo>
                <a:lnTo>
                  <a:pt x="1656" y="489815"/>
                </a:lnTo>
                <a:lnTo>
                  <a:pt x="828" y="496438"/>
                </a:lnTo>
                <a:lnTo>
                  <a:pt x="828" y="503889"/>
                </a:lnTo>
                <a:lnTo>
                  <a:pt x="0" y="519618"/>
                </a:lnTo>
                <a:lnTo>
                  <a:pt x="0" y="1151283"/>
                </a:lnTo>
                <a:lnTo>
                  <a:pt x="0" y="1783775"/>
                </a:lnTo>
                <a:lnTo>
                  <a:pt x="433803" y="1691054"/>
                </a:lnTo>
                <a:lnTo>
                  <a:pt x="868434" y="1599160"/>
                </a:lnTo>
                <a:lnTo>
                  <a:pt x="1302238" y="150726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 rot="5400000" flipH="1">
            <a:off x="1535160" y="3816318"/>
            <a:ext cx="1018465" cy="1635898"/>
          </a:xfrm>
          <a:custGeom>
            <a:avLst/>
            <a:gdLst/>
            <a:ahLst/>
            <a:cxnLst/>
            <a:rect l="l" t="t" r="r" b="b"/>
            <a:pathLst>
              <a:path w="1018465" h="1635898">
                <a:moveTo>
                  <a:pt x="1018465" y="1283198"/>
                </a:moveTo>
                <a:lnTo>
                  <a:pt x="1018465" y="641599"/>
                </a:lnTo>
                <a:lnTo>
                  <a:pt x="1018465" y="0"/>
                </a:lnTo>
                <a:lnTo>
                  <a:pt x="587973" y="91066"/>
                </a:lnTo>
                <a:lnTo>
                  <a:pt x="156654" y="182131"/>
                </a:lnTo>
                <a:lnTo>
                  <a:pt x="0" y="215270"/>
                </a:lnTo>
                <a:lnTo>
                  <a:pt x="0" y="1635898"/>
                </a:lnTo>
                <a:lnTo>
                  <a:pt x="23367" y="1630903"/>
                </a:lnTo>
                <a:lnTo>
                  <a:pt x="457998" y="1539010"/>
                </a:lnTo>
                <a:lnTo>
                  <a:pt x="892629" y="1447116"/>
                </a:lnTo>
                <a:lnTo>
                  <a:pt x="898424" y="1445460"/>
                </a:lnTo>
                <a:lnTo>
                  <a:pt x="904219" y="1443805"/>
                </a:lnTo>
                <a:lnTo>
                  <a:pt x="912498" y="1440493"/>
                </a:lnTo>
                <a:lnTo>
                  <a:pt x="921605" y="1436354"/>
                </a:lnTo>
                <a:lnTo>
                  <a:pt x="932367" y="1431387"/>
                </a:lnTo>
                <a:lnTo>
                  <a:pt x="943957" y="1424764"/>
                </a:lnTo>
                <a:lnTo>
                  <a:pt x="955547" y="1417313"/>
                </a:lnTo>
                <a:lnTo>
                  <a:pt x="967137" y="1407378"/>
                </a:lnTo>
                <a:lnTo>
                  <a:pt x="972932" y="1401583"/>
                </a:lnTo>
                <a:lnTo>
                  <a:pt x="978727" y="1395788"/>
                </a:lnTo>
                <a:lnTo>
                  <a:pt x="983695" y="1389165"/>
                </a:lnTo>
                <a:lnTo>
                  <a:pt x="987006" y="1385854"/>
                </a:lnTo>
                <a:lnTo>
                  <a:pt x="989490" y="1382542"/>
                </a:lnTo>
                <a:lnTo>
                  <a:pt x="994457" y="1375092"/>
                </a:lnTo>
                <a:lnTo>
                  <a:pt x="998596" y="1367641"/>
                </a:lnTo>
                <a:lnTo>
                  <a:pt x="1002736" y="1358534"/>
                </a:lnTo>
                <a:lnTo>
                  <a:pt x="1006875" y="1349428"/>
                </a:lnTo>
                <a:lnTo>
                  <a:pt x="1010186" y="1340321"/>
                </a:lnTo>
                <a:lnTo>
                  <a:pt x="1012670" y="1330387"/>
                </a:lnTo>
                <a:lnTo>
                  <a:pt x="1015154" y="1319624"/>
                </a:lnTo>
                <a:lnTo>
                  <a:pt x="1016809" y="1308034"/>
                </a:lnTo>
                <a:lnTo>
                  <a:pt x="1017637" y="12964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schemeClr val="accent2"/>
              </a:solidFill>
            </a:endParaRPr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 rot="5400000" flipH="1">
            <a:off x="3209339" y="3223512"/>
            <a:ext cx="1995687" cy="1844288"/>
          </a:xfrm>
          <a:custGeom>
            <a:avLst/>
            <a:gdLst/>
            <a:ahLst/>
            <a:cxnLst/>
            <a:rect l="l" t="t" r="r" b="b"/>
            <a:pathLst>
              <a:path w="1995687" h="1844288">
                <a:moveTo>
                  <a:pt x="1995687" y="1283198"/>
                </a:moveTo>
                <a:lnTo>
                  <a:pt x="1995687" y="641599"/>
                </a:lnTo>
                <a:lnTo>
                  <a:pt x="1995687" y="0"/>
                </a:lnTo>
                <a:lnTo>
                  <a:pt x="1565195" y="91066"/>
                </a:lnTo>
                <a:lnTo>
                  <a:pt x="1133876" y="182132"/>
                </a:lnTo>
                <a:lnTo>
                  <a:pt x="703384" y="273197"/>
                </a:lnTo>
                <a:lnTo>
                  <a:pt x="272892" y="365091"/>
                </a:lnTo>
                <a:lnTo>
                  <a:pt x="0" y="422707"/>
                </a:lnTo>
                <a:lnTo>
                  <a:pt x="0" y="1844288"/>
                </a:lnTo>
                <a:lnTo>
                  <a:pt x="132155" y="1816346"/>
                </a:lnTo>
                <a:lnTo>
                  <a:pt x="566786" y="1723625"/>
                </a:lnTo>
                <a:lnTo>
                  <a:pt x="1000589" y="1630903"/>
                </a:lnTo>
                <a:lnTo>
                  <a:pt x="1435220" y="1539010"/>
                </a:lnTo>
                <a:lnTo>
                  <a:pt x="1869851" y="1447116"/>
                </a:lnTo>
                <a:lnTo>
                  <a:pt x="1875646" y="1445461"/>
                </a:lnTo>
                <a:lnTo>
                  <a:pt x="1881441" y="1443805"/>
                </a:lnTo>
                <a:lnTo>
                  <a:pt x="1889720" y="1440493"/>
                </a:lnTo>
                <a:lnTo>
                  <a:pt x="1898827" y="1436354"/>
                </a:lnTo>
                <a:lnTo>
                  <a:pt x="1909589" y="1431387"/>
                </a:lnTo>
                <a:lnTo>
                  <a:pt x="1921179" y="1424764"/>
                </a:lnTo>
                <a:lnTo>
                  <a:pt x="1932769" y="1417313"/>
                </a:lnTo>
                <a:lnTo>
                  <a:pt x="1944359" y="1407379"/>
                </a:lnTo>
                <a:lnTo>
                  <a:pt x="1950154" y="1401583"/>
                </a:lnTo>
                <a:lnTo>
                  <a:pt x="1955949" y="1395788"/>
                </a:lnTo>
                <a:lnTo>
                  <a:pt x="1960917" y="1389165"/>
                </a:lnTo>
                <a:lnTo>
                  <a:pt x="1964228" y="1385854"/>
                </a:lnTo>
                <a:lnTo>
                  <a:pt x="1966712" y="1382542"/>
                </a:lnTo>
                <a:lnTo>
                  <a:pt x="1971679" y="1375092"/>
                </a:lnTo>
                <a:lnTo>
                  <a:pt x="1975818" y="1367641"/>
                </a:lnTo>
                <a:lnTo>
                  <a:pt x="1979958" y="1358534"/>
                </a:lnTo>
                <a:lnTo>
                  <a:pt x="1984097" y="1349428"/>
                </a:lnTo>
                <a:lnTo>
                  <a:pt x="1987408" y="1340321"/>
                </a:lnTo>
                <a:lnTo>
                  <a:pt x="1989892" y="1330387"/>
                </a:lnTo>
                <a:lnTo>
                  <a:pt x="1992376" y="1319624"/>
                </a:lnTo>
                <a:lnTo>
                  <a:pt x="1994031" y="1308034"/>
                </a:lnTo>
                <a:lnTo>
                  <a:pt x="1994859" y="12964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1188" y="2066802"/>
            <a:ext cx="7921625" cy="720972"/>
          </a:xfrm>
        </p:spPr>
        <p:txBody>
          <a:bodyPr anchor="ctr" anchorCtr="0"/>
          <a:lstStyle>
            <a:lvl1pPr algn="l">
              <a:defRPr sz="36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väliotsikko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10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2193173113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petu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white"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611560" y="1563638"/>
            <a:ext cx="7920000" cy="1728000"/>
          </a:xfrm>
        </p:spPr>
        <p:txBody>
          <a:bodyPr anchor="ctr"/>
          <a:lstStyle>
            <a:lvl1pPr algn="ctr">
              <a:lnSpc>
                <a:spcPct val="100000"/>
              </a:lnSpc>
              <a:spcBef>
                <a:spcPts val="600"/>
              </a:spcBef>
              <a:defRPr sz="82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Lopputeksti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Freeform 11"/>
          <p:cNvSpPr>
            <a:spLocks noChangeAspect="1" noEditPoints="1"/>
          </p:cNvSpPr>
          <p:nvPr/>
        </p:nvSpPr>
        <p:spPr bwMode="black">
          <a:xfrm>
            <a:off x="3275856" y="4329305"/>
            <a:ext cx="2592288" cy="374265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1560" y="3292022"/>
            <a:ext cx="7920880" cy="648072"/>
          </a:xfrm>
        </p:spPr>
        <p:txBody>
          <a:bodyPr/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5340699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petus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788024" y="1059582"/>
            <a:ext cx="3960000" cy="1656000"/>
          </a:xfrm>
        </p:spPr>
        <p:txBody>
          <a:bodyPr anchor="ctr"/>
          <a:lstStyle>
            <a:lvl1pPr>
              <a:lnSpc>
                <a:spcPct val="100000"/>
              </a:lnSpc>
              <a:spcBef>
                <a:spcPts val="600"/>
              </a:spcBef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Lopputeksti</a:t>
            </a:r>
            <a:endParaRPr lang="fi-FI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88024" y="2714400"/>
            <a:ext cx="3960000" cy="1728000"/>
          </a:xfrm>
        </p:spPr>
        <p:txBody>
          <a:bodyPr/>
          <a:lstStyle>
            <a:lvl1pPr marL="0" indent="0" algn="l"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 rot="10800000">
            <a:off x="4688" y="2220"/>
            <a:ext cx="4572000" cy="5141281"/>
          </a:xfrm>
          <a:custGeom>
            <a:avLst/>
            <a:gdLst/>
            <a:ahLst/>
            <a:cxnLst/>
            <a:rect l="l" t="t" r="r" b="b"/>
            <a:pathLst>
              <a:path w="4572000" h="5141281">
                <a:moveTo>
                  <a:pt x="4572000" y="3066761"/>
                </a:moveTo>
                <a:lnTo>
                  <a:pt x="4572000" y="5141281"/>
                </a:lnTo>
                <a:lnTo>
                  <a:pt x="0" y="5141281"/>
                </a:lnTo>
                <a:lnTo>
                  <a:pt x="0" y="4269743"/>
                </a:lnTo>
                <a:lnTo>
                  <a:pt x="1228" y="4246414"/>
                </a:lnTo>
                <a:lnTo>
                  <a:pt x="1228" y="4235363"/>
                </a:lnTo>
                <a:lnTo>
                  <a:pt x="2455" y="4225540"/>
                </a:lnTo>
                <a:lnTo>
                  <a:pt x="6139" y="4204666"/>
                </a:lnTo>
                <a:lnTo>
                  <a:pt x="9823" y="4186248"/>
                </a:lnTo>
                <a:lnTo>
                  <a:pt x="14734" y="4167830"/>
                </a:lnTo>
                <a:lnTo>
                  <a:pt x="20874" y="4151867"/>
                </a:lnTo>
                <a:lnTo>
                  <a:pt x="28241" y="4135905"/>
                </a:lnTo>
                <a:lnTo>
                  <a:pt x="35608" y="4121170"/>
                </a:lnTo>
                <a:lnTo>
                  <a:pt x="44203" y="4107664"/>
                </a:lnTo>
                <a:lnTo>
                  <a:pt x="54026" y="4094157"/>
                </a:lnTo>
                <a:lnTo>
                  <a:pt x="62621" y="4083106"/>
                </a:lnTo>
                <a:lnTo>
                  <a:pt x="72444" y="4072055"/>
                </a:lnTo>
                <a:lnTo>
                  <a:pt x="83495" y="4062233"/>
                </a:lnTo>
                <a:lnTo>
                  <a:pt x="93318" y="4052410"/>
                </a:lnTo>
                <a:lnTo>
                  <a:pt x="104369" y="4043814"/>
                </a:lnTo>
                <a:lnTo>
                  <a:pt x="115420" y="4036447"/>
                </a:lnTo>
                <a:lnTo>
                  <a:pt x="125243" y="4029080"/>
                </a:lnTo>
                <a:lnTo>
                  <a:pt x="136294" y="4022941"/>
                </a:lnTo>
                <a:lnTo>
                  <a:pt x="157168" y="4011890"/>
                </a:lnTo>
                <a:lnTo>
                  <a:pt x="176814" y="4004522"/>
                </a:lnTo>
                <a:lnTo>
                  <a:pt x="194004" y="3998383"/>
                </a:lnTo>
                <a:lnTo>
                  <a:pt x="208738" y="3993472"/>
                </a:lnTo>
                <a:lnTo>
                  <a:pt x="219789" y="3991016"/>
                </a:lnTo>
                <a:lnTo>
                  <a:pt x="229612" y="3988560"/>
                </a:lnTo>
                <a:lnTo>
                  <a:pt x="866879" y="3852266"/>
                </a:lnTo>
                <a:lnTo>
                  <a:pt x="1506601" y="3717200"/>
                </a:lnTo>
                <a:lnTo>
                  <a:pt x="2145096" y="3580906"/>
                </a:lnTo>
                <a:lnTo>
                  <a:pt x="2784818" y="3445840"/>
                </a:lnTo>
                <a:lnTo>
                  <a:pt x="3423312" y="3309546"/>
                </a:lnTo>
                <a:lnTo>
                  <a:pt x="4061806" y="3174479"/>
                </a:lnTo>
                <a:close/>
                <a:moveTo>
                  <a:pt x="4572000" y="0"/>
                </a:moveTo>
                <a:lnTo>
                  <a:pt x="4572000" y="2107977"/>
                </a:lnTo>
                <a:lnTo>
                  <a:pt x="4016239" y="2226539"/>
                </a:lnTo>
                <a:lnTo>
                  <a:pt x="3371606" y="2362833"/>
                </a:lnTo>
                <a:lnTo>
                  <a:pt x="2728200" y="2499127"/>
                </a:lnTo>
                <a:lnTo>
                  <a:pt x="2083566" y="2635421"/>
                </a:lnTo>
                <a:lnTo>
                  <a:pt x="1440160" y="2772943"/>
                </a:lnTo>
                <a:lnTo>
                  <a:pt x="1440160" y="1834847"/>
                </a:lnTo>
                <a:lnTo>
                  <a:pt x="1440160" y="897979"/>
                </a:lnTo>
                <a:lnTo>
                  <a:pt x="1441388" y="874650"/>
                </a:lnTo>
                <a:lnTo>
                  <a:pt x="1441388" y="863599"/>
                </a:lnTo>
                <a:lnTo>
                  <a:pt x="1442616" y="853776"/>
                </a:lnTo>
                <a:lnTo>
                  <a:pt x="1446300" y="832902"/>
                </a:lnTo>
                <a:lnTo>
                  <a:pt x="1449983" y="814484"/>
                </a:lnTo>
                <a:lnTo>
                  <a:pt x="1454895" y="796066"/>
                </a:lnTo>
                <a:lnTo>
                  <a:pt x="1461034" y="780103"/>
                </a:lnTo>
                <a:lnTo>
                  <a:pt x="1468401" y="764141"/>
                </a:lnTo>
                <a:lnTo>
                  <a:pt x="1475769" y="749406"/>
                </a:lnTo>
                <a:lnTo>
                  <a:pt x="1484364" y="735900"/>
                </a:lnTo>
                <a:lnTo>
                  <a:pt x="1494187" y="722393"/>
                </a:lnTo>
                <a:lnTo>
                  <a:pt x="1502782" y="711342"/>
                </a:lnTo>
                <a:lnTo>
                  <a:pt x="1512605" y="700291"/>
                </a:lnTo>
                <a:lnTo>
                  <a:pt x="1523656" y="690468"/>
                </a:lnTo>
                <a:lnTo>
                  <a:pt x="1533479" y="680645"/>
                </a:lnTo>
                <a:lnTo>
                  <a:pt x="1544530" y="672050"/>
                </a:lnTo>
                <a:lnTo>
                  <a:pt x="1555580" y="664683"/>
                </a:lnTo>
                <a:lnTo>
                  <a:pt x="1565403" y="657316"/>
                </a:lnTo>
                <a:lnTo>
                  <a:pt x="1576454" y="651176"/>
                </a:lnTo>
                <a:lnTo>
                  <a:pt x="1597328" y="640126"/>
                </a:lnTo>
                <a:lnTo>
                  <a:pt x="1616974" y="632758"/>
                </a:lnTo>
                <a:lnTo>
                  <a:pt x="1634164" y="626619"/>
                </a:lnTo>
                <a:lnTo>
                  <a:pt x="1648899" y="621707"/>
                </a:lnTo>
                <a:lnTo>
                  <a:pt x="1659950" y="619252"/>
                </a:lnTo>
                <a:lnTo>
                  <a:pt x="1669773" y="616796"/>
                </a:lnTo>
                <a:lnTo>
                  <a:pt x="2307039" y="480502"/>
                </a:lnTo>
                <a:lnTo>
                  <a:pt x="2946761" y="345436"/>
                </a:lnTo>
                <a:lnTo>
                  <a:pt x="3585256" y="209142"/>
                </a:lnTo>
                <a:lnTo>
                  <a:pt x="4224978" y="740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805840576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petusdia sinin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>
            <a:spLocks/>
          </p:cNvSpPr>
          <p:nvPr/>
        </p:nvSpPr>
        <p:spPr bwMode="auto">
          <a:xfrm rot="10800000">
            <a:off x="0" y="2220"/>
            <a:ext cx="4572000" cy="5141281"/>
          </a:xfrm>
          <a:custGeom>
            <a:avLst/>
            <a:gdLst/>
            <a:ahLst/>
            <a:cxnLst/>
            <a:rect l="l" t="t" r="r" b="b"/>
            <a:pathLst>
              <a:path w="4572000" h="5141281">
                <a:moveTo>
                  <a:pt x="4572000" y="3066761"/>
                </a:moveTo>
                <a:lnTo>
                  <a:pt x="4572000" y="5141281"/>
                </a:lnTo>
                <a:lnTo>
                  <a:pt x="0" y="5141281"/>
                </a:lnTo>
                <a:lnTo>
                  <a:pt x="0" y="4269743"/>
                </a:lnTo>
                <a:lnTo>
                  <a:pt x="1228" y="4246414"/>
                </a:lnTo>
                <a:lnTo>
                  <a:pt x="1228" y="4235363"/>
                </a:lnTo>
                <a:lnTo>
                  <a:pt x="2455" y="4225540"/>
                </a:lnTo>
                <a:lnTo>
                  <a:pt x="6139" y="4204666"/>
                </a:lnTo>
                <a:lnTo>
                  <a:pt x="9823" y="4186248"/>
                </a:lnTo>
                <a:lnTo>
                  <a:pt x="14734" y="4167830"/>
                </a:lnTo>
                <a:lnTo>
                  <a:pt x="20874" y="4151867"/>
                </a:lnTo>
                <a:lnTo>
                  <a:pt x="28241" y="4135905"/>
                </a:lnTo>
                <a:lnTo>
                  <a:pt x="35608" y="4121170"/>
                </a:lnTo>
                <a:lnTo>
                  <a:pt x="44203" y="4107664"/>
                </a:lnTo>
                <a:lnTo>
                  <a:pt x="54026" y="4094157"/>
                </a:lnTo>
                <a:lnTo>
                  <a:pt x="62621" y="4083106"/>
                </a:lnTo>
                <a:lnTo>
                  <a:pt x="72444" y="4072055"/>
                </a:lnTo>
                <a:lnTo>
                  <a:pt x="83495" y="4062233"/>
                </a:lnTo>
                <a:lnTo>
                  <a:pt x="93318" y="4052410"/>
                </a:lnTo>
                <a:lnTo>
                  <a:pt x="104369" y="4043814"/>
                </a:lnTo>
                <a:lnTo>
                  <a:pt x="115420" y="4036447"/>
                </a:lnTo>
                <a:lnTo>
                  <a:pt x="125243" y="4029080"/>
                </a:lnTo>
                <a:lnTo>
                  <a:pt x="136294" y="4022941"/>
                </a:lnTo>
                <a:lnTo>
                  <a:pt x="157168" y="4011890"/>
                </a:lnTo>
                <a:lnTo>
                  <a:pt x="176814" y="4004522"/>
                </a:lnTo>
                <a:lnTo>
                  <a:pt x="194004" y="3998383"/>
                </a:lnTo>
                <a:lnTo>
                  <a:pt x="208738" y="3993472"/>
                </a:lnTo>
                <a:lnTo>
                  <a:pt x="219789" y="3991016"/>
                </a:lnTo>
                <a:lnTo>
                  <a:pt x="229612" y="3988560"/>
                </a:lnTo>
                <a:lnTo>
                  <a:pt x="866879" y="3852266"/>
                </a:lnTo>
                <a:lnTo>
                  <a:pt x="1506601" y="3717200"/>
                </a:lnTo>
                <a:lnTo>
                  <a:pt x="2145096" y="3580906"/>
                </a:lnTo>
                <a:lnTo>
                  <a:pt x="2784818" y="3445840"/>
                </a:lnTo>
                <a:lnTo>
                  <a:pt x="3423312" y="3309546"/>
                </a:lnTo>
                <a:lnTo>
                  <a:pt x="4061806" y="3174479"/>
                </a:lnTo>
                <a:close/>
                <a:moveTo>
                  <a:pt x="4572000" y="0"/>
                </a:moveTo>
                <a:lnTo>
                  <a:pt x="4572000" y="2107977"/>
                </a:lnTo>
                <a:lnTo>
                  <a:pt x="4016239" y="2226539"/>
                </a:lnTo>
                <a:lnTo>
                  <a:pt x="3371606" y="2362833"/>
                </a:lnTo>
                <a:lnTo>
                  <a:pt x="2728200" y="2499127"/>
                </a:lnTo>
                <a:lnTo>
                  <a:pt x="2083566" y="2635421"/>
                </a:lnTo>
                <a:lnTo>
                  <a:pt x="1440160" y="2772943"/>
                </a:lnTo>
                <a:lnTo>
                  <a:pt x="1440160" y="1834847"/>
                </a:lnTo>
                <a:lnTo>
                  <a:pt x="1440160" y="897979"/>
                </a:lnTo>
                <a:lnTo>
                  <a:pt x="1441388" y="874650"/>
                </a:lnTo>
                <a:lnTo>
                  <a:pt x="1441388" y="863599"/>
                </a:lnTo>
                <a:lnTo>
                  <a:pt x="1442616" y="853776"/>
                </a:lnTo>
                <a:lnTo>
                  <a:pt x="1446300" y="832902"/>
                </a:lnTo>
                <a:lnTo>
                  <a:pt x="1449983" y="814484"/>
                </a:lnTo>
                <a:lnTo>
                  <a:pt x="1454895" y="796066"/>
                </a:lnTo>
                <a:lnTo>
                  <a:pt x="1461034" y="780103"/>
                </a:lnTo>
                <a:lnTo>
                  <a:pt x="1468401" y="764141"/>
                </a:lnTo>
                <a:lnTo>
                  <a:pt x="1475769" y="749406"/>
                </a:lnTo>
                <a:lnTo>
                  <a:pt x="1484364" y="735900"/>
                </a:lnTo>
                <a:lnTo>
                  <a:pt x="1494187" y="722393"/>
                </a:lnTo>
                <a:lnTo>
                  <a:pt x="1502782" y="711342"/>
                </a:lnTo>
                <a:lnTo>
                  <a:pt x="1512605" y="700291"/>
                </a:lnTo>
                <a:lnTo>
                  <a:pt x="1523656" y="690468"/>
                </a:lnTo>
                <a:lnTo>
                  <a:pt x="1533479" y="680645"/>
                </a:lnTo>
                <a:lnTo>
                  <a:pt x="1544530" y="672050"/>
                </a:lnTo>
                <a:lnTo>
                  <a:pt x="1555580" y="664683"/>
                </a:lnTo>
                <a:lnTo>
                  <a:pt x="1565403" y="657316"/>
                </a:lnTo>
                <a:lnTo>
                  <a:pt x="1576454" y="651176"/>
                </a:lnTo>
                <a:lnTo>
                  <a:pt x="1597328" y="640126"/>
                </a:lnTo>
                <a:lnTo>
                  <a:pt x="1616974" y="632758"/>
                </a:lnTo>
                <a:lnTo>
                  <a:pt x="1634164" y="626619"/>
                </a:lnTo>
                <a:lnTo>
                  <a:pt x="1648899" y="621707"/>
                </a:lnTo>
                <a:lnTo>
                  <a:pt x="1659950" y="619252"/>
                </a:lnTo>
                <a:lnTo>
                  <a:pt x="1669773" y="616796"/>
                </a:lnTo>
                <a:lnTo>
                  <a:pt x="2307039" y="480502"/>
                </a:lnTo>
                <a:lnTo>
                  <a:pt x="2946761" y="345436"/>
                </a:lnTo>
                <a:lnTo>
                  <a:pt x="3585256" y="209142"/>
                </a:lnTo>
                <a:lnTo>
                  <a:pt x="4224978" y="7407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8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>
              <a:solidFill>
                <a:prstClr val="black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00C0FF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788024" y="1059582"/>
            <a:ext cx="3960000" cy="1656000"/>
          </a:xfrm>
        </p:spPr>
        <p:txBody>
          <a:bodyPr anchor="ctr"/>
          <a:lstStyle>
            <a:lvl1pPr>
              <a:lnSpc>
                <a:spcPct val="100000"/>
              </a:lnSpc>
              <a:spcBef>
                <a:spcPts val="600"/>
              </a:spcBef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Lopputeksti</a:t>
            </a:r>
            <a:endParaRPr lang="fi-FI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88024" y="2714400"/>
            <a:ext cx="3960000" cy="1728000"/>
          </a:xfrm>
        </p:spPr>
        <p:txBody>
          <a:bodyPr/>
          <a:lstStyle>
            <a:lvl1pPr marL="0" indent="0" algn="l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alaotsikko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722973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 baseline="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7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2070296913"/>
      </p:ext>
    </p:extLst>
  </p:cSld>
  <p:clrMapOvr>
    <a:masterClrMapping/>
  </p:clrMapOvr>
  <p:transition spd="med">
    <p:fade/>
  </p:transition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11188" y="1563687"/>
            <a:ext cx="3888804" cy="295275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4008" y="1563688"/>
            <a:ext cx="3888805" cy="2952750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710547053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11188" y="1563688"/>
            <a:ext cx="3886200" cy="360362"/>
          </a:xfrm>
        </p:spPr>
        <p:txBody>
          <a:bodyPr anchor="t" anchorCtr="0"/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1188" y="1924050"/>
            <a:ext cx="3886200" cy="259238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4008" y="1563688"/>
            <a:ext cx="3888805" cy="360362"/>
          </a:xfrm>
        </p:spPr>
        <p:txBody>
          <a:bodyPr anchor="t" anchorCtr="0"/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6" y="1924050"/>
            <a:ext cx="3887787" cy="259238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5"/>
          <p:cNvSpPr>
            <a:spLocks noGrp="1"/>
          </p:cNvSpPr>
          <p:nvPr>
            <p:ph type="ftr" sz="quarter" idx="1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9450447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+ sisältö ja kaav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1189" y="483567"/>
            <a:ext cx="3888803" cy="129609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11188" y="1924050"/>
            <a:ext cx="3888804" cy="259238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 hasCustomPrompt="1"/>
          </p:nvPr>
        </p:nvSpPr>
        <p:spPr>
          <a:xfrm>
            <a:off x="4643438" y="484188"/>
            <a:ext cx="3889375" cy="4032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kaavio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r>
              <a:rPr lang="en-US" dirty="0"/>
              <a:t> </a:t>
            </a:r>
            <a:r>
              <a:rPr lang="en-US" dirty="0" err="1"/>
              <a:t>ikonia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437695464"/>
      </p:ext>
    </p:extLst>
  </p:cSld>
  <p:clrMapOvr>
    <a:masterClrMapping/>
  </p:clrMapOvr>
  <p:transition spd="med">
    <p:fade/>
  </p:transition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4572000" y="0"/>
            <a:ext cx="4572000" cy="5143500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kuva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r>
              <a:rPr lang="en-US" dirty="0"/>
              <a:t> </a:t>
            </a:r>
            <a:r>
              <a:rPr lang="en-US" dirty="0" err="1"/>
              <a:t>ikonia</a:t>
            </a:r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1189" y="483567"/>
            <a:ext cx="3888803" cy="129609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11188" y="1924050"/>
            <a:ext cx="3888804" cy="2592388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11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7848000" y="4770000"/>
            <a:ext cx="1044000" cy="1512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4185528261"/>
      </p:ext>
    </p:extLst>
  </p:cSld>
  <p:clrMapOvr>
    <a:masterClrMapping/>
  </p:clrMapOvr>
  <p:transition spd="med">
    <p:fade/>
  </p:transition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 hasCustomPrompt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kuva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r>
              <a:rPr lang="en-US" dirty="0"/>
              <a:t> </a:t>
            </a:r>
            <a:r>
              <a:rPr lang="en-US" dirty="0" err="1"/>
              <a:t>ikonia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7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928013301"/>
      </p:ext>
    </p:extLst>
  </p:cSld>
  <p:clrMapOvr>
    <a:masterClrMapping/>
  </p:clrMapOvr>
  <p:transition spd="med">
    <p:fade/>
  </p:transition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484189"/>
            <a:ext cx="7921624" cy="93503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8" y="1563639"/>
            <a:ext cx="7921625" cy="29527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1188" y="4803998"/>
            <a:ext cx="216396" cy="14401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00">
                <a:solidFill>
                  <a:srgbClr val="686868"/>
                </a:solidFill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171259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  <p:sldLayoutId id="2147483894" r:id="rId17"/>
    <p:sldLayoutId id="2147483895" r:id="rId18"/>
  </p:sldLayoutIdLst>
  <p:transition spd="med">
    <p:fade/>
  </p:transition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686868"/>
          </a:solidFill>
          <a:latin typeface="+mj-lt"/>
          <a:ea typeface="+mj-ea"/>
          <a:cs typeface="+mj-cs"/>
        </a:defRPr>
      </a:lvl1pPr>
    </p:titleStyle>
    <p:bodyStyle>
      <a:lvl1pPr marL="358775" indent="-358775" algn="l" defTabSz="914400" rtl="0" eaLnBrk="1" latinLnBrk="0" hangingPunct="1">
        <a:spcBef>
          <a:spcPts val="600"/>
        </a:spcBef>
        <a:buFontTx/>
        <a:buBlip>
          <a:blip r:embed="rId20"/>
        </a:buBlip>
        <a:defRPr sz="1600" kern="1200" baseline="0">
          <a:solidFill>
            <a:srgbClr val="686868"/>
          </a:solidFill>
          <a:latin typeface="+mn-lt"/>
          <a:ea typeface="+mn-ea"/>
          <a:cs typeface="+mn-cs"/>
        </a:defRPr>
      </a:lvl1pPr>
      <a:lvl2pPr marL="623888" indent="-26511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tabLst>
          <a:tab pos="715963" algn="l"/>
        </a:tabLst>
        <a:defRPr sz="1400" kern="1200" baseline="0">
          <a:solidFill>
            <a:srgbClr val="686868"/>
          </a:solidFill>
          <a:latin typeface="+mn-lt"/>
          <a:ea typeface="+mn-ea"/>
          <a:cs typeface="+mn-cs"/>
        </a:defRPr>
      </a:lvl2pPr>
      <a:lvl3pPr marL="895350" indent="-27146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rgbClr val="686868"/>
          </a:solidFill>
          <a:latin typeface="+mn-lt"/>
          <a:ea typeface="+mn-ea"/>
          <a:cs typeface="+mn-cs"/>
        </a:defRPr>
      </a:lvl3pPr>
      <a:lvl4pPr marL="1168400" indent="-27305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sz="1000" kern="1200">
          <a:solidFill>
            <a:srgbClr val="686868"/>
          </a:solidFill>
          <a:latin typeface="+mn-lt"/>
          <a:ea typeface="+mn-ea"/>
          <a:cs typeface="+mn-cs"/>
        </a:defRPr>
      </a:lvl4pPr>
      <a:lvl5pPr marL="1433513" indent="-26511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000" kern="1200">
          <a:solidFill>
            <a:srgbClr val="686868"/>
          </a:solidFill>
          <a:latin typeface="+mn-lt"/>
          <a:ea typeface="+mn-ea"/>
          <a:cs typeface="+mn-cs"/>
        </a:defRPr>
      </a:lvl5pPr>
      <a:lvl6pPr marL="1704975" indent="-27146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000" kern="1200">
          <a:solidFill>
            <a:srgbClr val="686868"/>
          </a:solidFill>
          <a:latin typeface="+mn-lt"/>
          <a:ea typeface="+mn-ea"/>
          <a:cs typeface="+mn-cs"/>
        </a:defRPr>
      </a:lvl6pPr>
      <a:lvl7pPr marL="1971675" indent="-26670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000" kern="1200">
          <a:solidFill>
            <a:srgbClr val="686868"/>
          </a:solidFill>
          <a:latin typeface="+mn-lt"/>
          <a:ea typeface="+mn-ea"/>
          <a:cs typeface="+mn-cs"/>
        </a:defRPr>
      </a:lvl7pPr>
      <a:lvl8pPr marL="2243138" indent="-27146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000" kern="1200">
          <a:solidFill>
            <a:srgbClr val="686868"/>
          </a:solidFill>
          <a:latin typeface="+mn-lt"/>
          <a:ea typeface="+mn-ea"/>
          <a:cs typeface="+mn-cs"/>
        </a:defRPr>
      </a:lvl8pPr>
      <a:lvl9pPr marL="2508250" indent="-26511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000" kern="1200">
          <a:solidFill>
            <a:srgbClr val="686868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484189"/>
            <a:ext cx="7921624" cy="93503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otsikko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8" y="1563639"/>
            <a:ext cx="7921625" cy="29527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1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2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3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  <a:p>
            <a:pPr lvl="4"/>
            <a:r>
              <a:rPr lang="en-US" dirty="0" err="1"/>
              <a:t>Lisää</a:t>
            </a:r>
            <a:r>
              <a:rPr lang="en-US" dirty="0"/>
              <a:t> </a:t>
            </a:r>
            <a:r>
              <a:rPr lang="en-US" dirty="0" err="1"/>
              <a:t>tekstiä</a:t>
            </a:r>
            <a:r>
              <a:rPr lang="en-US" dirty="0"/>
              <a:t> </a:t>
            </a:r>
            <a:r>
              <a:rPr lang="en-US" dirty="0" err="1"/>
              <a:t>napsauttamalla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1188" y="4803998"/>
            <a:ext cx="216396" cy="14401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00">
                <a:solidFill>
                  <a:srgbClr val="686868"/>
                </a:solidFill>
              </a:defRPr>
            </a:lvl1pPr>
          </a:lstStyle>
          <a:p>
            <a:fld id="{7C4BD977-5592-4AB6-957F-C3BEDCA9FD5A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Freeform 11"/>
          <p:cNvSpPr>
            <a:spLocks noChangeAspect="1" noEditPoints="1"/>
          </p:cNvSpPr>
          <p:nvPr/>
        </p:nvSpPr>
        <p:spPr bwMode="auto">
          <a:xfrm>
            <a:off x="7848600" y="4770438"/>
            <a:ext cx="1044575" cy="150812"/>
          </a:xfrm>
          <a:custGeom>
            <a:avLst/>
            <a:gdLst>
              <a:gd name="T0" fmla="*/ 14165 w 15136"/>
              <a:gd name="T1" fmla="*/ 616 h 2282"/>
              <a:gd name="T2" fmla="*/ 14787 w 15136"/>
              <a:gd name="T3" fmla="*/ 2251 h 2282"/>
              <a:gd name="T4" fmla="*/ 14493 w 15136"/>
              <a:gd name="T5" fmla="*/ 1698 h 2282"/>
              <a:gd name="T6" fmla="*/ 13708 w 15136"/>
              <a:gd name="T7" fmla="*/ 2187 h 2282"/>
              <a:gd name="T8" fmla="*/ 13271 w 15136"/>
              <a:gd name="T9" fmla="*/ 2203 h 2282"/>
              <a:gd name="T10" fmla="*/ 13997 w 15136"/>
              <a:gd name="T11" fmla="*/ 75 h 2282"/>
              <a:gd name="T12" fmla="*/ 14408 w 15136"/>
              <a:gd name="T13" fmla="*/ 75 h 2282"/>
              <a:gd name="T14" fmla="*/ 14875 w 15136"/>
              <a:gd name="T15" fmla="*/ 1297 h 2282"/>
              <a:gd name="T16" fmla="*/ 1847 w 15136"/>
              <a:gd name="T17" fmla="*/ 304 h 2282"/>
              <a:gd name="T18" fmla="*/ 3 w 15136"/>
              <a:gd name="T19" fmla="*/ 1619 h 2282"/>
              <a:gd name="T20" fmla="*/ 1427 w 15136"/>
              <a:gd name="T21" fmla="*/ 1850 h 2282"/>
              <a:gd name="T22" fmla="*/ 3911 w 15136"/>
              <a:gd name="T23" fmla="*/ 613 h 2282"/>
              <a:gd name="T24" fmla="*/ 4319 w 15136"/>
              <a:gd name="T25" fmla="*/ 47 h 2282"/>
              <a:gd name="T26" fmla="*/ 4226 w 15136"/>
              <a:gd name="T27" fmla="*/ 2260 h 2282"/>
              <a:gd name="T28" fmla="*/ 3605 w 15136"/>
              <a:gd name="T29" fmla="*/ 413 h 2282"/>
              <a:gd name="T30" fmla="*/ 2801 w 15136"/>
              <a:gd name="T31" fmla="*/ 476 h 2282"/>
              <a:gd name="T32" fmla="*/ 3600 w 15136"/>
              <a:gd name="T33" fmla="*/ 1021 h 2282"/>
              <a:gd name="T34" fmla="*/ 2745 w 15136"/>
              <a:gd name="T35" fmla="*/ 2227 h 2282"/>
              <a:gd name="T36" fmla="*/ 2329 w 15136"/>
              <a:gd name="T37" fmla="*/ 1384 h 2282"/>
              <a:gd name="T38" fmla="*/ 2498 w 15136"/>
              <a:gd name="T39" fmla="*/ 117 h 2282"/>
              <a:gd name="T40" fmla="*/ 3449 w 15136"/>
              <a:gd name="T41" fmla="*/ 24 h 2282"/>
              <a:gd name="T42" fmla="*/ 11276 w 15136"/>
              <a:gd name="T43" fmla="*/ 428 h 2282"/>
              <a:gd name="T44" fmla="*/ 10559 w 15136"/>
              <a:gd name="T45" fmla="*/ 484 h 2282"/>
              <a:gd name="T46" fmla="*/ 11374 w 15136"/>
              <a:gd name="T47" fmla="*/ 995 h 2282"/>
              <a:gd name="T48" fmla="*/ 10507 w 15136"/>
              <a:gd name="T49" fmla="*/ 1661 h 2282"/>
              <a:gd name="T50" fmla="*/ 10724 w 15136"/>
              <a:gd name="T51" fmla="*/ 1875 h 2282"/>
              <a:gd name="T52" fmla="*/ 11394 w 15136"/>
              <a:gd name="T53" fmla="*/ 2198 h 2282"/>
              <a:gd name="T54" fmla="*/ 10604 w 15136"/>
              <a:gd name="T55" fmla="*/ 2278 h 2282"/>
              <a:gd name="T56" fmla="*/ 10205 w 15136"/>
              <a:gd name="T57" fmla="*/ 2028 h 2282"/>
              <a:gd name="T58" fmla="*/ 10089 w 15136"/>
              <a:gd name="T59" fmla="*/ 556 h 2282"/>
              <a:gd name="T60" fmla="*/ 10344 w 15136"/>
              <a:gd name="T61" fmla="*/ 92 h 2282"/>
              <a:gd name="T62" fmla="*/ 11355 w 15136"/>
              <a:gd name="T63" fmla="*/ 38 h 2282"/>
              <a:gd name="T64" fmla="*/ 4615 w 15136"/>
              <a:gd name="T65" fmla="*/ 2185 h 2282"/>
              <a:gd name="T66" fmla="*/ 4987 w 15136"/>
              <a:gd name="T67" fmla="*/ 22 h 2282"/>
              <a:gd name="T68" fmla="*/ 5834 w 15136"/>
              <a:gd name="T69" fmla="*/ 73 h 2282"/>
              <a:gd name="T70" fmla="*/ 6254 w 15136"/>
              <a:gd name="T71" fmla="*/ 73 h 2282"/>
              <a:gd name="T72" fmla="*/ 5909 w 15136"/>
              <a:gd name="T73" fmla="*/ 2258 h 2282"/>
              <a:gd name="T74" fmla="*/ 5036 w 15136"/>
              <a:gd name="T75" fmla="*/ 1457 h 2282"/>
              <a:gd name="T76" fmla="*/ 6562 w 15136"/>
              <a:gd name="T77" fmla="*/ 2238 h 2282"/>
              <a:gd name="T78" fmla="*/ 6599 w 15136"/>
              <a:gd name="T79" fmla="*/ 14 h 2282"/>
              <a:gd name="T80" fmla="*/ 7711 w 15136"/>
              <a:gd name="T81" fmla="*/ 1404 h 2282"/>
              <a:gd name="T82" fmla="*/ 8138 w 15136"/>
              <a:gd name="T83" fmla="*/ 20 h 2282"/>
              <a:gd name="T84" fmla="*/ 8150 w 15136"/>
              <a:gd name="T85" fmla="*/ 2248 h 2282"/>
              <a:gd name="T86" fmla="*/ 7028 w 15136"/>
              <a:gd name="T87" fmla="*/ 910 h 2282"/>
              <a:gd name="T88" fmla="*/ 6613 w 15136"/>
              <a:gd name="T89" fmla="*/ 2260 h 2282"/>
              <a:gd name="T90" fmla="*/ 9295 w 15136"/>
              <a:gd name="T91" fmla="*/ 2244 h 2282"/>
              <a:gd name="T92" fmla="*/ 8952 w 15136"/>
              <a:gd name="T93" fmla="*/ 2133 h 2282"/>
              <a:gd name="T94" fmla="*/ 8368 w 15136"/>
              <a:gd name="T95" fmla="*/ 19 h 2282"/>
              <a:gd name="T96" fmla="*/ 8971 w 15136"/>
              <a:gd name="T97" fmla="*/ 823 h 2282"/>
              <a:gd name="T98" fmla="*/ 9632 w 15136"/>
              <a:gd name="T99" fmla="*/ 66 h 2282"/>
              <a:gd name="T100" fmla="*/ 10036 w 15136"/>
              <a:gd name="T101" fmla="*/ 85 h 2282"/>
              <a:gd name="T102" fmla="*/ 12821 w 15136"/>
              <a:gd name="T103" fmla="*/ 2241 h 2282"/>
              <a:gd name="T104" fmla="*/ 12217 w 15136"/>
              <a:gd name="T105" fmla="*/ 1364 h 2282"/>
              <a:gd name="T106" fmla="*/ 11649 w 15136"/>
              <a:gd name="T107" fmla="*/ 2248 h 2282"/>
              <a:gd name="T108" fmla="*/ 11661 w 15136"/>
              <a:gd name="T109" fmla="*/ 20 h 2282"/>
              <a:gd name="T110" fmla="*/ 12836 w 15136"/>
              <a:gd name="T111" fmla="*/ 111 h 2282"/>
              <a:gd name="T112" fmla="*/ 13107 w 15136"/>
              <a:gd name="T113" fmla="*/ 634 h 2282"/>
              <a:gd name="T114" fmla="*/ 12854 w 15136"/>
              <a:gd name="T115" fmla="*/ 1241 h 2282"/>
              <a:gd name="T116" fmla="*/ 12039 w 15136"/>
              <a:gd name="T117" fmla="*/ 978 h 2282"/>
              <a:gd name="T118" fmla="*/ 12738 w 15136"/>
              <a:gd name="T119" fmla="*/ 769 h 2282"/>
              <a:gd name="T120" fmla="*/ 12642 w 15136"/>
              <a:gd name="T121" fmla="*/ 444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15136" h="2282">
                <a:moveTo>
                  <a:pt x="13963" y="1319"/>
                </a:moveTo>
                <a:lnTo>
                  <a:pt x="14446" y="1319"/>
                </a:lnTo>
                <a:lnTo>
                  <a:pt x="14251" y="636"/>
                </a:lnTo>
                <a:lnTo>
                  <a:pt x="14247" y="624"/>
                </a:lnTo>
                <a:lnTo>
                  <a:pt x="14242" y="614"/>
                </a:lnTo>
                <a:lnTo>
                  <a:pt x="14237" y="605"/>
                </a:lnTo>
                <a:lnTo>
                  <a:pt x="14231" y="598"/>
                </a:lnTo>
                <a:lnTo>
                  <a:pt x="14217" y="589"/>
                </a:lnTo>
                <a:lnTo>
                  <a:pt x="14203" y="587"/>
                </a:lnTo>
                <a:lnTo>
                  <a:pt x="14196" y="588"/>
                </a:lnTo>
                <a:lnTo>
                  <a:pt x="14189" y="591"/>
                </a:lnTo>
                <a:lnTo>
                  <a:pt x="14183" y="595"/>
                </a:lnTo>
                <a:lnTo>
                  <a:pt x="14176" y="600"/>
                </a:lnTo>
                <a:lnTo>
                  <a:pt x="14171" y="607"/>
                </a:lnTo>
                <a:lnTo>
                  <a:pt x="14165" y="616"/>
                </a:lnTo>
                <a:lnTo>
                  <a:pt x="14156" y="638"/>
                </a:lnTo>
                <a:lnTo>
                  <a:pt x="13963" y="1319"/>
                </a:lnTo>
                <a:close/>
                <a:moveTo>
                  <a:pt x="15133" y="2188"/>
                </a:moveTo>
                <a:lnTo>
                  <a:pt x="15136" y="2203"/>
                </a:lnTo>
                <a:lnTo>
                  <a:pt x="15136" y="2216"/>
                </a:lnTo>
                <a:lnTo>
                  <a:pt x="15133" y="2229"/>
                </a:lnTo>
                <a:lnTo>
                  <a:pt x="15130" y="2234"/>
                </a:lnTo>
                <a:lnTo>
                  <a:pt x="15127" y="2239"/>
                </a:lnTo>
                <a:lnTo>
                  <a:pt x="15119" y="2248"/>
                </a:lnTo>
                <a:lnTo>
                  <a:pt x="15109" y="2255"/>
                </a:lnTo>
                <a:lnTo>
                  <a:pt x="15096" y="2259"/>
                </a:lnTo>
                <a:lnTo>
                  <a:pt x="15082" y="2260"/>
                </a:lnTo>
                <a:lnTo>
                  <a:pt x="14836" y="2260"/>
                </a:lnTo>
                <a:lnTo>
                  <a:pt x="14811" y="2258"/>
                </a:lnTo>
                <a:lnTo>
                  <a:pt x="14787" y="2251"/>
                </a:lnTo>
                <a:lnTo>
                  <a:pt x="14775" y="2246"/>
                </a:lnTo>
                <a:lnTo>
                  <a:pt x="14763" y="2239"/>
                </a:lnTo>
                <a:lnTo>
                  <a:pt x="14741" y="2225"/>
                </a:lnTo>
                <a:lnTo>
                  <a:pt x="14722" y="2207"/>
                </a:lnTo>
                <a:lnTo>
                  <a:pt x="14705" y="2187"/>
                </a:lnTo>
                <a:lnTo>
                  <a:pt x="14698" y="2176"/>
                </a:lnTo>
                <a:lnTo>
                  <a:pt x="14691" y="2164"/>
                </a:lnTo>
                <a:lnTo>
                  <a:pt x="14686" y="2153"/>
                </a:lnTo>
                <a:lnTo>
                  <a:pt x="14682" y="2141"/>
                </a:lnTo>
                <a:lnTo>
                  <a:pt x="14547" y="1672"/>
                </a:lnTo>
                <a:lnTo>
                  <a:pt x="14543" y="1678"/>
                </a:lnTo>
                <a:lnTo>
                  <a:pt x="14537" y="1682"/>
                </a:lnTo>
                <a:lnTo>
                  <a:pt x="14527" y="1688"/>
                </a:lnTo>
                <a:lnTo>
                  <a:pt x="14513" y="1694"/>
                </a:lnTo>
                <a:lnTo>
                  <a:pt x="14493" y="1698"/>
                </a:lnTo>
                <a:lnTo>
                  <a:pt x="14481" y="1701"/>
                </a:lnTo>
                <a:lnTo>
                  <a:pt x="14468" y="1703"/>
                </a:lnTo>
                <a:lnTo>
                  <a:pt x="14435" y="1704"/>
                </a:lnTo>
                <a:lnTo>
                  <a:pt x="14388" y="1704"/>
                </a:lnTo>
                <a:lnTo>
                  <a:pt x="14020" y="1704"/>
                </a:lnTo>
                <a:lnTo>
                  <a:pt x="13984" y="1704"/>
                </a:lnTo>
                <a:lnTo>
                  <a:pt x="13951" y="1703"/>
                </a:lnTo>
                <a:lnTo>
                  <a:pt x="13924" y="1698"/>
                </a:lnTo>
                <a:lnTo>
                  <a:pt x="13903" y="1694"/>
                </a:lnTo>
                <a:lnTo>
                  <a:pt x="13888" y="1688"/>
                </a:lnTo>
                <a:lnTo>
                  <a:pt x="13869" y="1678"/>
                </a:lnTo>
                <a:lnTo>
                  <a:pt x="13864" y="1672"/>
                </a:lnTo>
                <a:lnTo>
                  <a:pt x="13731" y="2141"/>
                </a:lnTo>
                <a:lnTo>
                  <a:pt x="13722" y="2164"/>
                </a:lnTo>
                <a:lnTo>
                  <a:pt x="13708" y="2187"/>
                </a:lnTo>
                <a:lnTo>
                  <a:pt x="13691" y="2207"/>
                </a:lnTo>
                <a:lnTo>
                  <a:pt x="13671" y="2225"/>
                </a:lnTo>
                <a:lnTo>
                  <a:pt x="13648" y="2239"/>
                </a:lnTo>
                <a:lnTo>
                  <a:pt x="13625" y="2251"/>
                </a:lnTo>
                <a:lnTo>
                  <a:pt x="13600" y="2258"/>
                </a:lnTo>
                <a:lnTo>
                  <a:pt x="13588" y="2259"/>
                </a:lnTo>
                <a:lnTo>
                  <a:pt x="13575" y="2260"/>
                </a:lnTo>
                <a:lnTo>
                  <a:pt x="13326" y="2260"/>
                </a:lnTo>
                <a:lnTo>
                  <a:pt x="13311" y="2259"/>
                </a:lnTo>
                <a:lnTo>
                  <a:pt x="13298" y="2255"/>
                </a:lnTo>
                <a:lnTo>
                  <a:pt x="13288" y="2248"/>
                </a:lnTo>
                <a:lnTo>
                  <a:pt x="13280" y="2239"/>
                </a:lnTo>
                <a:lnTo>
                  <a:pt x="13274" y="2229"/>
                </a:lnTo>
                <a:lnTo>
                  <a:pt x="13271" y="2216"/>
                </a:lnTo>
                <a:lnTo>
                  <a:pt x="13271" y="2203"/>
                </a:lnTo>
                <a:lnTo>
                  <a:pt x="13274" y="2188"/>
                </a:lnTo>
                <a:lnTo>
                  <a:pt x="13403" y="1742"/>
                </a:lnTo>
                <a:lnTo>
                  <a:pt x="13532" y="1297"/>
                </a:lnTo>
                <a:lnTo>
                  <a:pt x="13661" y="852"/>
                </a:lnTo>
                <a:lnTo>
                  <a:pt x="13790" y="407"/>
                </a:lnTo>
                <a:lnTo>
                  <a:pt x="13794" y="389"/>
                </a:lnTo>
                <a:lnTo>
                  <a:pt x="13807" y="345"/>
                </a:lnTo>
                <a:lnTo>
                  <a:pt x="13818" y="315"/>
                </a:lnTo>
                <a:lnTo>
                  <a:pt x="13832" y="282"/>
                </a:lnTo>
                <a:lnTo>
                  <a:pt x="13849" y="246"/>
                </a:lnTo>
                <a:lnTo>
                  <a:pt x="13870" y="210"/>
                </a:lnTo>
                <a:lnTo>
                  <a:pt x="13895" y="174"/>
                </a:lnTo>
                <a:lnTo>
                  <a:pt x="13924" y="137"/>
                </a:lnTo>
                <a:lnTo>
                  <a:pt x="13957" y="105"/>
                </a:lnTo>
                <a:lnTo>
                  <a:pt x="13997" y="75"/>
                </a:lnTo>
                <a:lnTo>
                  <a:pt x="14017" y="61"/>
                </a:lnTo>
                <a:lnTo>
                  <a:pt x="14040" y="50"/>
                </a:lnTo>
                <a:lnTo>
                  <a:pt x="14088" y="30"/>
                </a:lnTo>
                <a:lnTo>
                  <a:pt x="14114" y="23"/>
                </a:lnTo>
                <a:lnTo>
                  <a:pt x="14142" y="18"/>
                </a:lnTo>
                <a:lnTo>
                  <a:pt x="14170" y="14"/>
                </a:lnTo>
                <a:lnTo>
                  <a:pt x="14201" y="13"/>
                </a:lnTo>
                <a:lnTo>
                  <a:pt x="14232" y="14"/>
                </a:lnTo>
                <a:lnTo>
                  <a:pt x="14261" y="18"/>
                </a:lnTo>
                <a:lnTo>
                  <a:pt x="14288" y="23"/>
                </a:lnTo>
                <a:lnTo>
                  <a:pt x="14316" y="30"/>
                </a:lnTo>
                <a:lnTo>
                  <a:pt x="14341" y="39"/>
                </a:lnTo>
                <a:lnTo>
                  <a:pt x="14364" y="50"/>
                </a:lnTo>
                <a:lnTo>
                  <a:pt x="14387" y="61"/>
                </a:lnTo>
                <a:lnTo>
                  <a:pt x="14408" y="75"/>
                </a:lnTo>
                <a:lnTo>
                  <a:pt x="14428" y="89"/>
                </a:lnTo>
                <a:lnTo>
                  <a:pt x="14447" y="105"/>
                </a:lnTo>
                <a:lnTo>
                  <a:pt x="14480" y="138"/>
                </a:lnTo>
                <a:lnTo>
                  <a:pt x="14496" y="155"/>
                </a:lnTo>
                <a:lnTo>
                  <a:pt x="14510" y="174"/>
                </a:lnTo>
                <a:lnTo>
                  <a:pt x="14523" y="191"/>
                </a:lnTo>
                <a:lnTo>
                  <a:pt x="14535" y="210"/>
                </a:lnTo>
                <a:lnTo>
                  <a:pt x="14557" y="246"/>
                </a:lnTo>
                <a:lnTo>
                  <a:pt x="14574" y="282"/>
                </a:lnTo>
                <a:lnTo>
                  <a:pt x="14589" y="315"/>
                </a:lnTo>
                <a:lnTo>
                  <a:pt x="14600" y="345"/>
                </a:lnTo>
                <a:lnTo>
                  <a:pt x="14613" y="390"/>
                </a:lnTo>
                <a:lnTo>
                  <a:pt x="14618" y="407"/>
                </a:lnTo>
                <a:lnTo>
                  <a:pt x="14747" y="852"/>
                </a:lnTo>
                <a:lnTo>
                  <a:pt x="14875" y="1297"/>
                </a:lnTo>
                <a:lnTo>
                  <a:pt x="15004" y="1742"/>
                </a:lnTo>
                <a:lnTo>
                  <a:pt x="15133" y="2188"/>
                </a:lnTo>
                <a:close/>
                <a:moveTo>
                  <a:pt x="394" y="1218"/>
                </a:moveTo>
                <a:lnTo>
                  <a:pt x="394" y="688"/>
                </a:lnTo>
                <a:lnTo>
                  <a:pt x="395" y="676"/>
                </a:lnTo>
                <a:lnTo>
                  <a:pt x="397" y="665"/>
                </a:lnTo>
                <a:lnTo>
                  <a:pt x="404" y="647"/>
                </a:lnTo>
                <a:lnTo>
                  <a:pt x="408" y="640"/>
                </a:lnTo>
                <a:lnTo>
                  <a:pt x="414" y="632"/>
                </a:lnTo>
                <a:lnTo>
                  <a:pt x="425" y="623"/>
                </a:lnTo>
                <a:lnTo>
                  <a:pt x="437" y="616"/>
                </a:lnTo>
                <a:lnTo>
                  <a:pt x="447" y="612"/>
                </a:lnTo>
                <a:lnTo>
                  <a:pt x="456" y="609"/>
                </a:lnTo>
                <a:lnTo>
                  <a:pt x="1152" y="457"/>
                </a:lnTo>
                <a:lnTo>
                  <a:pt x="1847" y="304"/>
                </a:lnTo>
                <a:lnTo>
                  <a:pt x="1847" y="840"/>
                </a:lnTo>
                <a:lnTo>
                  <a:pt x="1845" y="860"/>
                </a:lnTo>
                <a:lnTo>
                  <a:pt x="1843" y="868"/>
                </a:lnTo>
                <a:lnTo>
                  <a:pt x="1840" y="876"/>
                </a:lnTo>
                <a:lnTo>
                  <a:pt x="1832" y="887"/>
                </a:lnTo>
                <a:lnTo>
                  <a:pt x="1822" y="897"/>
                </a:lnTo>
                <a:lnTo>
                  <a:pt x="1813" y="903"/>
                </a:lnTo>
                <a:lnTo>
                  <a:pt x="1804" y="907"/>
                </a:lnTo>
                <a:lnTo>
                  <a:pt x="1796" y="909"/>
                </a:lnTo>
                <a:lnTo>
                  <a:pt x="1095" y="1063"/>
                </a:lnTo>
                <a:lnTo>
                  <a:pt x="394" y="1218"/>
                </a:lnTo>
                <a:close/>
                <a:moveTo>
                  <a:pt x="0" y="2172"/>
                </a:moveTo>
                <a:lnTo>
                  <a:pt x="0" y="1642"/>
                </a:lnTo>
                <a:lnTo>
                  <a:pt x="1" y="1630"/>
                </a:lnTo>
                <a:lnTo>
                  <a:pt x="3" y="1619"/>
                </a:lnTo>
                <a:lnTo>
                  <a:pt x="10" y="1601"/>
                </a:lnTo>
                <a:lnTo>
                  <a:pt x="14" y="1593"/>
                </a:lnTo>
                <a:lnTo>
                  <a:pt x="20" y="1587"/>
                </a:lnTo>
                <a:lnTo>
                  <a:pt x="31" y="1577"/>
                </a:lnTo>
                <a:lnTo>
                  <a:pt x="43" y="1571"/>
                </a:lnTo>
                <a:lnTo>
                  <a:pt x="53" y="1566"/>
                </a:lnTo>
                <a:lnTo>
                  <a:pt x="62" y="1563"/>
                </a:lnTo>
                <a:lnTo>
                  <a:pt x="757" y="1410"/>
                </a:lnTo>
                <a:lnTo>
                  <a:pt x="1453" y="1257"/>
                </a:lnTo>
                <a:lnTo>
                  <a:pt x="1453" y="1795"/>
                </a:lnTo>
                <a:lnTo>
                  <a:pt x="1450" y="1814"/>
                </a:lnTo>
                <a:lnTo>
                  <a:pt x="1448" y="1822"/>
                </a:lnTo>
                <a:lnTo>
                  <a:pt x="1445" y="1830"/>
                </a:lnTo>
                <a:lnTo>
                  <a:pt x="1437" y="1842"/>
                </a:lnTo>
                <a:lnTo>
                  <a:pt x="1427" y="1850"/>
                </a:lnTo>
                <a:lnTo>
                  <a:pt x="1418" y="1857"/>
                </a:lnTo>
                <a:lnTo>
                  <a:pt x="1410" y="1861"/>
                </a:lnTo>
                <a:lnTo>
                  <a:pt x="1402" y="1863"/>
                </a:lnTo>
                <a:lnTo>
                  <a:pt x="701" y="2017"/>
                </a:lnTo>
                <a:lnTo>
                  <a:pt x="0" y="2172"/>
                </a:lnTo>
                <a:close/>
                <a:moveTo>
                  <a:pt x="3983" y="2260"/>
                </a:moveTo>
                <a:lnTo>
                  <a:pt x="3969" y="2254"/>
                </a:lnTo>
                <a:lnTo>
                  <a:pt x="3945" y="2238"/>
                </a:lnTo>
                <a:lnTo>
                  <a:pt x="3932" y="2227"/>
                </a:lnTo>
                <a:lnTo>
                  <a:pt x="3921" y="2214"/>
                </a:lnTo>
                <a:lnTo>
                  <a:pt x="3914" y="2201"/>
                </a:lnTo>
                <a:lnTo>
                  <a:pt x="3911" y="2185"/>
                </a:lnTo>
                <a:lnTo>
                  <a:pt x="3911" y="1661"/>
                </a:lnTo>
                <a:lnTo>
                  <a:pt x="3911" y="1137"/>
                </a:lnTo>
                <a:lnTo>
                  <a:pt x="3911" y="613"/>
                </a:lnTo>
                <a:lnTo>
                  <a:pt x="3911" y="88"/>
                </a:lnTo>
                <a:lnTo>
                  <a:pt x="3912" y="73"/>
                </a:lnTo>
                <a:lnTo>
                  <a:pt x="3916" y="59"/>
                </a:lnTo>
                <a:lnTo>
                  <a:pt x="3923" y="47"/>
                </a:lnTo>
                <a:lnTo>
                  <a:pt x="3932" y="35"/>
                </a:lnTo>
                <a:lnTo>
                  <a:pt x="3942" y="26"/>
                </a:lnTo>
                <a:lnTo>
                  <a:pt x="3955" y="20"/>
                </a:lnTo>
                <a:lnTo>
                  <a:pt x="3968" y="14"/>
                </a:lnTo>
                <a:lnTo>
                  <a:pt x="3983" y="13"/>
                </a:lnTo>
                <a:lnTo>
                  <a:pt x="4260" y="13"/>
                </a:lnTo>
                <a:lnTo>
                  <a:pt x="4274" y="14"/>
                </a:lnTo>
                <a:lnTo>
                  <a:pt x="4288" y="20"/>
                </a:lnTo>
                <a:lnTo>
                  <a:pt x="4300" y="26"/>
                </a:lnTo>
                <a:lnTo>
                  <a:pt x="4310" y="35"/>
                </a:lnTo>
                <a:lnTo>
                  <a:pt x="4319" y="47"/>
                </a:lnTo>
                <a:lnTo>
                  <a:pt x="4326" y="59"/>
                </a:lnTo>
                <a:lnTo>
                  <a:pt x="4330" y="73"/>
                </a:lnTo>
                <a:lnTo>
                  <a:pt x="4332" y="88"/>
                </a:lnTo>
                <a:lnTo>
                  <a:pt x="4332" y="613"/>
                </a:lnTo>
                <a:lnTo>
                  <a:pt x="4332" y="1137"/>
                </a:lnTo>
                <a:lnTo>
                  <a:pt x="4332" y="1661"/>
                </a:lnTo>
                <a:lnTo>
                  <a:pt x="4332" y="2185"/>
                </a:lnTo>
                <a:lnTo>
                  <a:pt x="4330" y="2201"/>
                </a:lnTo>
                <a:lnTo>
                  <a:pt x="4325" y="2214"/>
                </a:lnTo>
                <a:lnTo>
                  <a:pt x="4318" y="2227"/>
                </a:lnTo>
                <a:lnTo>
                  <a:pt x="4306" y="2238"/>
                </a:lnTo>
                <a:lnTo>
                  <a:pt x="4292" y="2248"/>
                </a:lnTo>
                <a:lnTo>
                  <a:pt x="4273" y="2254"/>
                </a:lnTo>
                <a:lnTo>
                  <a:pt x="4251" y="2259"/>
                </a:lnTo>
                <a:lnTo>
                  <a:pt x="4226" y="2260"/>
                </a:lnTo>
                <a:lnTo>
                  <a:pt x="3983" y="2260"/>
                </a:lnTo>
                <a:close/>
                <a:moveTo>
                  <a:pt x="3565" y="38"/>
                </a:moveTo>
                <a:lnTo>
                  <a:pt x="3602" y="53"/>
                </a:lnTo>
                <a:lnTo>
                  <a:pt x="3615" y="60"/>
                </a:lnTo>
                <a:lnTo>
                  <a:pt x="3624" y="69"/>
                </a:lnTo>
                <a:lnTo>
                  <a:pt x="3630" y="77"/>
                </a:lnTo>
                <a:lnTo>
                  <a:pt x="3634" y="87"/>
                </a:lnTo>
                <a:lnTo>
                  <a:pt x="3637" y="99"/>
                </a:lnTo>
                <a:lnTo>
                  <a:pt x="3637" y="113"/>
                </a:lnTo>
                <a:lnTo>
                  <a:pt x="3637" y="350"/>
                </a:lnTo>
                <a:lnTo>
                  <a:pt x="3636" y="365"/>
                </a:lnTo>
                <a:lnTo>
                  <a:pt x="3631" y="380"/>
                </a:lnTo>
                <a:lnTo>
                  <a:pt x="3625" y="392"/>
                </a:lnTo>
                <a:lnTo>
                  <a:pt x="3616" y="403"/>
                </a:lnTo>
                <a:lnTo>
                  <a:pt x="3605" y="413"/>
                </a:lnTo>
                <a:lnTo>
                  <a:pt x="3593" y="419"/>
                </a:lnTo>
                <a:lnTo>
                  <a:pt x="3580" y="424"/>
                </a:lnTo>
                <a:lnTo>
                  <a:pt x="3565" y="425"/>
                </a:lnTo>
                <a:lnTo>
                  <a:pt x="3324" y="415"/>
                </a:lnTo>
                <a:lnTo>
                  <a:pt x="3146" y="408"/>
                </a:lnTo>
                <a:lnTo>
                  <a:pt x="3035" y="405"/>
                </a:lnTo>
                <a:lnTo>
                  <a:pt x="2965" y="405"/>
                </a:lnTo>
                <a:lnTo>
                  <a:pt x="2943" y="407"/>
                </a:lnTo>
                <a:lnTo>
                  <a:pt x="2919" y="411"/>
                </a:lnTo>
                <a:lnTo>
                  <a:pt x="2896" y="416"/>
                </a:lnTo>
                <a:lnTo>
                  <a:pt x="2873" y="424"/>
                </a:lnTo>
                <a:lnTo>
                  <a:pt x="2850" y="435"/>
                </a:lnTo>
                <a:lnTo>
                  <a:pt x="2829" y="448"/>
                </a:lnTo>
                <a:lnTo>
                  <a:pt x="2810" y="466"/>
                </a:lnTo>
                <a:lnTo>
                  <a:pt x="2801" y="476"/>
                </a:lnTo>
                <a:lnTo>
                  <a:pt x="2792" y="488"/>
                </a:lnTo>
                <a:lnTo>
                  <a:pt x="2777" y="515"/>
                </a:lnTo>
                <a:lnTo>
                  <a:pt x="2767" y="546"/>
                </a:lnTo>
                <a:lnTo>
                  <a:pt x="2760" y="582"/>
                </a:lnTo>
                <a:lnTo>
                  <a:pt x="2758" y="603"/>
                </a:lnTo>
                <a:lnTo>
                  <a:pt x="2757" y="625"/>
                </a:lnTo>
                <a:lnTo>
                  <a:pt x="2757" y="962"/>
                </a:lnTo>
                <a:lnTo>
                  <a:pt x="3529" y="962"/>
                </a:lnTo>
                <a:lnTo>
                  <a:pt x="3544" y="963"/>
                </a:lnTo>
                <a:lnTo>
                  <a:pt x="3557" y="968"/>
                </a:lnTo>
                <a:lnTo>
                  <a:pt x="3569" y="975"/>
                </a:lnTo>
                <a:lnTo>
                  <a:pt x="3580" y="984"/>
                </a:lnTo>
                <a:lnTo>
                  <a:pt x="3589" y="995"/>
                </a:lnTo>
                <a:lnTo>
                  <a:pt x="3595" y="1008"/>
                </a:lnTo>
                <a:lnTo>
                  <a:pt x="3600" y="1021"/>
                </a:lnTo>
                <a:lnTo>
                  <a:pt x="3601" y="1037"/>
                </a:lnTo>
                <a:lnTo>
                  <a:pt x="3601" y="1289"/>
                </a:lnTo>
                <a:lnTo>
                  <a:pt x="3600" y="1303"/>
                </a:lnTo>
                <a:lnTo>
                  <a:pt x="3595" y="1318"/>
                </a:lnTo>
                <a:lnTo>
                  <a:pt x="3589" y="1330"/>
                </a:lnTo>
                <a:lnTo>
                  <a:pt x="3580" y="1342"/>
                </a:lnTo>
                <a:lnTo>
                  <a:pt x="3569" y="1351"/>
                </a:lnTo>
                <a:lnTo>
                  <a:pt x="3557" y="1357"/>
                </a:lnTo>
                <a:lnTo>
                  <a:pt x="3544" y="1361"/>
                </a:lnTo>
                <a:lnTo>
                  <a:pt x="3529" y="1364"/>
                </a:lnTo>
                <a:lnTo>
                  <a:pt x="2757" y="1364"/>
                </a:lnTo>
                <a:lnTo>
                  <a:pt x="2757" y="2185"/>
                </a:lnTo>
                <a:lnTo>
                  <a:pt x="2756" y="2201"/>
                </a:lnTo>
                <a:lnTo>
                  <a:pt x="2752" y="2214"/>
                </a:lnTo>
                <a:lnTo>
                  <a:pt x="2745" y="2227"/>
                </a:lnTo>
                <a:lnTo>
                  <a:pt x="2736" y="2238"/>
                </a:lnTo>
                <a:lnTo>
                  <a:pt x="2726" y="2248"/>
                </a:lnTo>
                <a:lnTo>
                  <a:pt x="2713" y="2254"/>
                </a:lnTo>
                <a:lnTo>
                  <a:pt x="2700" y="2259"/>
                </a:lnTo>
                <a:lnTo>
                  <a:pt x="2685" y="2260"/>
                </a:lnTo>
                <a:lnTo>
                  <a:pt x="2409" y="2260"/>
                </a:lnTo>
                <a:lnTo>
                  <a:pt x="2395" y="2259"/>
                </a:lnTo>
                <a:lnTo>
                  <a:pt x="2381" y="2254"/>
                </a:lnTo>
                <a:lnTo>
                  <a:pt x="2369" y="2248"/>
                </a:lnTo>
                <a:lnTo>
                  <a:pt x="2358" y="2238"/>
                </a:lnTo>
                <a:lnTo>
                  <a:pt x="2349" y="2227"/>
                </a:lnTo>
                <a:lnTo>
                  <a:pt x="2343" y="2214"/>
                </a:lnTo>
                <a:lnTo>
                  <a:pt x="2339" y="2201"/>
                </a:lnTo>
                <a:lnTo>
                  <a:pt x="2337" y="2185"/>
                </a:lnTo>
                <a:lnTo>
                  <a:pt x="2329" y="1384"/>
                </a:lnTo>
                <a:lnTo>
                  <a:pt x="2321" y="583"/>
                </a:lnTo>
                <a:lnTo>
                  <a:pt x="2323" y="471"/>
                </a:lnTo>
                <a:lnTo>
                  <a:pt x="2324" y="441"/>
                </a:lnTo>
                <a:lnTo>
                  <a:pt x="2327" y="412"/>
                </a:lnTo>
                <a:lnTo>
                  <a:pt x="2331" y="383"/>
                </a:lnTo>
                <a:lnTo>
                  <a:pt x="2337" y="354"/>
                </a:lnTo>
                <a:lnTo>
                  <a:pt x="2345" y="324"/>
                </a:lnTo>
                <a:lnTo>
                  <a:pt x="2354" y="295"/>
                </a:lnTo>
                <a:lnTo>
                  <a:pt x="2366" y="267"/>
                </a:lnTo>
                <a:lnTo>
                  <a:pt x="2380" y="240"/>
                </a:lnTo>
                <a:lnTo>
                  <a:pt x="2397" y="213"/>
                </a:lnTo>
                <a:lnTo>
                  <a:pt x="2417" y="188"/>
                </a:lnTo>
                <a:lnTo>
                  <a:pt x="2440" y="163"/>
                </a:lnTo>
                <a:lnTo>
                  <a:pt x="2468" y="139"/>
                </a:lnTo>
                <a:lnTo>
                  <a:pt x="2498" y="117"/>
                </a:lnTo>
                <a:lnTo>
                  <a:pt x="2533" y="97"/>
                </a:lnTo>
                <a:lnTo>
                  <a:pt x="2571" y="78"/>
                </a:lnTo>
                <a:lnTo>
                  <a:pt x="2614" y="60"/>
                </a:lnTo>
                <a:lnTo>
                  <a:pt x="2662" y="46"/>
                </a:lnTo>
                <a:lnTo>
                  <a:pt x="2714" y="32"/>
                </a:lnTo>
                <a:lnTo>
                  <a:pt x="2772" y="21"/>
                </a:lnTo>
                <a:lnTo>
                  <a:pt x="2836" y="11"/>
                </a:lnTo>
                <a:lnTo>
                  <a:pt x="2870" y="8"/>
                </a:lnTo>
                <a:lnTo>
                  <a:pt x="2905" y="5"/>
                </a:lnTo>
                <a:lnTo>
                  <a:pt x="2979" y="1"/>
                </a:lnTo>
                <a:lnTo>
                  <a:pt x="3060" y="0"/>
                </a:lnTo>
                <a:lnTo>
                  <a:pt x="3148" y="1"/>
                </a:lnTo>
                <a:lnTo>
                  <a:pt x="3241" y="6"/>
                </a:lnTo>
                <a:lnTo>
                  <a:pt x="3342" y="13"/>
                </a:lnTo>
                <a:lnTo>
                  <a:pt x="3449" y="24"/>
                </a:lnTo>
                <a:lnTo>
                  <a:pt x="3565" y="38"/>
                </a:lnTo>
                <a:close/>
                <a:moveTo>
                  <a:pt x="11386" y="304"/>
                </a:moveTo>
                <a:lnTo>
                  <a:pt x="11386" y="324"/>
                </a:lnTo>
                <a:lnTo>
                  <a:pt x="11385" y="345"/>
                </a:lnTo>
                <a:lnTo>
                  <a:pt x="11381" y="366"/>
                </a:lnTo>
                <a:lnTo>
                  <a:pt x="11378" y="376"/>
                </a:lnTo>
                <a:lnTo>
                  <a:pt x="11373" y="386"/>
                </a:lnTo>
                <a:lnTo>
                  <a:pt x="11367" y="394"/>
                </a:lnTo>
                <a:lnTo>
                  <a:pt x="11360" y="402"/>
                </a:lnTo>
                <a:lnTo>
                  <a:pt x="11351" y="410"/>
                </a:lnTo>
                <a:lnTo>
                  <a:pt x="11340" y="416"/>
                </a:lnTo>
                <a:lnTo>
                  <a:pt x="11327" y="421"/>
                </a:lnTo>
                <a:lnTo>
                  <a:pt x="11312" y="425"/>
                </a:lnTo>
                <a:lnTo>
                  <a:pt x="11295" y="427"/>
                </a:lnTo>
                <a:lnTo>
                  <a:pt x="11276" y="428"/>
                </a:lnTo>
                <a:lnTo>
                  <a:pt x="11224" y="431"/>
                </a:lnTo>
                <a:lnTo>
                  <a:pt x="11152" y="431"/>
                </a:lnTo>
                <a:lnTo>
                  <a:pt x="11043" y="430"/>
                </a:lnTo>
                <a:lnTo>
                  <a:pt x="10882" y="424"/>
                </a:lnTo>
                <a:lnTo>
                  <a:pt x="10794" y="422"/>
                </a:lnTo>
                <a:lnTo>
                  <a:pt x="10695" y="420"/>
                </a:lnTo>
                <a:lnTo>
                  <a:pt x="10664" y="423"/>
                </a:lnTo>
                <a:lnTo>
                  <a:pt x="10649" y="426"/>
                </a:lnTo>
                <a:lnTo>
                  <a:pt x="10633" y="431"/>
                </a:lnTo>
                <a:lnTo>
                  <a:pt x="10617" y="437"/>
                </a:lnTo>
                <a:lnTo>
                  <a:pt x="10601" y="445"/>
                </a:lnTo>
                <a:lnTo>
                  <a:pt x="10586" y="456"/>
                </a:lnTo>
                <a:lnTo>
                  <a:pt x="10572" y="469"/>
                </a:lnTo>
                <a:lnTo>
                  <a:pt x="10565" y="476"/>
                </a:lnTo>
                <a:lnTo>
                  <a:pt x="10559" y="484"/>
                </a:lnTo>
                <a:lnTo>
                  <a:pt x="10546" y="502"/>
                </a:lnTo>
                <a:lnTo>
                  <a:pt x="10535" y="523"/>
                </a:lnTo>
                <a:lnTo>
                  <a:pt x="10526" y="547"/>
                </a:lnTo>
                <a:lnTo>
                  <a:pt x="10518" y="575"/>
                </a:lnTo>
                <a:lnTo>
                  <a:pt x="10512" y="606"/>
                </a:lnTo>
                <a:lnTo>
                  <a:pt x="10509" y="642"/>
                </a:lnTo>
                <a:lnTo>
                  <a:pt x="10507" y="681"/>
                </a:lnTo>
                <a:lnTo>
                  <a:pt x="10507" y="962"/>
                </a:lnTo>
                <a:lnTo>
                  <a:pt x="10910" y="962"/>
                </a:lnTo>
                <a:lnTo>
                  <a:pt x="11313" y="962"/>
                </a:lnTo>
                <a:lnTo>
                  <a:pt x="11328" y="964"/>
                </a:lnTo>
                <a:lnTo>
                  <a:pt x="11342" y="968"/>
                </a:lnTo>
                <a:lnTo>
                  <a:pt x="11355" y="976"/>
                </a:lnTo>
                <a:lnTo>
                  <a:pt x="11365" y="985"/>
                </a:lnTo>
                <a:lnTo>
                  <a:pt x="11374" y="995"/>
                </a:lnTo>
                <a:lnTo>
                  <a:pt x="11381" y="1008"/>
                </a:lnTo>
                <a:lnTo>
                  <a:pt x="11385" y="1022"/>
                </a:lnTo>
                <a:lnTo>
                  <a:pt x="11386" y="1037"/>
                </a:lnTo>
                <a:lnTo>
                  <a:pt x="11386" y="1312"/>
                </a:lnTo>
                <a:lnTo>
                  <a:pt x="11385" y="1326"/>
                </a:lnTo>
                <a:lnTo>
                  <a:pt x="11381" y="1340"/>
                </a:lnTo>
                <a:lnTo>
                  <a:pt x="11374" y="1351"/>
                </a:lnTo>
                <a:lnTo>
                  <a:pt x="11365" y="1360"/>
                </a:lnTo>
                <a:lnTo>
                  <a:pt x="11355" y="1368"/>
                </a:lnTo>
                <a:lnTo>
                  <a:pt x="11342" y="1374"/>
                </a:lnTo>
                <a:lnTo>
                  <a:pt x="11328" y="1377"/>
                </a:lnTo>
                <a:lnTo>
                  <a:pt x="11313" y="1378"/>
                </a:lnTo>
                <a:lnTo>
                  <a:pt x="10910" y="1378"/>
                </a:lnTo>
                <a:lnTo>
                  <a:pt x="10507" y="1378"/>
                </a:lnTo>
                <a:lnTo>
                  <a:pt x="10507" y="1661"/>
                </a:lnTo>
                <a:lnTo>
                  <a:pt x="10508" y="1670"/>
                </a:lnTo>
                <a:lnTo>
                  <a:pt x="10511" y="1694"/>
                </a:lnTo>
                <a:lnTo>
                  <a:pt x="10519" y="1729"/>
                </a:lnTo>
                <a:lnTo>
                  <a:pt x="10525" y="1748"/>
                </a:lnTo>
                <a:lnTo>
                  <a:pt x="10534" y="1768"/>
                </a:lnTo>
                <a:lnTo>
                  <a:pt x="10546" y="1788"/>
                </a:lnTo>
                <a:lnTo>
                  <a:pt x="10560" y="1808"/>
                </a:lnTo>
                <a:lnTo>
                  <a:pt x="10578" y="1825"/>
                </a:lnTo>
                <a:lnTo>
                  <a:pt x="10588" y="1834"/>
                </a:lnTo>
                <a:lnTo>
                  <a:pt x="10598" y="1842"/>
                </a:lnTo>
                <a:lnTo>
                  <a:pt x="10623" y="1856"/>
                </a:lnTo>
                <a:lnTo>
                  <a:pt x="10652" y="1866"/>
                </a:lnTo>
                <a:lnTo>
                  <a:pt x="10685" y="1872"/>
                </a:lnTo>
                <a:lnTo>
                  <a:pt x="10705" y="1874"/>
                </a:lnTo>
                <a:lnTo>
                  <a:pt x="10724" y="1875"/>
                </a:lnTo>
                <a:lnTo>
                  <a:pt x="10846" y="1876"/>
                </a:lnTo>
                <a:lnTo>
                  <a:pt x="10914" y="1876"/>
                </a:lnTo>
                <a:lnTo>
                  <a:pt x="10982" y="1874"/>
                </a:lnTo>
                <a:lnTo>
                  <a:pt x="11161" y="1867"/>
                </a:lnTo>
                <a:lnTo>
                  <a:pt x="11323" y="1864"/>
                </a:lnTo>
                <a:lnTo>
                  <a:pt x="11337" y="1866"/>
                </a:lnTo>
                <a:lnTo>
                  <a:pt x="11352" y="1870"/>
                </a:lnTo>
                <a:lnTo>
                  <a:pt x="11364" y="1876"/>
                </a:lnTo>
                <a:lnTo>
                  <a:pt x="11375" y="1886"/>
                </a:lnTo>
                <a:lnTo>
                  <a:pt x="11383" y="1897"/>
                </a:lnTo>
                <a:lnTo>
                  <a:pt x="11390" y="1910"/>
                </a:lnTo>
                <a:lnTo>
                  <a:pt x="11394" y="1924"/>
                </a:lnTo>
                <a:lnTo>
                  <a:pt x="11396" y="1939"/>
                </a:lnTo>
                <a:lnTo>
                  <a:pt x="11396" y="2182"/>
                </a:lnTo>
                <a:lnTo>
                  <a:pt x="11394" y="2198"/>
                </a:lnTo>
                <a:lnTo>
                  <a:pt x="11390" y="2211"/>
                </a:lnTo>
                <a:lnTo>
                  <a:pt x="11383" y="2224"/>
                </a:lnTo>
                <a:lnTo>
                  <a:pt x="11375" y="2235"/>
                </a:lnTo>
                <a:lnTo>
                  <a:pt x="11364" y="2245"/>
                </a:lnTo>
                <a:lnTo>
                  <a:pt x="11352" y="2252"/>
                </a:lnTo>
                <a:lnTo>
                  <a:pt x="11337" y="2256"/>
                </a:lnTo>
                <a:lnTo>
                  <a:pt x="11323" y="2257"/>
                </a:lnTo>
                <a:lnTo>
                  <a:pt x="11268" y="2258"/>
                </a:lnTo>
                <a:lnTo>
                  <a:pt x="11209" y="2261"/>
                </a:lnTo>
                <a:lnTo>
                  <a:pt x="11073" y="2270"/>
                </a:lnTo>
                <a:lnTo>
                  <a:pt x="10900" y="2278"/>
                </a:lnTo>
                <a:lnTo>
                  <a:pt x="10798" y="2281"/>
                </a:lnTo>
                <a:lnTo>
                  <a:pt x="10681" y="2282"/>
                </a:lnTo>
                <a:lnTo>
                  <a:pt x="10642" y="2281"/>
                </a:lnTo>
                <a:lnTo>
                  <a:pt x="10604" y="2278"/>
                </a:lnTo>
                <a:lnTo>
                  <a:pt x="10568" y="2273"/>
                </a:lnTo>
                <a:lnTo>
                  <a:pt x="10533" y="2265"/>
                </a:lnTo>
                <a:lnTo>
                  <a:pt x="10499" y="2257"/>
                </a:lnTo>
                <a:lnTo>
                  <a:pt x="10467" y="2247"/>
                </a:lnTo>
                <a:lnTo>
                  <a:pt x="10437" y="2234"/>
                </a:lnTo>
                <a:lnTo>
                  <a:pt x="10408" y="2220"/>
                </a:lnTo>
                <a:lnTo>
                  <a:pt x="10380" y="2204"/>
                </a:lnTo>
                <a:lnTo>
                  <a:pt x="10353" y="2187"/>
                </a:lnTo>
                <a:lnTo>
                  <a:pt x="10328" y="2169"/>
                </a:lnTo>
                <a:lnTo>
                  <a:pt x="10304" y="2149"/>
                </a:lnTo>
                <a:lnTo>
                  <a:pt x="10282" y="2127"/>
                </a:lnTo>
                <a:lnTo>
                  <a:pt x="10261" y="2104"/>
                </a:lnTo>
                <a:lnTo>
                  <a:pt x="10241" y="2080"/>
                </a:lnTo>
                <a:lnTo>
                  <a:pt x="10223" y="2055"/>
                </a:lnTo>
                <a:lnTo>
                  <a:pt x="10205" y="2028"/>
                </a:lnTo>
                <a:lnTo>
                  <a:pt x="10190" y="2001"/>
                </a:lnTo>
                <a:lnTo>
                  <a:pt x="10175" y="1973"/>
                </a:lnTo>
                <a:lnTo>
                  <a:pt x="10161" y="1944"/>
                </a:lnTo>
                <a:lnTo>
                  <a:pt x="10149" y="1914"/>
                </a:lnTo>
                <a:lnTo>
                  <a:pt x="10138" y="1883"/>
                </a:lnTo>
                <a:lnTo>
                  <a:pt x="10119" y="1819"/>
                </a:lnTo>
                <a:lnTo>
                  <a:pt x="10111" y="1786"/>
                </a:lnTo>
                <a:lnTo>
                  <a:pt x="10105" y="1753"/>
                </a:lnTo>
                <a:lnTo>
                  <a:pt x="10094" y="1684"/>
                </a:lnTo>
                <a:lnTo>
                  <a:pt x="10088" y="1613"/>
                </a:lnTo>
                <a:lnTo>
                  <a:pt x="10086" y="1542"/>
                </a:lnTo>
                <a:lnTo>
                  <a:pt x="10086" y="1262"/>
                </a:lnTo>
                <a:lnTo>
                  <a:pt x="10086" y="925"/>
                </a:lnTo>
                <a:lnTo>
                  <a:pt x="10086" y="625"/>
                </a:lnTo>
                <a:lnTo>
                  <a:pt x="10089" y="556"/>
                </a:lnTo>
                <a:lnTo>
                  <a:pt x="10096" y="491"/>
                </a:lnTo>
                <a:lnTo>
                  <a:pt x="10102" y="460"/>
                </a:lnTo>
                <a:lnTo>
                  <a:pt x="10109" y="430"/>
                </a:lnTo>
                <a:lnTo>
                  <a:pt x="10126" y="371"/>
                </a:lnTo>
                <a:lnTo>
                  <a:pt x="10136" y="343"/>
                </a:lnTo>
                <a:lnTo>
                  <a:pt x="10147" y="317"/>
                </a:lnTo>
                <a:lnTo>
                  <a:pt x="10173" y="266"/>
                </a:lnTo>
                <a:lnTo>
                  <a:pt x="10188" y="242"/>
                </a:lnTo>
                <a:lnTo>
                  <a:pt x="10204" y="220"/>
                </a:lnTo>
                <a:lnTo>
                  <a:pt x="10221" y="199"/>
                </a:lnTo>
                <a:lnTo>
                  <a:pt x="10239" y="178"/>
                </a:lnTo>
                <a:lnTo>
                  <a:pt x="10258" y="159"/>
                </a:lnTo>
                <a:lnTo>
                  <a:pt x="10278" y="140"/>
                </a:lnTo>
                <a:lnTo>
                  <a:pt x="10321" y="107"/>
                </a:lnTo>
                <a:lnTo>
                  <a:pt x="10344" y="92"/>
                </a:lnTo>
                <a:lnTo>
                  <a:pt x="10369" y="79"/>
                </a:lnTo>
                <a:lnTo>
                  <a:pt x="10420" y="55"/>
                </a:lnTo>
                <a:lnTo>
                  <a:pt x="10447" y="45"/>
                </a:lnTo>
                <a:lnTo>
                  <a:pt x="10475" y="36"/>
                </a:lnTo>
                <a:lnTo>
                  <a:pt x="10534" y="23"/>
                </a:lnTo>
                <a:lnTo>
                  <a:pt x="10596" y="14"/>
                </a:lnTo>
                <a:lnTo>
                  <a:pt x="10629" y="12"/>
                </a:lnTo>
                <a:lnTo>
                  <a:pt x="10662" y="11"/>
                </a:lnTo>
                <a:lnTo>
                  <a:pt x="10882" y="14"/>
                </a:lnTo>
                <a:lnTo>
                  <a:pt x="11058" y="19"/>
                </a:lnTo>
                <a:lnTo>
                  <a:pt x="11199" y="24"/>
                </a:lnTo>
                <a:lnTo>
                  <a:pt x="11314" y="26"/>
                </a:lnTo>
                <a:lnTo>
                  <a:pt x="11328" y="27"/>
                </a:lnTo>
                <a:lnTo>
                  <a:pt x="11342" y="32"/>
                </a:lnTo>
                <a:lnTo>
                  <a:pt x="11355" y="38"/>
                </a:lnTo>
                <a:lnTo>
                  <a:pt x="11365" y="48"/>
                </a:lnTo>
                <a:lnTo>
                  <a:pt x="11374" y="59"/>
                </a:lnTo>
                <a:lnTo>
                  <a:pt x="11381" y="72"/>
                </a:lnTo>
                <a:lnTo>
                  <a:pt x="11385" y="85"/>
                </a:lnTo>
                <a:lnTo>
                  <a:pt x="11386" y="101"/>
                </a:lnTo>
                <a:lnTo>
                  <a:pt x="11386" y="304"/>
                </a:lnTo>
                <a:close/>
                <a:moveTo>
                  <a:pt x="4687" y="2260"/>
                </a:moveTo>
                <a:lnTo>
                  <a:pt x="4672" y="2259"/>
                </a:lnTo>
                <a:lnTo>
                  <a:pt x="4659" y="2254"/>
                </a:lnTo>
                <a:lnTo>
                  <a:pt x="4646" y="2248"/>
                </a:lnTo>
                <a:lnTo>
                  <a:pt x="4636" y="2238"/>
                </a:lnTo>
                <a:lnTo>
                  <a:pt x="4627" y="2227"/>
                </a:lnTo>
                <a:lnTo>
                  <a:pt x="4620" y="2214"/>
                </a:lnTo>
                <a:lnTo>
                  <a:pt x="4616" y="2201"/>
                </a:lnTo>
                <a:lnTo>
                  <a:pt x="4615" y="2185"/>
                </a:lnTo>
                <a:lnTo>
                  <a:pt x="4615" y="1661"/>
                </a:lnTo>
                <a:lnTo>
                  <a:pt x="4615" y="1137"/>
                </a:lnTo>
                <a:lnTo>
                  <a:pt x="4615" y="613"/>
                </a:lnTo>
                <a:lnTo>
                  <a:pt x="4615" y="88"/>
                </a:lnTo>
                <a:lnTo>
                  <a:pt x="4616" y="73"/>
                </a:lnTo>
                <a:lnTo>
                  <a:pt x="4620" y="59"/>
                </a:lnTo>
                <a:lnTo>
                  <a:pt x="4627" y="47"/>
                </a:lnTo>
                <a:lnTo>
                  <a:pt x="4636" y="35"/>
                </a:lnTo>
                <a:lnTo>
                  <a:pt x="4646" y="26"/>
                </a:lnTo>
                <a:lnTo>
                  <a:pt x="4659" y="20"/>
                </a:lnTo>
                <a:lnTo>
                  <a:pt x="4672" y="14"/>
                </a:lnTo>
                <a:lnTo>
                  <a:pt x="4687" y="13"/>
                </a:lnTo>
                <a:lnTo>
                  <a:pt x="4935" y="13"/>
                </a:lnTo>
                <a:lnTo>
                  <a:pt x="4961" y="16"/>
                </a:lnTo>
                <a:lnTo>
                  <a:pt x="4987" y="22"/>
                </a:lnTo>
                <a:lnTo>
                  <a:pt x="5013" y="32"/>
                </a:lnTo>
                <a:lnTo>
                  <a:pt x="5038" y="45"/>
                </a:lnTo>
                <a:lnTo>
                  <a:pt x="5061" y="61"/>
                </a:lnTo>
                <a:lnTo>
                  <a:pt x="5072" y="70"/>
                </a:lnTo>
                <a:lnTo>
                  <a:pt x="5083" y="79"/>
                </a:lnTo>
                <a:lnTo>
                  <a:pt x="5102" y="100"/>
                </a:lnTo>
                <a:lnTo>
                  <a:pt x="5117" y="122"/>
                </a:lnTo>
                <a:lnTo>
                  <a:pt x="5441" y="739"/>
                </a:lnTo>
                <a:lnTo>
                  <a:pt x="5765" y="1357"/>
                </a:lnTo>
                <a:lnTo>
                  <a:pt x="5786" y="1404"/>
                </a:lnTo>
                <a:lnTo>
                  <a:pt x="5808" y="1463"/>
                </a:lnTo>
                <a:lnTo>
                  <a:pt x="5832" y="1536"/>
                </a:lnTo>
                <a:lnTo>
                  <a:pt x="5832" y="812"/>
                </a:lnTo>
                <a:lnTo>
                  <a:pt x="5832" y="88"/>
                </a:lnTo>
                <a:lnTo>
                  <a:pt x="5834" y="73"/>
                </a:lnTo>
                <a:lnTo>
                  <a:pt x="5838" y="59"/>
                </a:lnTo>
                <a:lnTo>
                  <a:pt x="5845" y="47"/>
                </a:lnTo>
                <a:lnTo>
                  <a:pt x="5854" y="35"/>
                </a:lnTo>
                <a:lnTo>
                  <a:pt x="5864" y="26"/>
                </a:lnTo>
                <a:lnTo>
                  <a:pt x="5876" y="20"/>
                </a:lnTo>
                <a:lnTo>
                  <a:pt x="5890" y="14"/>
                </a:lnTo>
                <a:lnTo>
                  <a:pt x="5904" y="13"/>
                </a:lnTo>
                <a:lnTo>
                  <a:pt x="6183" y="13"/>
                </a:lnTo>
                <a:lnTo>
                  <a:pt x="6198" y="14"/>
                </a:lnTo>
                <a:lnTo>
                  <a:pt x="6212" y="20"/>
                </a:lnTo>
                <a:lnTo>
                  <a:pt x="6224" y="26"/>
                </a:lnTo>
                <a:lnTo>
                  <a:pt x="6234" y="35"/>
                </a:lnTo>
                <a:lnTo>
                  <a:pt x="6243" y="47"/>
                </a:lnTo>
                <a:lnTo>
                  <a:pt x="6250" y="59"/>
                </a:lnTo>
                <a:lnTo>
                  <a:pt x="6254" y="73"/>
                </a:lnTo>
                <a:lnTo>
                  <a:pt x="6255" y="88"/>
                </a:lnTo>
                <a:lnTo>
                  <a:pt x="6255" y="613"/>
                </a:lnTo>
                <a:lnTo>
                  <a:pt x="6255" y="1137"/>
                </a:lnTo>
                <a:lnTo>
                  <a:pt x="6255" y="1661"/>
                </a:lnTo>
                <a:lnTo>
                  <a:pt x="6255" y="2185"/>
                </a:lnTo>
                <a:lnTo>
                  <a:pt x="6254" y="2201"/>
                </a:lnTo>
                <a:lnTo>
                  <a:pt x="6250" y="2214"/>
                </a:lnTo>
                <a:lnTo>
                  <a:pt x="6243" y="2227"/>
                </a:lnTo>
                <a:lnTo>
                  <a:pt x="6234" y="2238"/>
                </a:lnTo>
                <a:lnTo>
                  <a:pt x="6224" y="2248"/>
                </a:lnTo>
                <a:lnTo>
                  <a:pt x="6212" y="2254"/>
                </a:lnTo>
                <a:lnTo>
                  <a:pt x="6198" y="2259"/>
                </a:lnTo>
                <a:lnTo>
                  <a:pt x="6183" y="2260"/>
                </a:lnTo>
                <a:lnTo>
                  <a:pt x="5934" y="2260"/>
                </a:lnTo>
                <a:lnTo>
                  <a:pt x="5909" y="2258"/>
                </a:lnTo>
                <a:lnTo>
                  <a:pt x="5883" y="2252"/>
                </a:lnTo>
                <a:lnTo>
                  <a:pt x="5857" y="2241"/>
                </a:lnTo>
                <a:lnTo>
                  <a:pt x="5832" y="2229"/>
                </a:lnTo>
                <a:lnTo>
                  <a:pt x="5808" y="2212"/>
                </a:lnTo>
                <a:lnTo>
                  <a:pt x="5797" y="2204"/>
                </a:lnTo>
                <a:lnTo>
                  <a:pt x="5787" y="2195"/>
                </a:lnTo>
                <a:lnTo>
                  <a:pt x="5769" y="2174"/>
                </a:lnTo>
                <a:lnTo>
                  <a:pt x="5753" y="2152"/>
                </a:lnTo>
                <a:lnTo>
                  <a:pt x="5441" y="1554"/>
                </a:lnTo>
                <a:lnTo>
                  <a:pt x="5102" y="910"/>
                </a:lnTo>
                <a:lnTo>
                  <a:pt x="5089" y="884"/>
                </a:lnTo>
                <a:lnTo>
                  <a:pt x="5077" y="856"/>
                </a:lnTo>
                <a:lnTo>
                  <a:pt x="5056" y="798"/>
                </a:lnTo>
                <a:lnTo>
                  <a:pt x="5036" y="730"/>
                </a:lnTo>
                <a:lnTo>
                  <a:pt x="5036" y="1457"/>
                </a:lnTo>
                <a:lnTo>
                  <a:pt x="5036" y="2185"/>
                </a:lnTo>
                <a:lnTo>
                  <a:pt x="5034" y="2201"/>
                </a:lnTo>
                <a:lnTo>
                  <a:pt x="5030" y="2214"/>
                </a:lnTo>
                <a:lnTo>
                  <a:pt x="5023" y="2227"/>
                </a:lnTo>
                <a:lnTo>
                  <a:pt x="5014" y="2238"/>
                </a:lnTo>
                <a:lnTo>
                  <a:pt x="5004" y="2248"/>
                </a:lnTo>
                <a:lnTo>
                  <a:pt x="4992" y="2254"/>
                </a:lnTo>
                <a:lnTo>
                  <a:pt x="4978" y="2259"/>
                </a:lnTo>
                <a:lnTo>
                  <a:pt x="4964" y="2260"/>
                </a:lnTo>
                <a:lnTo>
                  <a:pt x="4687" y="2260"/>
                </a:lnTo>
                <a:close/>
                <a:moveTo>
                  <a:pt x="6613" y="2260"/>
                </a:moveTo>
                <a:lnTo>
                  <a:pt x="6599" y="2259"/>
                </a:lnTo>
                <a:lnTo>
                  <a:pt x="6585" y="2254"/>
                </a:lnTo>
                <a:lnTo>
                  <a:pt x="6573" y="2248"/>
                </a:lnTo>
                <a:lnTo>
                  <a:pt x="6562" y="2238"/>
                </a:lnTo>
                <a:lnTo>
                  <a:pt x="6553" y="2227"/>
                </a:lnTo>
                <a:lnTo>
                  <a:pt x="6547" y="2214"/>
                </a:lnTo>
                <a:lnTo>
                  <a:pt x="6542" y="2201"/>
                </a:lnTo>
                <a:lnTo>
                  <a:pt x="6541" y="2185"/>
                </a:lnTo>
                <a:lnTo>
                  <a:pt x="6541" y="1661"/>
                </a:lnTo>
                <a:lnTo>
                  <a:pt x="6541" y="1137"/>
                </a:lnTo>
                <a:lnTo>
                  <a:pt x="6541" y="613"/>
                </a:lnTo>
                <a:lnTo>
                  <a:pt x="6541" y="88"/>
                </a:lnTo>
                <a:lnTo>
                  <a:pt x="6542" y="73"/>
                </a:lnTo>
                <a:lnTo>
                  <a:pt x="6547" y="59"/>
                </a:lnTo>
                <a:lnTo>
                  <a:pt x="6553" y="47"/>
                </a:lnTo>
                <a:lnTo>
                  <a:pt x="6562" y="35"/>
                </a:lnTo>
                <a:lnTo>
                  <a:pt x="6573" y="26"/>
                </a:lnTo>
                <a:lnTo>
                  <a:pt x="6585" y="20"/>
                </a:lnTo>
                <a:lnTo>
                  <a:pt x="6599" y="14"/>
                </a:lnTo>
                <a:lnTo>
                  <a:pt x="6613" y="13"/>
                </a:lnTo>
                <a:lnTo>
                  <a:pt x="6862" y="13"/>
                </a:lnTo>
                <a:lnTo>
                  <a:pt x="6887" y="16"/>
                </a:lnTo>
                <a:lnTo>
                  <a:pt x="6913" y="22"/>
                </a:lnTo>
                <a:lnTo>
                  <a:pt x="6939" y="32"/>
                </a:lnTo>
                <a:lnTo>
                  <a:pt x="6964" y="45"/>
                </a:lnTo>
                <a:lnTo>
                  <a:pt x="6988" y="61"/>
                </a:lnTo>
                <a:lnTo>
                  <a:pt x="6999" y="70"/>
                </a:lnTo>
                <a:lnTo>
                  <a:pt x="7009" y="79"/>
                </a:lnTo>
                <a:lnTo>
                  <a:pt x="7027" y="100"/>
                </a:lnTo>
                <a:lnTo>
                  <a:pt x="7042" y="122"/>
                </a:lnTo>
                <a:lnTo>
                  <a:pt x="7366" y="739"/>
                </a:lnTo>
                <a:lnTo>
                  <a:pt x="7690" y="1357"/>
                </a:lnTo>
                <a:lnTo>
                  <a:pt x="7700" y="1378"/>
                </a:lnTo>
                <a:lnTo>
                  <a:pt x="7711" y="1404"/>
                </a:lnTo>
                <a:lnTo>
                  <a:pt x="7734" y="1463"/>
                </a:lnTo>
                <a:lnTo>
                  <a:pt x="7759" y="1536"/>
                </a:lnTo>
                <a:lnTo>
                  <a:pt x="7759" y="812"/>
                </a:lnTo>
                <a:lnTo>
                  <a:pt x="7759" y="88"/>
                </a:lnTo>
                <a:lnTo>
                  <a:pt x="7760" y="73"/>
                </a:lnTo>
                <a:lnTo>
                  <a:pt x="7765" y="59"/>
                </a:lnTo>
                <a:lnTo>
                  <a:pt x="7771" y="47"/>
                </a:lnTo>
                <a:lnTo>
                  <a:pt x="7780" y="35"/>
                </a:lnTo>
                <a:lnTo>
                  <a:pt x="7791" y="26"/>
                </a:lnTo>
                <a:lnTo>
                  <a:pt x="7803" y="20"/>
                </a:lnTo>
                <a:lnTo>
                  <a:pt x="7816" y="14"/>
                </a:lnTo>
                <a:lnTo>
                  <a:pt x="7831" y="13"/>
                </a:lnTo>
                <a:lnTo>
                  <a:pt x="8110" y="13"/>
                </a:lnTo>
                <a:lnTo>
                  <a:pt x="8124" y="14"/>
                </a:lnTo>
                <a:lnTo>
                  <a:pt x="8138" y="20"/>
                </a:lnTo>
                <a:lnTo>
                  <a:pt x="8150" y="26"/>
                </a:lnTo>
                <a:lnTo>
                  <a:pt x="8161" y="35"/>
                </a:lnTo>
                <a:lnTo>
                  <a:pt x="8170" y="47"/>
                </a:lnTo>
                <a:lnTo>
                  <a:pt x="8176" y="59"/>
                </a:lnTo>
                <a:lnTo>
                  <a:pt x="8180" y="73"/>
                </a:lnTo>
                <a:lnTo>
                  <a:pt x="8182" y="88"/>
                </a:lnTo>
                <a:lnTo>
                  <a:pt x="8182" y="613"/>
                </a:lnTo>
                <a:lnTo>
                  <a:pt x="8182" y="1137"/>
                </a:lnTo>
                <a:lnTo>
                  <a:pt x="8182" y="1661"/>
                </a:lnTo>
                <a:lnTo>
                  <a:pt x="8182" y="2185"/>
                </a:lnTo>
                <a:lnTo>
                  <a:pt x="8180" y="2201"/>
                </a:lnTo>
                <a:lnTo>
                  <a:pt x="8176" y="2214"/>
                </a:lnTo>
                <a:lnTo>
                  <a:pt x="8170" y="2227"/>
                </a:lnTo>
                <a:lnTo>
                  <a:pt x="8161" y="2238"/>
                </a:lnTo>
                <a:lnTo>
                  <a:pt x="8150" y="2248"/>
                </a:lnTo>
                <a:lnTo>
                  <a:pt x="8138" y="2254"/>
                </a:lnTo>
                <a:lnTo>
                  <a:pt x="8124" y="2259"/>
                </a:lnTo>
                <a:lnTo>
                  <a:pt x="8110" y="2260"/>
                </a:lnTo>
                <a:lnTo>
                  <a:pt x="7861" y="2260"/>
                </a:lnTo>
                <a:lnTo>
                  <a:pt x="7836" y="2258"/>
                </a:lnTo>
                <a:lnTo>
                  <a:pt x="7810" y="2252"/>
                </a:lnTo>
                <a:lnTo>
                  <a:pt x="7784" y="2241"/>
                </a:lnTo>
                <a:lnTo>
                  <a:pt x="7758" y="2229"/>
                </a:lnTo>
                <a:lnTo>
                  <a:pt x="7735" y="2212"/>
                </a:lnTo>
                <a:lnTo>
                  <a:pt x="7723" y="2204"/>
                </a:lnTo>
                <a:lnTo>
                  <a:pt x="7713" y="2195"/>
                </a:lnTo>
                <a:lnTo>
                  <a:pt x="7694" y="2174"/>
                </a:lnTo>
                <a:lnTo>
                  <a:pt x="7680" y="2152"/>
                </a:lnTo>
                <a:lnTo>
                  <a:pt x="7366" y="1554"/>
                </a:lnTo>
                <a:lnTo>
                  <a:pt x="7028" y="910"/>
                </a:lnTo>
                <a:lnTo>
                  <a:pt x="7015" y="884"/>
                </a:lnTo>
                <a:lnTo>
                  <a:pt x="7003" y="856"/>
                </a:lnTo>
                <a:lnTo>
                  <a:pt x="6982" y="798"/>
                </a:lnTo>
                <a:lnTo>
                  <a:pt x="6962" y="730"/>
                </a:lnTo>
                <a:lnTo>
                  <a:pt x="6962" y="1457"/>
                </a:lnTo>
                <a:lnTo>
                  <a:pt x="6962" y="2185"/>
                </a:lnTo>
                <a:lnTo>
                  <a:pt x="6961" y="2201"/>
                </a:lnTo>
                <a:lnTo>
                  <a:pt x="6956" y="2214"/>
                </a:lnTo>
                <a:lnTo>
                  <a:pt x="6950" y="2227"/>
                </a:lnTo>
                <a:lnTo>
                  <a:pt x="6941" y="2238"/>
                </a:lnTo>
                <a:lnTo>
                  <a:pt x="6930" y="2248"/>
                </a:lnTo>
                <a:lnTo>
                  <a:pt x="6918" y="2254"/>
                </a:lnTo>
                <a:lnTo>
                  <a:pt x="6904" y="2259"/>
                </a:lnTo>
                <a:lnTo>
                  <a:pt x="6890" y="2260"/>
                </a:lnTo>
                <a:lnTo>
                  <a:pt x="6613" y="2260"/>
                </a:lnTo>
                <a:close/>
                <a:moveTo>
                  <a:pt x="9985" y="256"/>
                </a:moveTo>
                <a:lnTo>
                  <a:pt x="9850" y="710"/>
                </a:lnTo>
                <a:lnTo>
                  <a:pt x="9716" y="1165"/>
                </a:lnTo>
                <a:lnTo>
                  <a:pt x="9581" y="1619"/>
                </a:lnTo>
                <a:lnTo>
                  <a:pt x="9447" y="2075"/>
                </a:lnTo>
                <a:lnTo>
                  <a:pt x="9445" y="2083"/>
                </a:lnTo>
                <a:lnTo>
                  <a:pt x="9438" y="2104"/>
                </a:lnTo>
                <a:lnTo>
                  <a:pt x="9424" y="2134"/>
                </a:lnTo>
                <a:lnTo>
                  <a:pt x="9414" y="2151"/>
                </a:lnTo>
                <a:lnTo>
                  <a:pt x="9402" y="2168"/>
                </a:lnTo>
                <a:lnTo>
                  <a:pt x="9387" y="2185"/>
                </a:lnTo>
                <a:lnTo>
                  <a:pt x="9368" y="2202"/>
                </a:lnTo>
                <a:lnTo>
                  <a:pt x="9347" y="2218"/>
                </a:lnTo>
                <a:lnTo>
                  <a:pt x="9323" y="2231"/>
                </a:lnTo>
                <a:lnTo>
                  <a:pt x="9295" y="2244"/>
                </a:lnTo>
                <a:lnTo>
                  <a:pt x="9264" y="2252"/>
                </a:lnTo>
                <a:lnTo>
                  <a:pt x="9229" y="2258"/>
                </a:lnTo>
                <a:lnTo>
                  <a:pt x="9189" y="2260"/>
                </a:lnTo>
                <a:lnTo>
                  <a:pt x="9151" y="2258"/>
                </a:lnTo>
                <a:lnTo>
                  <a:pt x="9133" y="2256"/>
                </a:lnTo>
                <a:lnTo>
                  <a:pt x="9117" y="2252"/>
                </a:lnTo>
                <a:lnTo>
                  <a:pt x="9101" y="2248"/>
                </a:lnTo>
                <a:lnTo>
                  <a:pt x="9086" y="2242"/>
                </a:lnTo>
                <a:lnTo>
                  <a:pt x="9058" y="2231"/>
                </a:lnTo>
                <a:lnTo>
                  <a:pt x="9032" y="2216"/>
                </a:lnTo>
                <a:lnTo>
                  <a:pt x="9011" y="2201"/>
                </a:lnTo>
                <a:lnTo>
                  <a:pt x="8992" y="2184"/>
                </a:lnTo>
                <a:lnTo>
                  <a:pt x="8976" y="2167"/>
                </a:lnTo>
                <a:lnTo>
                  <a:pt x="8963" y="2150"/>
                </a:lnTo>
                <a:lnTo>
                  <a:pt x="8952" y="2133"/>
                </a:lnTo>
                <a:lnTo>
                  <a:pt x="8943" y="2117"/>
                </a:lnTo>
                <a:lnTo>
                  <a:pt x="8936" y="2103"/>
                </a:lnTo>
                <a:lnTo>
                  <a:pt x="8927" y="2082"/>
                </a:lnTo>
                <a:lnTo>
                  <a:pt x="8924" y="2074"/>
                </a:lnTo>
                <a:lnTo>
                  <a:pt x="8779" y="1577"/>
                </a:lnTo>
                <a:lnTo>
                  <a:pt x="8633" y="1080"/>
                </a:lnTo>
                <a:lnTo>
                  <a:pt x="8488" y="582"/>
                </a:lnTo>
                <a:lnTo>
                  <a:pt x="8343" y="85"/>
                </a:lnTo>
                <a:lnTo>
                  <a:pt x="8340" y="71"/>
                </a:lnTo>
                <a:lnTo>
                  <a:pt x="8341" y="57"/>
                </a:lnTo>
                <a:lnTo>
                  <a:pt x="8344" y="45"/>
                </a:lnTo>
                <a:lnTo>
                  <a:pt x="8346" y="39"/>
                </a:lnTo>
                <a:lnTo>
                  <a:pt x="8349" y="34"/>
                </a:lnTo>
                <a:lnTo>
                  <a:pt x="8358" y="26"/>
                </a:lnTo>
                <a:lnTo>
                  <a:pt x="8368" y="19"/>
                </a:lnTo>
                <a:lnTo>
                  <a:pt x="8380" y="14"/>
                </a:lnTo>
                <a:lnTo>
                  <a:pt x="8395" y="13"/>
                </a:lnTo>
                <a:lnTo>
                  <a:pt x="8633" y="13"/>
                </a:lnTo>
                <a:lnTo>
                  <a:pt x="8658" y="16"/>
                </a:lnTo>
                <a:lnTo>
                  <a:pt x="8683" y="23"/>
                </a:lnTo>
                <a:lnTo>
                  <a:pt x="8694" y="28"/>
                </a:lnTo>
                <a:lnTo>
                  <a:pt x="8706" y="34"/>
                </a:lnTo>
                <a:lnTo>
                  <a:pt x="8729" y="49"/>
                </a:lnTo>
                <a:lnTo>
                  <a:pt x="8749" y="66"/>
                </a:lnTo>
                <a:lnTo>
                  <a:pt x="8766" y="86"/>
                </a:lnTo>
                <a:lnTo>
                  <a:pt x="8773" y="98"/>
                </a:lnTo>
                <a:lnTo>
                  <a:pt x="8779" y="109"/>
                </a:lnTo>
                <a:lnTo>
                  <a:pt x="8784" y="121"/>
                </a:lnTo>
                <a:lnTo>
                  <a:pt x="8789" y="133"/>
                </a:lnTo>
                <a:lnTo>
                  <a:pt x="8971" y="823"/>
                </a:lnTo>
                <a:lnTo>
                  <a:pt x="9155" y="1513"/>
                </a:lnTo>
                <a:lnTo>
                  <a:pt x="9162" y="1529"/>
                </a:lnTo>
                <a:lnTo>
                  <a:pt x="9171" y="1540"/>
                </a:lnTo>
                <a:lnTo>
                  <a:pt x="9175" y="1543"/>
                </a:lnTo>
                <a:lnTo>
                  <a:pt x="9180" y="1547"/>
                </a:lnTo>
                <a:lnTo>
                  <a:pt x="9190" y="1549"/>
                </a:lnTo>
                <a:lnTo>
                  <a:pt x="9200" y="1547"/>
                </a:lnTo>
                <a:lnTo>
                  <a:pt x="9209" y="1539"/>
                </a:lnTo>
                <a:lnTo>
                  <a:pt x="9217" y="1529"/>
                </a:lnTo>
                <a:lnTo>
                  <a:pt x="9224" y="1513"/>
                </a:lnTo>
                <a:lnTo>
                  <a:pt x="9408" y="823"/>
                </a:lnTo>
                <a:lnTo>
                  <a:pt x="9592" y="133"/>
                </a:lnTo>
                <a:lnTo>
                  <a:pt x="9601" y="109"/>
                </a:lnTo>
                <a:lnTo>
                  <a:pt x="9615" y="86"/>
                </a:lnTo>
                <a:lnTo>
                  <a:pt x="9632" y="66"/>
                </a:lnTo>
                <a:lnTo>
                  <a:pt x="9652" y="49"/>
                </a:lnTo>
                <a:lnTo>
                  <a:pt x="9673" y="34"/>
                </a:lnTo>
                <a:lnTo>
                  <a:pt x="9697" y="23"/>
                </a:lnTo>
                <a:lnTo>
                  <a:pt x="9723" y="16"/>
                </a:lnTo>
                <a:lnTo>
                  <a:pt x="9735" y="14"/>
                </a:lnTo>
                <a:lnTo>
                  <a:pt x="9747" y="13"/>
                </a:lnTo>
                <a:lnTo>
                  <a:pt x="9983" y="13"/>
                </a:lnTo>
                <a:lnTo>
                  <a:pt x="9997" y="14"/>
                </a:lnTo>
                <a:lnTo>
                  <a:pt x="10010" y="19"/>
                </a:lnTo>
                <a:lnTo>
                  <a:pt x="10020" y="26"/>
                </a:lnTo>
                <a:lnTo>
                  <a:pt x="10028" y="34"/>
                </a:lnTo>
                <a:lnTo>
                  <a:pt x="10035" y="45"/>
                </a:lnTo>
                <a:lnTo>
                  <a:pt x="10038" y="57"/>
                </a:lnTo>
                <a:lnTo>
                  <a:pt x="10038" y="71"/>
                </a:lnTo>
                <a:lnTo>
                  <a:pt x="10036" y="85"/>
                </a:lnTo>
                <a:lnTo>
                  <a:pt x="9985" y="256"/>
                </a:lnTo>
                <a:close/>
                <a:moveTo>
                  <a:pt x="13184" y="2154"/>
                </a:moveTo>
                <a:lnTo>
                  <a:pt x="13193" y="2177"/>
                </a:lnTo>
                <a:lnTo>
                  <a:pt x="13195" y="2198"/>
                </a:lnTo>
                <a:lnTo>
                  <a:pt x="13192" y="2216"/>
                </a:lnTo>
                <a:lnTo>
                  <a:pt x="13189" y="2224"/>
                </a:lnTo>
                <a:lnTo>
                  <a:pt x="13185" y="2231"/>
                </a:lnTo>
                <a:lnTo>
                  <a:pt x="13173" y="2244"/>
                </a:lnTo>
                <a:lnTo>
                  <a:pt x="13158" y="2253"/>
                </a:lnTo>
                <a:lnTo>
                  <a:pt x="13141" y="2258"/>
                </a:lnTo>
                <a:lnTo>
                  <a:pt x="13123" y="2260"/>
                </a:lnTo>
                <a:lnTo>
                  <a:pt x="12898" y="2260"/>
                </a:lnTo>
                <a:lnTo>
                  <a:pt x="12873" y="2258"/>
                </a:lnTo>
                <a:lnTo>
                  <a:pt x="12847" y="2252"/>
                </a:lnTo>
                <a:lnTo>
                  <a:pt x="12821" y="2241"/>
                </a:lnTo>
                <a:lnTo>
                  <a:pt x="12797" y="2228"/>
                </a:lnTo>
                <a:lnTo>
                  <a:pt x="12774" y="2212"/>
                </a:lnTo>
                <a:lnTo>
                  <a:pt x="12753" y="2193"/>
                </a:lnTo>
                <a:lnTo>
                  <a:pt x="12736" y="2173"/>
                </a:lnTo>
                <a:lnTo>
                  <a:pt x="12722" y="2150"/>
                </a:lnTo>
                <a:lnTo>
                  <a:pt x="12320" y="1433"/>
                </a:lnTo>
                <a:lnTo>
                  <a:pt x="12311" y="1421"/>
                </a:lnTo>
                <a:lnTo>
                  <a:pt x="12301" y="1409"/>
                </a:lnTo>
                <a:lnTo>
                  <a:pt x="12281" y="1392"/>
                </a:lnTo>
                <a:lnTo>
                  <a:pt x="12259" y="1379"/>
                </a:lnTo>
                <a:lnTo>
                  <a:pt x="12237" y="1372"/>
                </a:lnTo>
                <a:lnTo>
                  <a:pt x="12218" y="1368"/>
                </a:lnTo>
                <a:lnTo>
                  <a:pt x="12202" y="1367"/>
                </a:lnTo>
                <a:lnTo>
                  <a:pt x="12188" y="1367"/>
                </a:lnTo>
                <a:lnTo>
                  <a:pt x="12217" y="1364"/>
                </a:lnTo>
                <a:lnTo>
                  <a:pt x="12131" y="1366"/>
                </a:lnTo>
                <a:lnTo>
                  <a:pt x="12039" y="1367"/>
                </a:lnTo>
                <a:lnTo>
                  <a:pt x="12039" y="2185"/>
                </a:lnTo>
                <a:lnTo>
                  <a:pt x="12038" y="2201"/>
                </a:lnTo>
                <a:lnTo>
                  <a:pt x="12034" y="2214"/>
                </a:lnTo>
                <a:lnTo>
                  <a:pt x="12027" y="2228"/>
                </a:lnTo>
                <a:lnTo>
                  <a:pt x="12018" y="2238"/>
                </a:lnTo>
                <a:lnTo>
                  <a:pt x="12007" y="2248"/>
                </a:lnTo>
                <a:lnTo>
                  <a:pt x="11994" y="2255"/>
                </a:lnTo>
                <a:lnTo>
                  <a:pt x="11981" y="2259"/>
                </a:lnTo>
                <a:lnTo>
                  <a:pt x="11966" y="2260"/>
                </a:lnTo>
                <a:lnTo>
                  <a:pt x="11690" y="2260"/>
                </a:lnTo>
                <a:lnTo>
                  <a:pt x="11675" y="2259"/>
                </a:lnTo>
                <a:lnTo>
                  <a:pt x="11661" y="2255"/>
                </a:lnTo>
                <a:lnTo>
                  <a:pt x="11649" y="2248"/>
                </a:lnTo>
                <a:lnTo>
                  <a:pt x="11638" y="2238"/>
                </a:lnTo>
                <a:lnTo>
                  <a:pt x="11630" y="2228"/>
                </a:lnTo>
                <a:lnTo>
                  <a:pt x="11623" y="2214"/>
                </a:lnTo>
                <a:lnTo>
                  <a:pt x="11619" y="2201"/>
                </a:lnTo>
                <a:lnTo>
                  <a:pt x="11617" y="2185"/>
                </a:lnTo>
                <a:lnTo>
                  <a:pt x="11617" y="1661"/>
                </a:lnTo>
                <a:lnTo>
                  <a:pt x="11617" y="1137"/>
                </a:lnTo>
                <a:lnTo>
                  <a:pt x="11617" y="613"/>
                </a:lnTo>
                <a:lnTo>
                  <a:pt x="11617" y="88"/>
                </a:lnTo>
                <a:lnTo>
                  <a:pt x="11619" y="73"/>
                </a:lnTo>
                <a:lnTo>
                  <a:pt x="11623" y="59"/>
                </a:lnTo>
                <a:lnTo>
                  <a:pt x="11630" y="47"/>
                </a:lnTo>
                <a:lnTo>
                  <a:pt x="11638" y="35"/>
                </a:lnTo>
                <a:lnTo>
                  <a:pt x="11649" y="26"/>
                </a:lnTo>
                <a:lnTo>
                  <a:pt x="11661" y="20"/>
                </a:lnTo>
                <a:lnTo>
                  <a:pt x="11675" y="14"/>
                </a:lnTo>
                <a:lnTo>
                  <a:pt x="11690" y="13"/>
                </a:lnTo>
                <a:lnTo>
                  <a:pt x="12478" y="13"/>
                </a:lnTo>
                <a:lnTo>
                  <a:pt x="12504" y="13"/>
                </a:lnTo>
                <a:lnTo>
                  <a:pt x="12538" y="17"/>
                </a:lnTo>
                <a:lnTo>
                  <a:pt x="12578" y="21"/>
                </a:lnTo>
                <a:lnTo>
                  <a:pt x="12600" y="24"/>
                </a:lnTo>
                <a:lnTo>
                  <a:pt x="12624" y="29"/>
                </a:lnTo>
                <a:lnTo>
                  <a:pt x="12675" y="40"/>
                </a:lnTo>
                <a:lnTo>
                  <a:pt x="12701" y="49"/>
                </a:lnTo>
                <a:lnTo>
                  <a:pt x="12727" y="58"/>
                </a:lnTo>
                <a:lnTo>
                  <a:pt x="12754" y="69"/>
                </a:lnTo>
                <a:lnTo>
                  <a:pt x="12781" y="81"/>
                </a:lnTo>
                <a:lnTo>
                  <a:pt x="12809" y="95"/>
                </a:lnTo>
                <a:lnTo>
                  <a:pt x="12836" y="111"/>
                </a:lnTo>
                <a:lnTo>
                  <a:pt x="12862" y="129"/>
                </a:lnTo>
                <a:lnTo>
                  <a:pt x="12888" y="149"/>
                </a:lnTo>
                <a:lnTo>
                  <a:pt x="12914" y="171"/>
                </a:lnTo>
                <a:lnTo>
                  <a:pt x="12938" y="194"/>
                </a:lnTo>
                <a:lnTo>
                  <a:pt x="12962" y="220"/>
                </a:lnTo>
                <a:lnTo>
                  <a:pt x="12984" y="250"/>
                </a:lnTo>
                <a:lnTo>
                  <a:pt x="13006" y="281"/>
                </a:lnTo>
                <a:lnTo>
                  <a:pt x="13026" y="314"/>
                </a:lnTo>
                <a:lnTo>
                  <a:pt x="13044" y="351"/>
                </a:lnTo>
                <a:lnTo>
                  <a:pt x="13060" y="391"/>
                </a:lnTo>
                <a:lnTo>
                  <a:pt x="13074" y="433"/>
                </a:lnTo>
                <a:lnTo>
                  <a:pt x="13086" y="478"/>
                </a:lnTo>
                <a:lnTo>
                  <a:pt x="13095" y="527"/>
                </a:lnTo>
                <a:lnTo>
                  <a:pt x="13102" y="579"/>
                </a:lnTo>
                <a:lnTo>
                  <a:pt x="13107" y="634"/>
                </a:lnTo>
                <a:lnTo>
                  <a:pt x="13108" y="694"/>
                </a:lnTo>
                <a:lnTo>
                  <a:pt x="13107" y="760"/>
                </a:lnTo>
                <a:lnTo>
                  <a:pt x="13102" y="823"/>
                </a:lnTo>
                <a:lnTo>
                  <a:pt x="13094" y="882"/>
                </a:lnTo>
                <a:lnTo>
                  <a:pt x="13083" y="936"/>
                </a:lnTo>
                <a:lnTo>
                  <a:pt x="13076" y="962"/>
                </a:lnTo>
                <a:lnTo>
                  <a:pt x="13068" y="986"/>
                </a:lnTo>
                <a:lnTo>
                  <a:pt x="13049" y="1033"/>
                </a:lnTo>
                <a:lnTo>
                  <a:pt x="13027" y="1076"/>
                </a:lnTo>
                <a:lnTo>
                  <a:pt x="13001" y="1115"/>
                </a:lnTo>
                <a:lnTo>
                  <a:pt x="12985" y="1134"/>
                </a:lnTo>
                <a:lnTo>
                  <a:pt x="12970" y="1151"/>
                </a:lnTo>
                <a:lnTo>
                  <a:pt x="12935" y="1185"/>
                </a:lnTo>
                <a:lnTo>
                  <a:pt x="12897" y="1214"/>
                </a:lnTo>
                <a:lnTo>
                  <a:pt x="12854" y="1241"/>
                </a:lnTo>
                <a:lnTo>
                  <a:pt x="12807" y="1264"/>
                </a:lnTo>
                <a:lnTo>
                  <a:pt x="12756" y="1285"/>
                </a:lnTo>
                <a:lnTo>
                  <a:pt x="12700" y="1303"/>
                </a:lnTo>
                <a:lnTo>
                  <a:pt x="12638" y="1319"/>
                </a:lnTo>
                <a:lnTo>
                  <a:pt x="12661" y="1328"/>
                </a:lnTo>
                <a:lnTo>
                  <a:pt x="12687" y="1340"/>
                </a:lnTo>
                <a:lnTo>
                  <a:pt x="12717" y="1357"/>
                </a:lnTo>
                <a:lnTo>
                  <a:pt x="12751" y="1380"/>
                </a:lnTo>
                <a:lnTo>
                  <a:pt x="12785" y="1408"/>
                </a:lnTo>
                <a:lnTo>
                  <a:pt x="12802" y="1424"/>
                </a:lnTo>
                <a:lnTo>
                  <a:pt x="12818" y="1443"/>
                </a:lnTo>
                <a:lnTo>
                  <a:pt x="12832" y="1461"/>
                </a:lnTo>
                <a:lnTo>
                  <a:pt x="12845" y="1482"/>
                </a:lnTo>
                <a:lnTo>
                  <a:pt x="13184" y="2154"/>
                </a:lnTo>
                <a:close/>
                <a:moveTo>
                  <a:pt x="12039" y="978"/>
                </a:moveTo>
                <a:lnTo>
                  <a:pt x="12461" y="978"/>
                </a:lnTo>
                <a:lnTo>
                  <a:pt x="12473" y="978"/>
                </a:lnTo>
                <a:lnTo>
                  <a:pt x="12505" y="975"/>
                </a:lnTo>
                <a:lnTo>
                  <a:pt x="12550" y="965"/>
                </a:lnTo>
                <a:lnTo>
                  <a:pt x="12576" y="957"/>
                </a:lnTo>
                <a:lnTo>
                  <a:pt x="12602" y="945"/>
                </a:lnTo>
                <a:lnTo>
                  <a:pt x="12629" y="931"/>
                </a:lnTo>
                <a:lnTo>
                  <a:pt x="12655" y="912"/>
                </a:lnTo>
                <a:lnTo>
                  <a:pt x="12680" y="889"/>
                </a:lnTo>
                <a:lnTo>
                  <a:pt x="12691" y="876"/>
                </a:lnTo>
                <a:lnTo>
                  <a:pt x="12701" y="861"/>
                </a:lnTo>
                <a:lnTo>
                  <a:pt x="12711" y="846"/>
                </a:lnTo>
                <a:lnTo>
                  <a:pt x="12719" y="829"/>
                </a:lnTo>
                <a:lnTo>
                  <a:pt x="12733" y="790"/>
                </a:lnTo>
                <a:lnTo>
                  <a:pt x="12738" y="769"/>
                </a:lnTo>
                <a:lnTo>
                  <a:pt x="12742" y="745"/>
                </a:lnTo>
                <a:lnTo>
                  <a:pt x="12744" y="721"/>
                </a:lnTo>
                <a:lnTo>
                  <a:pt x="12745" y="694"/>
                </a:lnTo>
                <a:lnTo>
                  <a:pt x="12745" y="667"/>
                </a:lnTo>
                <a:lnTo>
                  <a:pt x="12743" y="641"/>
                </a:lnTo>
                <a:lnTo>
                  <a:pt x="12739" y="617"/>
                </a:lnTo>
                <a:lnTo>
                  <a:pt x="12735" y="594"/>
                </a:lnTo>
                <a:lnTo>
                  <a:pt x="12729" y="573"/>
                </a:lnTo>
                <a:lnTo>
                  <a:pt x="12722" y="553"/>
                </a:lnTo>
                <a:lnTo>
                  <a:pt x="12706" y="519"/>
                </a:lnTo>
                <a:lnTo>
                  <a:pt x="12697" y="503"/>
                </a:lnTo>
                <a:lnTo>
                  <a:pt x="12687" y="490"/>
                </a:lnTo>
                <a:lnTo>
                  <a:pt x="12665" y="465"/>
                </a:lnTo>
                <a:lnTo>
                  <a:pt x="12653" y="454"/>
                </a:lnTo>
                <a:lnTo>
                  <a:pt x="12642" y="444"/>
                </a:lnTo>
                <a:lnTo>
                  <a:pt x="12618" y="428"/>
                </a:lnTo>
                <a:lnTo>
                  <a:pt x="12593" y="416"/>
                </a:lnTo>
                <a:lnTo>
                  <a:pt x="12569" y="406"/>
                </a:lnTo>
                <a:lnTo>
                  <a:pt x="12547" y="399"/>
                </a:lnTo>
                <a:lnTo>
                  <a:pt x="12526" y="394"/>
                </a:lnTo>
                <a:lnTo>
                  <a:pt x="12492" y="390"/>
                </a:lnTo>
                <a:lnTo>
                  <a:pt x="12474" y="389"/>
                </a:lnTo>
                <a:lnTo>
                  <a:pt x="12039" y="390"/>
                </a:lnTo>
                <a:lnTo>
                  <a:pt x="12039" y="978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1763688" y="4803998"/>
            <a:ext cx="5904656" cy="144016"/>
          </a:xfrm>
          <a:prstGeom prst="rect">
            <a:avLst/>
          </a:prstGeom>
        </p:spPr>
        <p:txBody>
          <a:bodyPr/>
          <a:lstStyle>
            <a:lvl1pPr>
              <a:defRPr sz="700" baseline="0">
                <a:solidFill>
                  <a:srgbClr val="686868"/>
                </a:solidFill>
                <a:latin typeface="Arial" panose="020B0604020202020204" pitchFamily="34" charset="0"/>
              </a:defRPr>
            </a:lvl1pPr>
          </a:lstStyle>
          <a:p>
            <a:r>
              <a:rPr lang="fi-FI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51629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8" r:id="rId12"/>
    <p:sldLayoutId id="2147483909" r:id="rId13"/>
    <p:sldLayoutId id="2147483910" r:id="rId14"/>
    <p:sldLayoutId id="2147483911" r:id="rId15"/>
    <p:sldLayoutId id="2147483912" r:id="rId16"/>
    <p:sldLayoutId id="2147483913" r:id="rId17"/>
    <p:sldLayoutId id="2147483914" r:id="rId18"/>
  </p:sldLayoutIdLst>
  <p:transition spd="med">
    <p:fade/>
  </p:transition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686868"/>
          </a:solidFill>
          <a:latin typeface="+mj-lt"/>
          <a:ea typeface="+mj-ea"/>
          <a:cs typeface="+mj-cs"/>
        </a:defRPr>
      </a:lvl1pPr>
    </p:titleStyle>
    <p:bodyStyle>
      <a:lvl1pPr marL="358775" indent="-358775" algn="l" defTabSz="914400" rtl="0" eaLnBrk="1" latinLnBrk="0" hangingPunct="1">
        <a:spcBef>
          <a:spcPts val="600"/>
        </a:spcBef>
        <a:buFontTx/>
        <a:buBlip>
          <a:blip r:embed="rId20"/>
        </a:buBlip>
        <a:defRPr sz="1600" kern="1200" baseline="0">
          <a:solidFill>
            <a:srgbClr val="686868"/>
          </a:solidFill>
          <a:latin typeface="+mn-lt"/>
          <a:ea typeface="+mn-ea"/>
          <a:cs typeface="+mn-cs"/>
        </a:defRPr>
      </a:lvl1pPr>
      <a:lvl2pPr marL="623888" indent="-26511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tabLst>
          <a:tab pos="715963" algn="l"/>
        </a:tabLst>
        <a:defRPr sz="1400" kern="1200" baseline="0">
          <a:solidFill>
            <a:srgbClr val="686868"/>
          </a:solidFill>
          <a:latin typeface="+mn-lt"/>
          <a:ea typeface="+mn-ea"/>
          <a:cs typeface="+mn-cs"/>
        </a:defRPr>
      </a:lvl2pPr>
      <a:lvl3pPr marL="895350" indent="-27146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rgbClr val="686868"/>
          </a:solidFill>
          <a:latin typeface="+mn-lt"/>
          <a:ea typeface="+mn-ea"/>
          <a:cs typeface="+mn-cs"/>
        </a:defRPr>
      </a:lvl3pPr>
      <a:lvl4pPr marL="1168400" indent="-27305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–"/>
        <a:defRPr sz="1000" kern="1200">
          <a:solidFill>
            <a:srgbClr val="686868"/>
          </a:solidFill>
          <a:latin typeface="+mn-lt"/>
          <a:ea typeface="+mn-ea"/>
          <a:cs typeface="+mn-cs"/>
        </a:defRPr>
      </a:lvl4pPr>
      <a:lvl5pPr marL="1433513" indent="-26511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000" kern="1200">
          <a:solidFill>
            <a:srgbClr val="686868"/>
          </a:solidFill>
          <a:latin typeface="+mn-lt"/>
          <a:ea typeface="+mn-ea"/>
          <a:cs typeface="+mn-cs"/>
        </a:defRPr>
      </a:lvl5pPr>
      <a:lvl6pPr marL="1704975" indent="-27146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000" kern="1200">
          <a:solidFill>
            <a:srgbClr val="686868"/>
          </a:solidFill>
          <a:latin typeface="+mn-lt"/>
          <a:ea typeface="+mn-ea"/>
          <a:cs typeface="+mn-cs"/>
        </a:defRPr>
      </a:lvl6pPr>
      <a:lvl7pPr marL="1971675" indent="-266700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000" kern="1200">
          <a:solidFill>
            <a:srgbClr val="686868"/>
          </a:solidFill>
          <a:latin typeface="+mn-lt"/>
          <a:ea typeface="+mn-ea"/>
          <a:cs typeface="+mn-cs"/>
        </a:defRPr>
      </a:lvl7pPr>
      <a:lvl8pPr marL="2243138" indent="-27146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000" kern="1200">
          <a:solidFill>
            <a:srgbClr val="686868"/>
          </a:solidFill>
          <a:latin typeface="+mn-lt"/>
          <a:ea typeface="+mn-ea"/>
          <a:cs typeface="+mn-cs"/>
        </a:defRPr>
      </a:lvl8pPr>
      <a:lvl9pPr marL="2508250" indent="-265113" algn="l" defTabSz="914400" rtl="0" eaLnBrk="1" latinLnBrk="0" hangingPunct="1">
        <a:spcBef>
          <a:spcPts val="600"/>
        </a:spcBef>
        <a:buClr>
          <a:schemeClr val="accent1"/>
        </a:buClr>
        <a:buFont typeface="Arial" panose="020B0604020202020204" pitchFamily="34" charset="0"/>
        <a:buChar char="•"/>
        <a:defRPr sz="1000" kern="1200">
          <a:solidFill>
            <a:srgbClr val="686868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timo.lindholm@finnvera.fi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11188" y="1419225"/>
            <a:ext cx="5112940" cy="1728589"/>
          </a:xfrm>
        </p:spPr>
        <p:txBody>
          <a:bodyPr/>
          <a:lstStyle/>
          <a:p>
            <a:r>
              <a:rPr lang="fi-FI" dirty="0" smtClean="0"/>
              <a:t>Pk-yritysten rahoitus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2000" dirty="0" smtClean="0"/>
              <a:t>Timo Lindholm 11.2.2020</a:t>
            </a:r>
            <a:r>
              <a:rPr lang="fi-FI" sz="2000" dirty="0"/>
              <a:t/>
            </a:r>
            <a:br>
              <a:rPr lang="fi-FI" sz="2000" dirty="0"/>
            </a:br>
            <a:r>
              <a:rPr lang="fi-FI" dirty="0"/>
              <a:t/>
            </a:r>
            <a:br>
              <a:rPr lang="fi-FI" dirty="0"/>
            </a:br>
            <a:r>
              <a:rPr lang="fi-FI" sz="2000" dirty="0"/>
              <a:t>Pk-yritysbarometri</a:t>
            </a:r>
            <a:br>
              <a:rPr lang="fi-FI" sz="2000" dirty="0"/>
            </a:br>
            <a:r>
              <a:rPr lang="fi-FI" sz="2000" dirty="0"/>
              <a:t>Kevät 2020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AB99D6FE-677C-4780-88D8-773AD038E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4BD977-5592-4AB6-957F-C3BEDCA9FD5A}" type="slidenum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00C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700" b="0" i="0" u="none" strike="noStrike" kern="1200" cap="none" spc="0" normalizeH="0" baseline="0" noProof="0">
              <a:ln>
                <a:noFill/>
              </a:ln>
              <a:solidFill>
                <a:srgbClr val="00C0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209002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189" y="267494"/>
            <a:ext cx="7921624" cy="720080"/>
          </a:xfrm>
        </p:spPr>
        <p:txBody>
          <a:bodyPr>
            <a:noAutofit/>
          </a:bodyPr>
          <a:lstStyle/>
          <a:p>
            <a:r>
              <a:rPr lang="fi-FI" sz="2800" dirty="0" smtClean="0"/>
              <a:t>Rahapolitiikan ja pankkisääntelyn ristiriitainen viritys</a:t>
            </a:r>
            <a:r>
              <a:rPr lang="fi-FI" sz="2800" dirty="0"/>
              <a:t/>
            </a:r>
            <a:br>
              <a:rPr lang="fi-FI" sz="2800" dirty="0"/>
            </a:br>
            <a:endParaRPr lang="fi-FI" sz="2800" dirty="0"/>
          </a:p>
        </p:txBody>
      </p:sp>
      <p:sp>
        <p:nvSpPr>
          <p:cNvPr id="3" name="Tekstiruutu 2"/>
          <p:cNvSpPr txBox="1"/>
          <p:nvPr/>
        </p:nvSpPr>
        <p:spPr>
          <a:xfrm>
            <a:off x="5868144" y="1563638"/>
            <a:ext cx="320792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solidFill>
                  <a:srgbClr val="7030A0"/>
                </a:solidFill>
              </a:rPr>
              <a:t>Basel III -sääntely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 smtClean="0">
                <a:solidFill>
                  <a:srgbClr val="686868"/>
                </a:solidFill>
              </a:rPr>
              <a:t>Pankkien pääomavaatimukset</a:t>
            </a:r>
            <a:br>
              <a:rPr lang="fi-FI" sz="1600" dirty="0" smtClean="0">
                <a:solidFill>
                  <a:srgbClr val="686868"/>
                </a:solidFill>
              </a:rPr>
            </a:br>
            <a:r>
              <a:rPr lang="fi-FI" sz="1600" dirty="0" smtClean="0">
                <a:solidFill>
                  <a:srgbClr val="686868"/>
                </a:solidFill>
              </a:rPr>
              <a:t>nousevat tuntuvasti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 smtClean="0">
                <a:solidFill>
                  <a:srgbClr val="686868"/>
                </a:solidFill>
              </a:rPr>
              <a:t>Euroopan pankkien pääomien</a:t>
            </a:r>
            <a:br>
              <a:rPr lang="fi-FI" sz="1600" dirty="0" smtClean="0">
                <a:solidFill>
                  <a:srgbClr val="686868"/>
                </a:solidFill>
              </a:rPr>
            </a:br>
            <a:r>
              <a:rPr lang="fi-FI" sz="1600" dirty="0" smtClean="0">
                <a:solidFill>
                  <a:srgbClr val="686868"/>
                </a:solidFill>
              </a:rPr>
              <a:t>lisäystarve 135 mrd.€ (EBA)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 smtClean="0">
                <a:solidFill>
                  <a:srgbClr val="686868"/>
                </a:solidFill>
              </a:rPr>
              <a:t>Ajaa pankit valikoivampaan</a:t>
            </a:r>
            <a:br>
              <a:rPr lang="fi-FI" sz="1600" dirty="0" smtClean="0">
                <a:solidFill>
                  <a:srgbClr val="686868"/>
                </a:solidFill>
              </a:rPr>
            </a:br>
            <a:r>
              <a:rPr lang="fi-FI" sz="1600" dirty="0" smtClean="0">
                <a:solidFill>
                  <a:srgbClr val="686868"/>
                </a:solidFill>
              </a:rPr>
              <a:t>yritysrahoitukseen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 smtClean="0">
                <a:solidFill>
                  <a:srgbClr val="686868"/>
                </a:solidFill>
              </a:rPr>
              <a:t>Taloudeltaan keskitasoisten</a:t>
            </a:r>
            <a:br>
              <a:rPr lang="fi-FI" sz="1600" dirty="0" smtClean="0">
                <a:solidFill>
                  <a:srgbClr val="686868"/>
                </a:solidFill>
              </a:rPr>
            </a:br>
            <a:r>
              <a:rPr lang="fi-FI" sz="1600" dirty="0" smtClean="0">
                <a:solidFill>
                  <a:srgbClr val="686868"/>
                </a:solidFill>
              </a:rPr>
              <a:t>pk-yritysten</a:t>
            </a:r>
            <a:r>
              <a:rPr lang="fi-FI" sz="1600" dirty="0">
                <a:solidFill>
                  <a:srgbClr val="686868"/>
                </a:solidFill>
              </a:rPr>
              <a:t> </a:t>
            </a:r>
            <a:r>
              <a:rPr lang="fi-FI" sz="1600" dirty="0" smtClean="0">
                <a:solidFill>
                  <a:srgbClr val="686868"/>
                </a:solidFill>
              </a:rPr>
              <a:t>asema </a:t>
            </a:r>
            <a:r>
              <a:rPr lang="fi-FI" sz="1600" dirty="0" smtClean="0">
                <a:solidFill>
                  <a:srgbClr val="686868"/>
                </a:solidFill>
              </a:rPr>
              <a:t>vaikeutuu 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107504" y="1491630"/>
            <a:ext cx="30243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smtClean="0">
                <a:solidFill>
                  <a:srgbClr val="7030A0"/>
                </a:solidFill>
              </a:rPr>
              <a:t>EKP:n politiikka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 smtClean="0">
                <a:solidFill>
                  <a:srgbClr val="686868"/>
                </a:solidFill>
              </a:rPr>
              <a:t>Ohjauskorko (EKP:n talletuskorko) -0,5 %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 smtClean="0">
                <a:solidFill>
                  <a:srgbClr val="686868"/>
                </a:solidFill>
              </a:rPr>
              <a:t>Valtavasti likviditeettiä pitkillä luotto-operaatioilla</a:t>
            </a:r>
            <a:br>
              <a:rPr lang="fi-FI" sz="1600" dirty="0" smtClean="0">
                <a:solidFill>
                  <a:srgbClr val="686868"/>
                </a:solidFill>
              </a:rPr>
            </a:br>
            <a:r>
              <a:rPr lang="fi-FI" sz="1600" dirty="0" smtClean="0">
                <a:solidFill>
                  <a:srgbClr val="686868"/>
                </a:solidFill>
              </a:rPr>
              <a:t>(TLTRO I, II ja III)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i-FI" sz="1600" dirty="0" smtClean="0">
                <a:solidFill>
                  <a:srgbClr val="686868"/>
                </a:solidFill>
              </a:rPr>
              <a:t>Markkinakorot alle</a:t>
            </a:r>
            <a:br>
              <a:rPr lang="fi-FI" sz="1600" dirty="0" smtClean="0">
                <a:solidFill>
                  <a:srgbClr val="686868"/>
                </a:solidFill>
              </a:rPr>
            </a:br>
            <a:r>
              <a:rPr lang="fi-FI" sz="1600" dirty="0" smtClean="0">
                <a:solidFill>
                  <a:srgbClr val="686868"/>
                </a:solidFill>
              </a:rPr>
              <a:t>nollan, epätavanomainen</a:t>
            </a:r>
            <a:br>
              <a:rPr lang="fi-FI" sz="1600" dirty="0" smtClean="0">
                <a:solidFill>
                  <a:srgbClr val="686868"/>
                </a:solidFill>
              </a:rPr>
            </a:br>
            <a:r>
              <a:rPr lang="fi-FI" sz="1600" dirty="0" smtClean="0">
                <a:solidFill>
                  <a:srgbClr val="686868"/>
                </a:solidFill>
              </a:rPr>
              <a:t>rahapolitiikka jatkuu</a:t>
            </a:r>
          </a:p>
          <a:p>
            <a:endParaRPr lang="fi-FI" sz="1600" dirty="0" smtClean="0">
              <a:solidFill>
                <a:srgbClr val="686868"/>
              </a:solidFill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3203848" y="2470125"/>
            <a:ext cx="428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solidFill>
                  <a:schemeClr val="bg1"/>
                </a:solidFill>
              </a:rPr>
              <a:t>€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5004048" y="2499741"/>
            <a:ext cx="4281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solidFill>
                  <a:schemeClr val="bg1"/>
                </a:solidFill>
              </a:rPr>
              <a:t>€</a:t>
            </a:r>
          </a:p>
        </p:txBody>
      </p:sp>
      <p:pic>
        <p:nvPicPr>
          <p:cNvPr id="12" name="Kuva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419623"/>
            <a:ext cx="2880320" cy="2483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1538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3152-B29B-44FD-B465-910E3D41E432}" type="slidenum">
              <a:rPr lang="fi-FI" smtClean="0"/>
              <a:t>3</a:t>
            </a:fld>
            <a:endParaRPr lang="fi-FI"/>
          </a:p>
        </p:txBody>
      </p:sp>
      <p:graphicFrame>
        <p:nvGraphicFramePr>
          <p:cNvPr id="6" name="Kaavio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3271"/>
              </p:ext>
            </p:extLst>
          </p:nvPr>
        </p:nvGraphicFramePr>
        <p:xfrm>
          <a:off x="107505" y="123478"/>
          <a:ext cx="9036496" cy="5020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7267265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3152-B29B-44FD-B465-910E3D41E432}" type="slidenum">
              <a:rPr lang="fi-FI" smtClean="0"/>
              <a:t>4</a:t>
            </a:fld>
            <a:endParaRPr lang="fi-FI"/>
          </a:p>
        </p:txBody>
      </p:sp>
      <p:graphicFrame>
        <p:nvGraphicFramePr>
          <p:cNvPr id="3" name="Kaavio 2"/>
          <p:cNvGraphicFramePr>
            <a:graphicFrameLocks noGrp="1"/>
          </p:cNvGraphicFramePr>
          <p:nvPr>
            <p:extLst/>
          </p:nvPr>
        </p:nvGraphicFramePr>
        <p:xfrm>
          <a:off x="107505" y="51470"/>
          <a:ext cx="9036496" cy="5092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0749491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305067"/>
              </p:ext>
            </p:extLst>
          </p:nvPr>
        </p:nvGraphicFramePr>
        <p:xfrm>
          <a:off x="45779" y="0"/>
          <a:ext cx="9117693" cy="50200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746685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isällön paikkamerkki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8849678"/>
              </p:ext>
            </p:extLst>
          </p:nvPr>
        </p:nvGraphicFramePr>
        <p:xfrm>
          <a:off x="467544" y="1203598"/>
          <a:ext cx="8208912" cy="3348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189" y="339503"/>
            <a:ext cx="7921624" cy="864096"/>
          </a:xfrm>
        </p:spPr>
        <p:txBody>
          <a:bodyPr>
            <a:noAutofit/>
          </a:bodyPr>
          <a:lstStyle/>
          <a:p>
            <a:r>
              <a:rPr lang="fi-FI" sz="2400" dirty="0"/>
              <a:t>Mihin käyttötarkoituksiin aiotte pääasiassa ottaa ulkoista rahoitusta? Valitkaa enintään kaksi tärkeintä vaihtoehtoa</a:t>
            </a:r>
            <a:br>
              <a:rPr lang="fi-FI" sz="2400" dirty="0"/>
            </a:br>
            <a:endParaRPr lang="fi-FI" sz="1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013152-B29B-44FD-B465-910E3D41E432}" type="slidenum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68686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700" b="0" i="0" u="none" strike="noStrike" kern="1200" cap="none" spc="0" normalizeH="0" baseline="0" noProof="0" dirty="0">
              <a:ln>
                <a:noFill/>
              </a:ln>
              <a:solidFill>
                <a:srgbClr val="68686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600509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isällön paikkamerkki 2"/>
          <p:cNvGraphicFramePr>
            <a:graphicFrameLocks/>
          </p:cNvGraphicFramePr>
          <p:nvPr/>
        </p:nvGraphicFramePr>
        <p:xfrm>
          <a:off x="467545" y="1221600"/>
          <a:ext cx="8208912" cy="3348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Miten kiristyneet ehdot ovat näkyneet rahoituksessanne? Voitte valita useita vaihtoehtoja.</a:t>
            </a:r>
            <a:br>
              <a:rPr lang="fi-FI" sz="2400" dirty="0"/>
            </a:br>
            <a:r>
              <a:rPr lang="fi-FI" sz="1200" dirty="0"/>
              <a:t>LUOTTOPOLITIIKKA KIRISTYNYT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013152-B29B-44FD-B465-910E3D41E432}" type="slidenum">
              <a:rPr kumimoji="0" lang="fi-FI" sz="700" b="0" i="0" u="none" strike="noStrike" kern="1200" cap="none" spc="0" normalizeH="0" baseline="0" noProof="0" smtClean="0">
                <a:ln>
                  <a:noFill/>
                </a:ln>
                <a:solidFill>
                  <a:srgbClr val="68686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700" b="0" i="0" u="none" strike="noStrike" kern="1200" cap="none" spc="0" normalizeH="0" baseline="0" noProof="0" dirty="0">
              <a:ln>
                <a:noFill/>
              </a:ln>
              <a:solidFill>
                <a:srgbClr val="68686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707911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Sisällön paikkamerkki 2"/>
          <p:cNvGraphicFramePr>
            <a:graphicFrameLocks/>
          </p:cNvGraphicFramePr>
          <p:nvPr>
            <p:extLst/>
          </p:nvPr>
        </p:nvGraphicFramePr>
        <p:xfrm>
          <a:off x="467545" y="1221600"/>
          <a:ext cx="8208912" cy="3348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189" y="267494"/>
            <a:ext cx="7921624" cy="1151731"/>
          </a:xfrm>
        </p:spPr>
        <p:txBody>
          <a:bodyPr>
            <a:noAutofit/>
          </a:bodyPr>
          <a:lstStyle/>
          <a:p>
            <a:r>
              <a:rPr lang="fi-FI" sz="2400" dirty="0" smtClean="0"/>
              <a:t>Aikajänne, jonka kuluessa olen </a:t>
            </a:r>
            <a:r>
              <a:rPr lang="fi-FI" sz="2400" dirty="0"/>
              <a:t>suunnitellut toteuttavani omistajanvaihdoksen yrityksessäni </a:t>
            </a:r>
            <a:endParaRPr lang="fi-FI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13152-B29B-44FD-B465-910E3D41E432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4096688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Kiitos.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1400" dirty="0" smtClean="0">
                <a:hlinkClick r:id="rId2"/>
              </a:rPr>
              <a:t>timo.lindholm@finnvera.fi</a:t>
            </a:r>
            <a:endParaRPr lang="fi-FI" sz="1400" dirty="0" smtClean="0"/>
          </a:p>
          <a:p>
            <a:r>
              <a:rPr lang="fi-FI" sz="1400" dirty="0" smtClean="0">
                <a:solidFill>
                  <a:schemeClr val="accent1"/>
                </a:solidFill>
              </a:rPr>
              <a:t>@</a:t>
            </a:r>
            <a:r>
              <a:rPr lang="fi-FI" sz="1400" dirty="0" err="1" smtClean="0">
                <a:solidFill>
                  <a:schemeClr val="accent1"/>
                </a:solidFill>
              </a:rPr>
              <a:t>Timo_Lindholm</a:t>
            </a:r>
            <a:r>
              <a:rPr lang="fi-FI" sz="1400" dirty="0" smtClean="0">
                <a:solidFill>
                  <a:schemeClr val="accent1"/>
                </a:solidFill>
              </a:rPr>
              <a:t> </a:t>
            </a:r>
            <a:endParaRPr lang="fi-FI" sz="1400" dirty="0">
              <a:solidFill>
                <a:schemeClr val="accent1"/>
              </a:solidFill>
            </a:endParaRPr>
          </a:p>
          <a:p>
            <a:r>
              <a:rPr lang="fi-FI" sz="1400" dirty="0" smtClean="0">
                <a:solidFill>
                  <a:schemeClr val="accent1"/>
                </a:solidFill>
              </a:rPr>
              <a:t>050 303 9398</a:t>
            </a:r>
            <a:endParaRPr lang="fi-FI" sz="1400" dirty="0">
              <a:solidFill>
                <a:schemeClr val="accent1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C4BD977-5592-4AB6-957F-C3BEDCA9FD5A}" type="slidenum">
              <a:rPr lang="fi-FI" smtClean="0"/>
              <a:t>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i-FI" dirty="0"/>
              <a:t>[pvm]</a:t>
            </a:r>
          </a:p>
        </p:txBody>
      </p:sp>
    </p:spTree>
    <p:extLst>
      <p:ext uri="{BB962C8B-B14F-4D97-AF65-F5344CB8AC3E}">
        <p14:creationId xmlns:p14="http://schemas.microsoft.com/office/powerpoint/2010/main" val="3207191690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Esityspohja">
  <a:themeElements>
    <a:clrScheme name="Custom 1">
      <a:dk1>
        <a:sysClr val="windowText" lastClr="000000"/>
      </a:dk1>
      <a:lt1>
        <a:sysClr val="window" lastClr="FFFFFF"/>
      </a:lt1>
      <a:dk2>
        <a:srgbClr val="383838"/>
      </a:dk2>
      <a:lt2>
        <a:srgbClr val="7E7E7E"/>
      </a:lt2>
      <a:accent1>
        <a:srgbClr val="0000FF"/>
      </a:accent1>
      <a:accent2>
        <a:srgbClr val="00C0FF"/>
      </a:accent2>
      <a:accent3>
        <a:srgbClr val="00A800"/>
      </a:accent3>
      <a:accent4>
        <a:srgbClr val="D3E000"/>
      </a:accent4>
      <a:accent5>
        <a:srgbClr val="D63805"/>
      </a:accent5>
      <a:accent6>
        <a:srgbClr val="F80077"/>
      </a:accent6>
      <a:hlink>
        <a:srgbClr val="0000FF"/>
      </a:hlink>
      <a:folHlink>
        <a:srgbClr val="00C0FF"/>
      </a:folHlink>
    </a:clrScheme>
    <a:fontScheme name="FINNVERA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600" dirty="0" smtClean="0">
            <a:solidFill>
              <a:srgbClr val="686868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Esityspohja">
  <a:themeElements>
    <a:clrScheme name="Custom 1">
      <a:dk1>
        <a:sysClr val="windowText" lastClr="000000"/>
      </a:dk1>
      <a:lt1>
        <a:sysClr val="window" lastClr="FFFFFF"/>
      </a:lt1>
      <a:dk2>
        <a:srgbClr val="383838"/>
      </a:dk2>
      <a:lt2>
        <a:srgbClr val="7E7E7E"/>
      </a:lt2>
      <a:accent1>
        <a:srgbClr val="0000FF"/>
      </a:accent1>
      <a:accent2>
        <a:srgbClr val="00C0FF"/>
      </a:accent2>
      <a:accent3>
        <a:srgbClr val="00A800"/>
      </a:accent3>
      <a:accent4>
        <a:srgbClr val="D3E000"/>
      </a:accent4>
      <a:accent5>
        <a:srgbClr val="D63805"/>
      </a:accent5>
      <a:accent6>
        <a:srgbClr val="F80077"/>
      </a:accent6>
      <a:hlink>
        <a:srgbClr val="0000FF"/>
      </a:hlink>
      <a:folHlink>
        <a:srgbClr val="00C0FF"/>
      </a:folHlink>
    </a:clrScheme>
    <a:fontScheme name="FINNVERA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600" dirty="0" smtClean="0">
            <a:solidFill>
              <a:srgbClr val="686868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Esityspohja</Template>
  <TotalTime>1642</TotalTime>
  <Words>179</Words>
  <Application>Microsoft Office PowerPoint</Application>
  <PresentationFormat>Näytössä katseltava esitys (16:9)</PresentationFormat>
  <Paragraphs>43</Paragraphs>
  <Slides>9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Esityspohja</vt:lpstr>
      <vt:lpstr>1_Esityspohja</vt:lpstr>
      <vt:lpstr>Pk-yritysten rahoitus  Timo Lindholm 11.2.2020  Pk-yritysbarometri Kevät 2020</vt:lpstr>
      <vt:lpstr>Rahapolitiikan ja pankkisääntelyn ristiriitainen viritys </vt:lpstr>
      <vt:lpstr>PowerPoint-esitys</vt:lpstr>
      <vt:lpstr>PowerPoint-esitys</vt:lpstr>
      <vt:lpstr>PowerPoint-esitys</vt:lpstr>
      <vt:lpstr>Mihin käyttötarkoituksiin aiotte pääasiassa ottaa ulkoista rahoitusta? Valitkaa enintään kaksi tärkeintä vaihtoehtoa </vt:lpstr>
      <vt:lpstr>Miten kiristyneet ehdot ovat näkyneet rahoituksessanne? Voitte valita useita vaihtoehtoja. LUOTTOPOLITIIKKA KIRISTYNYT</vt:lpstr>
      <vt:lpstr>Aikajänne, jonka kuluessa olen suunnitellut toteuttavani omistajanvaihdoksen yrityksessäni </vt:lpstr>
      <vt:lpstr>Kiitos.</vt:lpstr>
    </vt:vector>
  </TitlesOfParts>
  <Company>Finnvera Oyj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Myllykangas Jonna</dc:creator>
  <cp:lastModifiedBy>Lindholm Timo</cp:lastModifiedBy>
  <cp:revision>136</cp:revision>
  <dcterms:created xsi:type="dcterms:W3CDTF">2016-02-10T13:42:20Z</dcterms:created>
  <dcterms:modified xsi:type="dcterms:W3CDTF">2020-02-10T06:51:59Z</dcterms:modified>
</cp:coreProperties>
</file>