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97" r:id="rId2"/>
    <p:sldId id="310" r:id="rId3"/>
    <p:sldId id="311" r:id="rId4"/>
    <p:sldId id="382" r:id="rId5"/>
    <p:sldId id="380" r:id="rId6"/>
    <p:sldId id="381" r:id="rId7"/>
    <p:sldId id="370" r:id="rId8"/>
    <p:sldId id="383" r:id="rId9"/>
    <p:sldId id="356" r:id="rId10"/>
    <p:sldId id="30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en, Kari" initials="VK" lastIdx="10" clrIdx="0"/>
  <p:cmAuthor id="1" name="Patronen, Jenni" initials="P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50E"/>
    <a:srgbClr val="001E6D"/>
    <a:srgbClr val="969696"/>
    <a:srgbClr val="BB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64" autoAdjust="0"/>
    <p:restoredTop sz="93428" autoAdjust="0"/>
  </p:normalViewPr>
  <p:slideViewPr>
    <p:cSldViewPr showGuides="1">
      <p:cViewPr>
        <p:scale>
          <a:sx n="75" d="100"/>
          <a:sy n="75" d="100"/>
        </p:scale>
        <p:origin x="-1522" y="-245"/>
      </p:cViewPr>
      <p:guideLst>
        <p:guide orient="horz" pos="618"/>
        <p:guide orient="horz" pos="300"/>
        <p:guide orient="horz" pos="3521"/>
        <p:guide orient="horz" pos="3838"/>
        <p:guide orient="horz" pos="1026"/>
        <p:guide orient="horz" pos="1389"/>
        <p:guide orient="horz" pos="799"/>
        <p:guide pos="1202"/>
        <p:guide pos="385"/>
        <p:guide pos="1927"/>
        <p:guide pos="2699"/>
        <p:guide pos="4740"/>
        <p:guide pos="4967"/>
        <p:guide pos="5511"/>
      </p:guideLst>
    </p:cSldViewPr>
  </p:slideViewPr>
  <p:outlineViewPr>
    <p:cViewPr>
      <p:scale>
        <a:sx n="33" d="100"/>
        <a:sy n="33" d="100"/>
      </p:scale>
      <p:origin x="0" y="7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F836-4BA9-4DC2-B23D-B2CA65A73199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D5F2-2CC4-421F-AFBA-3C69B5C09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D5F2-2CC4-421F-AFBA-3C69B5C094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yry Colour Pal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11188" y="2816225"/>
            <a:ext cx="1439862" cy="900113"/>
          </a:xfrm>
          <a:prstGeom prst="rect">
            <a:avLst/>
          </a:prstGeom>
          <a:solidFill>
            <a:srgbClr val="001E6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 err="1">
                <a:solidFill>
                  <a:schemeClr val="bg1"/>
                </a:solidFill>
              </a:rPr>
              <a:t>Pöyry</a:t>
            </a:r>
            <a:r>
              <a:rPr lang="en-GB" sz="1300" noProof="0" dirty="0">
                <a:solidFill>
                  <a:schemeClr val="bg1"/>
                </a:solidFill>
              </a:rPr>
              <a:t> Blue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RGB 0/30/109</a:t>
            </a:r>
            <a:br>
              <a:rPr lang="en-GB" sz="1300" noProof="0" dirty="0">
                <a:solidFill>
                  <a:schemeClr val="bg1"/>
                </a:solidFill>
              </a:rPr>
            </a:br>
            <a:r>
              <a:rPr lang="en-GB" sz="1300" noProof="0" dirty="0">
                <a:solidFill>
                  <a:schemeClr val="bg1"/>
                </a:solidFill>
              </a:rPr>
              <a:t>Title text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193925" y="2816225"/>
            <a:ext cx="1439863" cy="900113"/>
          </a:xfrm>
          <a:prstGeom prst="rect">
            <a:avLst/>
          </a:prstGeom>
          <a:solidFill>
            <a:srgbClr val="52ADD5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>
                <a:solidFill>
                  <a:schemeClr val="bg1"/>
                </a:solidFill>
              </a:rPr>
              <a:t>Light Blue 1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RGB 82/173/213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5364163" y="2816225"/>
            <a:ext cx="1439862" cy="900113"/>
          </a:xfrm>
          <a:prstGeom prst="rect">
            <a:avLst/>
          </a:prstGeom>
          <a:solidFill>
            <a:srgbClr val="FF850E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 err="1">
                <a:solidFill>
                  <a:schemeClr val="bg1"/>
                </a:solidFill>
              </a:rPr>
              <a:t>Pöyry</a:t>
            </a:r>
            <a:r>
              <a:rPr lang="en-GB" sz="1300" noProof="0" dirty="0">
                <a:solidFill>
                  <a:schemeClr val="bg1"/>
                </a:solidFill>
              </a:rPr>
              <a:t> Orange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RGB 255/133/14</a:t>
            </a:r>
            <a:br>
              <a:rPr lang="en-GB" sz="1300" noProof="0" dirty="0">
                <a:solidFill>
                  <a:schemeClr val="bg1"/>
                </a:solidFill>
              </a:rPr>
            </a:br>
            <a:r>
              <a:rPr lang="en-GB" sz="1300" noProof="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948488" y="2816225"/>
            <a:ext cx="1439862" cy="900113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>
                <a:solidFill>
                  <a:schemeClr val="bg1"/>
                </a:solidFill>
              </a:rPr>
              <a:t>Grey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RGB 150/150/150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Shadow, outline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2195513" y="3897313"/>
            <a:ext cx="1439862" cy="900112"/>
          </a:xfrm>
          <a:prstGeom prst="rect">
            <a:avLst/>
          </a:prstGeom>
          <a:solidFill>
            <a:srgbClr val="BBE4F9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>
                <a:solidFill>
                  <a:srgbClr val="000000"/>
                </a:solidFill>
              </a:rPr>
              <a:t>Light Blue 2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RGB 187/228/249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Draw fill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Chart fill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2195513" y="5013325"/>
            <a:ext cx="1439862" cy="900113"/>
          </a:xfrm>
          <a:prstGeom prst="rect">
            <a:avLst/>
          </a:prstGeom>
          <a:solidFill>
            <a:srgbClr val="E7F5F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>
                <a:solidFill>
                  <a:srgbClr val="000000"/>
                </a:solidFill>
              </a:rPr>
              <a:t>Light Blue 3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RGB 231/245/253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Chart fill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3779838" y="2816225"/>
            <a:ext cx="1439862" cy="900113"/>
          </a:xfrm>
          <a:prstGeom prst="rect">
            <a:avLst/>
          </a:prstGeom>
          <a:solidFill>
            <a:srgbClr val="06936C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 err="1">
                <a:solidFill>
                  <a:schemeClr val="bg1"/>
                </a:solidFill>
              </a:rPr>
              <a:t>Pöyry</a:t>
            </a:r>
            <a:r>
              <a:rPr lang="en-GB" sz="1300" noProof="0" dirty="0">
                <a:solidFill>
                  <a:schemeClr val="bg1"/>
                </a:solidFill>
              </a:rPr>
              <a:t> Green</a:t>
            </a:r>
          </a:p>
          <a:p>
            <a:r>
              <a:rPr lang="en-GB" sz="1300" noProof="0" dirty="0">
                <a:solidFill>
                  <a:schemeClr val="bg1"/>
                </a:solidFill>
              </a:rPr>
              <a:t>RGB  6/147/108</a:t>
            </a:r>
            <a:br>
              <a:rPr lang="en-GB" sz="1300" noProof="0" dirty="0">
                <a:solidFill>
                  <a:schemeClr val="bg1"/>
                </a:solidFill>
              </a:rPr>
            </a:br>
            <a:r>
              <a:rPr lang="en-GB" sz="1300" noProof="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948488" y="3897313"/>
            <a:ext cx="1439862" cy="900112"/>
          </a:xfrm>
          <a:prstGeom prst="rect">
            <a:avLst/>
          </a:prstGeom>
          <a:solidFill>
            <a:srgbClr val="E6E7E8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noProof="0" dirty="0">
                <a:solidFill>
                  <a:srgbClr val="000000"/>
                </a:solidFill>
              </a:rPr>
              <a:t>Light Grey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RGB 230/231/232</a:t>
            </a:r>
          </a:p>
          <a:p>
            <a:r>
              <a:rPr lang="en-GB" sz="1300" noProof="0" dirty="0">
                <a:solidFill>
                  <a:srgbClr val="000000"/>
                </a:solidFill>
              </a:rPr>
              <a:t>Chart fill </a:t>
            </a: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611188" y="1619250"/>
            <a:ext cx="81327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850E"/>
              </a:buClr>
              <a:buSzPct val="110000"/>
              <a:buFont typeface="Symbol" pitchFamily="18" charset="2"/>
              <a:buNone/>
            </a:pPr>
            <a:r>
              <a:rPr lang="en-GB" sz="1400" noProof="0" dirty="0"/>
              <a:t>The colours for use in PowerPoint are all according</a:t>
            </a:r>
          </a:p>
          <a:p>
            <a:pPr>
              <a:spcBef>
                <a:spcPct val="20000"/>
              </a:spcBef>
              <a:buClr>
                <a:srgbClr val="FF850E"/>
              </a:buClr>
              <a:buSzPct val="110000"/>
              <a:buFont typeface="Symbol" pitchFamily="18" charset="2"/>
              <a:buNone/>
            </a:pPr>
            <a:r>
              <a:rPr lang="en-GB" sz="1400" noProof="0" dirty="0"/>
              <a:t>to the </a:t>
            </a:r>
            <a:r>
              <a:rPr lang="en-GB" sz="1400" noProof="0" dirty="0" err="1"/>
              <a:t>Pöyry</a:t>
            </a:r>
            <a:r>
              <a:rPr lang="en-GB" sz="1400" noProof="0" dirty="0"/>
              <a:t> Corporate &amp; Complementary colours.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27.3.2018</a:t>
            </a:r>
            <a:endParaRPr lang="en-GB" noProof="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>
            <a:lvl1pPr>
              <a:defRPr baseline="0">
                <a:solidFill>
                  <a:srgbClr val="001E6D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616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3888000" cy="4464000"/>
          </a:xfrm>
        </p:spPr>
        <p:txBody>
          <a:bodyPr lIns="0" tIns="0" rIns="3600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1627200"/>
            <a:ext cx="3992400" cy="44640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82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&amp;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4608000" cy="4464000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00" y="1627200"/>
            <a:ext cx="3384000" cy="4464000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8037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032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30240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269025" indent="0">
              <a:buNone/>
              <a:defRPr sz="1600"/>
            </a:lvl2pPr>
            <a:lvl3pPr marL="540000" indent="0">
              <a:buNone/>
              <a:defRPr sz="1600"/>
            </a:lvl3pPr>
            <a:lvl4pPr marL="808038" indent="0">
              <a:buNone/>
              <a:defRPr sz="1600"/>
            </a:lvl4pPr>
            <a:lvl5pPr marL="1079025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000" y="1627200"/>
            <a:ext cx="4968000" cy="4464000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907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180000"/>
            <a:ext cx="8785225" cy="6119812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GB" noProof="0" dirty="0" smtClean="0"/>
              <a:t>Insert background image here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>
            <a:lvl1pPr>
              <a:defRPr baseline="0">
                <a:solidFill>
                  <a:srgbClr val="001E6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6000" y="3898800"/>
            <a:ext cx="8348400" cy="2232000"/>
          </a:xfrm>
          <a:solidFill>
            <a:schemeClr val="bg1">
              <a:alpha val="80000"/>
            </a:schemeClr>
          </a:solidFill>
        </p:spPr>
        <p:txBody>
          <a:bodyPr lIns="144000" tIns="144000" rIns="144000" bIns="14400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29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anoram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3859200"/>
            <a:ext cx="8136000" cy="223200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GB" noProof="0" dirty="0" smtClean="0"/>
              <a:t>Insert panorama image here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2000" y="1627200"/>
            <a:ext cx="8136000" cy="2196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131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_text&amp;2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124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27.3.2018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1628800"/>
            <a:ext cx="3960440" cy="4464025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</a:t>
            </a:r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54564" y="1628800"/>
            <a:ext cx="3994150" cy="296044"/>
          </a:xfrm>
          <a:solidFill>
            <a:srgbClr val="001E6D"/>
          </a:solidFill>
        </p:spPr>
        <p:txBody>
          <a:bodyPr lIns="36000" tIns="0"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754564" y="3933056"/>
            <a:ext cx="3994150" cy="296044"/>
          </a:xfrm>
          <a:solidFill>
            <a:srgbClr val="001E6D"/>
          </a:solidFill>
        </p:spPr>
        <p:txBody>
          <a:bodyPr lIns="36000" tIns="0"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4" hasCustomPrompt="1"/>
          </p:nvPr>
        </p:nvSpPr>
        <p:spPr>
          <a:xfrm>
            <a:off x="4754563" y="4293096"/>
            <a:ext cx="3994150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4754563" y="1988840"/>
            <a:ext cx="3994150" cy="1728192"/>
          </a:xfrm>
        </p:spPr>
        <p:txBody>
          <a:bodyPr/>
          <a:lstStyle>
            <a:lvl1pPr algn="l">
              <a:defRPr sz="1400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13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615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27.3.2018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628800"/>
            <a:ext cx="3942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4563" y="1628800"/>
            <a:ext cx="3975461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11188" y="2061270"/>
            <a:ext cx="3960812" cy="4104034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754563" y="2060848"/>
            <a:ext cx="3994273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41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274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628800"/>
            <a:ext cx="252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72" y="1628800"/>
            <a:ext cx="252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7763" y="1628800"/>
            <a:ext cx="252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611188" y="2060848"/>
            <a:ext cx="2520950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419475" y="2060426"/>
            <a:ext cx="2520950" cy="4104878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227763" y="2060848"/>
            <a:ext cx="2520950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6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2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4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8377"/>
            <a:ext cx="180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23547" y="1628377"/>
            <a:ext cx="180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35906" y="1628377"/>
            <a:ext cx="180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948264" y="1628377"/>
            <a:ext cx="1800000" cy="295200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611188" y="2060848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2723547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835906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948264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04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4 rectangle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4569" y="1643240"/>
            <a:ext cx="3993454" cy="295200"/>
          </a:xfrm>
          <a:solidFill>
            <a:srgbClr val="001E6D"/>
          </a:solidFill>
        </p:spPr>
        <p:txBody>
          <a:bodyPr lIns="36000" anchor="ctr"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4563" y="4019504"/>
            <a:ext cx="3994149" cy="295200"/>
          </a:xfrm>
          <a:solidFill>
            <a:srgbClr val="001E6D"/>
          </a:solidFill>
        </p:spPr>
        <p:txBody>
          <a:bodyPr lIns="36000" anchor="ctr"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11559" y="2012936"/>
            <a:ext cx="3960440" cy="1800000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54563" y="2012936"/>
            <a:ext cx="3994149" cy="1800000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1559" y="1643240"/>
            <a:ext cx="3960000" cy="295200"/>
          </a:xfrm>
          <a:solidFill>
            <a:srgbClr val="001E6D"/>
          </a:solidFill>
        </p:spPr>
        <p:txBody>
          <a:bodyPr lIns="36000" anchor="ctr"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11559" y="4019504"/>
            <a:ext cx="3960000" cy="295200"/>
          </a:xfrm>
          <a:solidFill>
            <a:srgbClr val="001E6D"/>
          </a:solidFill>
        </p:spPr>
        <p:txBody>
          <a:bodyPr lIns="36000" anchor="ctr"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1559" y="4396695"/>
            <a:ext cx="3960440" cy="1800000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4754563" y="4396695"/>
            <a:ext cx="3994149" cy="1800000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8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768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3345" cy="64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698000"/>
            <a:ext cx="6588000" cy="900000"/>
          </a:xfrm>
        </p:spPr>
        <p:txBody>
          <a:bodyPr/>
          <a:lstStyle>
            <a:lvl1pPr>
              <a:lnSpc>
                <a:spcPct val="9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00" y="5616000"/>
            <a:ext cx="6588000" cy="468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 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83600" y="179388"/>
            <a:ext cx="8776800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4 point&amp;explain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71801" y="1628775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771801" y="3981451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1801" y="2805113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1801" y="5157788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1628775"/>
            <a:ext cx="1873250" cy="936625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11560" y="2792942"/>
            <a:ext cx="1873250" cy="936625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1560" y="5121275"/>
            <a:ext cx="1873250" cy="936625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611560" y="3957109"/>
            <a:ext cx="1873250" cy="936625"/>
          </a:xfrm>
          <a:solidFill>
            <a:srgbClr val="001E6D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55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_2images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71600" y="2204864"/>
            <a:ext cx="3384376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1817786"/>
            <a:ext cx="3384376" cy="295200"/>
          </a:xfrm>
          <a:solidFill>
            <a:srgbClr val="001E6D"/>
          </a:solidFill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971600" y="4365104"/>
            <a:ext cx="3384376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08520" y="2924944"/>
            <a:ext cx="1728192" cy="288032"/>
          </a:xfrm>
          <a:solidFill>
            <a:srgbClr val="001E6D"/>
          </a:solidFill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08520" y="5085184"/>
            <a:ext cx="1728192" cy="288032"/>
          </a:xfrm>
          <a:solidFill>
            <a:srgbClr val="001E6D"/>
          </a:solidFill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text </a:t>
            </a:r>
            <a:endParaRPr lang="en-GB" noProof="0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499991" y="2204864"/>
            <a:ext cx="4248721" cy="3887787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32400" cy="35585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39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0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3615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3345" cy="64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734000"/>
            <a:ext cx="4831200" cy="1584000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9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3345" cy="64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734000"/>
            <a:ext cx="4831200" cy="1584000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83600" y="179388"/>
            <a:ext cx="8776800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45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Slide_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734000"/>
            <a:ext cx="4831200" cy="1584000"/>
          </a:xfrm>
        </p:spPr>
        <p:txBody>
          <a:bodyPr anchor="b" anchorCtr="0"/>
          <a:lstStyle>
            <a:lvl1pPr algn="r">
              <a:lnSpc>
                <a:spcPct val="90000"/>
              </a:lnSpc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83600" y="179388"/>
            <a:ext cx="8776800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47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Poyry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3346" cy="64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698000"/>
            <a:ext cx="6588000" cy="900000"/>
          </a:xfrm>
        </p:spPr>
        <p:txBody>
          <a:bodyPr/>
          <a:lstStyle>
            <a:lvl1pPr>
              <a:lnSpc>
                <a:spcPct val="9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00" y="5616000"/>
            <a:ext cx="6588000" cy="468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 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_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6000" y="4698000"/>
            <a:ext cx="6588000" cy="900000"/>
          </a:xfrm>
        </p:spPr>
        <p:txBody>
          <a:bodyPr/>
          <a:lstStyle>
            <a:lvl1pPr>
              <a:lnSpc>
                <a:spcPct val="9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00" y="5616000"/>
            <a:ext cx="6588000" cy="468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 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74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314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Poyry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977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0"/>
          <p:cNvSpPr>
            <a:spLocks noGrp="1"/>
          </p:cNvSpPr>
          <p:nvPr>
            <p:ph sz="quarter" idx="14"/>
          </p:nvPr>
        </p:nvSpPr>
        <p:spPr>
          <a:xfrm>
            <a:off x="4788024" y="1627200"/>
            <a:ext cx="3924000" cy="4464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2000" y="1627200"/>
            <a:ext cx="3888000" cy="4464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3728" y="3345463"/>
            <a:ext cx="6588000" cy="27473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all" baseline="0">
                <a:solidFill>
                  <a:srgbClr val="001E6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ADD subtitle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27.3.2018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8" y="4405840"/>
            <a:ext cx="1933960" cy="19111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973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0685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>
            <a:lvl1pPr>
              <a:defRPr baseline="0">
                <a:solidFill>
                  <a:srgbClr val="001E6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2pPr marL="450000">
              <a:defRPr/>
            </a:lvl2pPr>
            <a:lvl3pPr marL="720000" indent="-180000">
              <a:defRPr/>
            </a:lvl3pPr>
            <a:lvl5pPr marL="1260000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270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epo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1400"/>
            </a:lvl1pPr>
            <a:lvl2pPr marL="450000">
              <a:defRPr sz="1400"/>
            </a:lvl2pPr>
            <a:lvl3pPr marL="720000" indent="-180000">
              <a:defRPr sz="1400"/>
            </a:lvl3pPr>
            <a:lvl4pPr>
              <a:defRPr sz="1400"/>
            </a:lvl4pPr>
            <a:lvl5pPr marL="1260000"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712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35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2059200"/>
            <a:ext cx="8137525" cy="374400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GB" noProof="0" dirty="0" smtClean="0"/>
              <a:t>Click icon to insert chart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979200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 dirty="0" smtClean="0"/>
              <a:t>Space for short optional subtitle/summary, 1 sentence, 1-2 lines, no dot at the end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13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851402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think-cell Slide" r:id="rId29" imgW="216" imgH="216" progId="TCLayout.ActiveDocument.1">
                  <p:embed/>
                </p:oleObj>
              </mc:Choice>
              <mc:Fallback>
                <p:oleObj name="think-cell Slide" r:id="rId2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475200"/>
            <a:ext cx="8132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627200"/>
            <a:ext cx="81324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  <p:pic>
        <p:nvPicPr>
          <p:cNvPr id="10" name="Picture 23" descr="Pöyry_logo_30_mm_rgb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15900" y="6345238"/>
            <a:ext cx="12954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5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  <p:sldLayoutId id="2147483689" r:id="rId3"/>
    <p:sldLayoutId id="2147483693" r:id="rId4"/>
    <p:sldLayoutId id="2147483691" r:id="rId5"/>
    <p:sldLayoutId id="2147483687" r:id="rId6"/>
    <p:sldLayoutId id="2147483650" r:id="rId7"/>
    <p:sldLayoutId id="2147483662" r:id="rId8"/>
    <p:sldLayoutId id="2147483663" r:id="rId9"/>
    <p:sldLayoutId id="2147483652" r:id="rId10"/>
    <p:sldLayoutId id="2147483671" r:id="rId11"/>
    <p:sldLayoutId id="2147483672" r:id="rId12"/>
    <p:sldLayoutId id="2147483666" r:id="rId13"/>
    <p:sldLayoutId id="2147483667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55" r:id="rId22"/>
    <p:sldLayoutId id="2147483686" r:id="rId23"/>
    <p:sldLayoutId id="2147483690" r:id="rId24"/>
    <p:sldLayoutId id="2147483692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rgbClr val="001E6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Symbol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180975" algn="l" defTabSz="914400" rtl="0" eaLnBrk="1" latinLnBrk="0" hangingPunct="1">
        <a:spcBef>
          <a:spcPts val="336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ari.vilen@poyry.com" TargetMode="External"/><Relationship Id="rId3" Type="http://schemas.openxmlformats.org/officeDocument/2006/relationships/slideLayout" Target="../slideLayouts/slideLayout23.xml"/><Relationship Id="rId7" Type="http://schemas.openxmlformats.org/officeDocument/2006/relationships/hyperlink" Target="mailto:jenni.patronen@poyry.com" TargetMode="Externa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80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5860" cy="6499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err="1" smtClean="0"/>
              <a:t>Kivihiilen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kieltämisen</a:t>
            </a:r>
            <a:r>
              <a:rPr lang="en-GB" noProof="0" dirty="0" smtClean="0"/>
              <a:t> </a:t>
            </a:r>
            <a:r>
              <a:rPr lang="en-GB" noProof="0" dirty="0" err="1" smtClean="0"/>
              <a:t>vaikutukset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b="0" cap="none" dirty="0" err="1"/>
              <a:t>Selvityksen</a:t>
            </a:r>
            <a:r>
              <a:rPr lang="en-GB" b="0" cap="none" dirty="0"/>
              <a:t> </a:t>
            </a:r>
            <a:r>
              <a:rPr lang="en-GB" b="0" cap="none" dirty="0" err="1"/>
              <a:t>tulosten</a:t>
            </a:r>
            <a:r>
              <a:rPr lang="en-GB" b="0" cap="none" dirty="0"/>
              <a:t> </a:t>
            </a:r>
            <a:r>
              <a:rPr lang="en-GB" b="0" cap="none" dirty="0" err="1"/>
              <a:t>tiivistelmä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1600" b="0" cap="none" noProof="0" dirty="0" err="1" smtClean="0"/>
              <a:t>Pöyry</a:t>
            </a:r>
            <a:r>
              <a:rPr lang="en-GB" sz="1600" b="0" cap="none" noProof="0" dirty="0" smtClean="0"/>
              <a:t> Management Consulting Oy</a:t>
            </a:r>
            <a:br>
              <a:rPr lang="en-GB" sz="1600" b="0" cap="none" noProof="0" dirty="0" smtClean="0"/>
            </a:br>
            <a:endParaRPr lang="en-GB" sz="1600" b="0" cap="non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000" y="5769312"/>
            <a:ext cx="6588000" cy="468000"/>
          </a:xfrm>
        </p:spPr>
        <p:txBody>
          <a:bodyPr/>
          <a:lstStyle/>
          <a:p>
            <a:r>
              <a:rPr lang="en-GB" dirty="0" smtClean="0"/>
              <a:t>27</a:t>
            </a:r>
            <a:r>
              <a:rPr lang="en-GB" noProof="0" dirty="0" smtClean="0"/>
              <a:t>.3.2018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0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3014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9070"/>
            <a:ext cx="8785860" cy="6499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Consulting. Engineering. Projects. Operations. 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73142" y="6267179"/>
            <a:ext cx="1310524" cy="249929"/>
            <a:chOff x="5673142" y="6267179"/>
            <a:chExt cx="1310524" cy="249929"/>
          </a:xfrm>
        </p:grpSpPr>
        <p:sp>
          <p:nvSpPr>
            <p:cNvPr id="20" name="TextBox 19"/>
            <p:cNvSpPr txBox="1"/>
            <p:nvPr/>
          </p:nvSpPr>
          <p:spPr>
            <a:xfrm>
              <a:off x="5673142" y="6347831"/>
              <a:ext cx="99546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chemeClr val="accent4"/>
                  </a:solidFill>
                </a:rPr>
                <a:t>www.poyry.com</a:t>
              </a:r>
              <a:endParaRPr lang="en-GB" sz="1100" dirty="0">
                <a:solidFill>
                  <a:schemeClr val="accent4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724457" y="6267179"/>
              <a:ext cx="259209" cy="217565"/>
              <a:chOff x="6724457" y="6267179"/>
              <a:chExt cx="259209" cy="21756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807763" y="6267179"/>
                <a:ext cx="175903" cy="166720"/>
              </a:xfrm>
              <a:custGeom>
                <a:avLst/>
                <a:gdLst>
                  <a:gd name="connsiteX0" fmla="*/ 173355 w 173355"/>
                  <a:gd name="connsiteY0" fmla="*/ 0 h 283845"/>
                  <a:gd name="connsiteX1" fmla="*/ 72390 w 173355"/>
                  <a:gd name="connsiteY1" fmla="*/ 281940 h 283845"/>
                  <a:gd name="connsiteX2" fmla="*/ 0 w 173355"/>
                  <a:gd name="connsiteY2" fmla="*/ 28384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355" h="283845">
                    <a:moveTo>
                      <a:pt x="173355" y="0"/>
                    </a:moveTo>
                    <a:lnTo>
                      <a:pt x="72390" y="281940"/>
                    </a:lnTo>
                    <a:lnTo>
                      <a:pt x="0" y="283845"/>
                    </a:lnTo>
                  </a:path>
                </a:pathLst>
              </a:custGeom>
              <a:noFill/>
              <a:ln w="6350">
                <a:solidFill>
                  <a:schemeClr val="accent4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Hexagon 22"/>
              <p:cNvSpPr/>
              <p:nvPr/>
            </p:nvSpPr>
            <p:spPr>
              <a:xfrm rot="2708003">
                <a:off x="6717444" y="6390066"/>
                <a:ext cx="101691" cy="87665"/>
              </a:xfrm>
              <a:prstGeom prst="hexagon">
                <a:avLst/>
              </a:prstGeom>
              <a:noFill/>
              <a:ln w="19050">
                <a:solidFill>
                  <a:schemeClr val="accent4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ctr"/>
              <a:lstStyle/>
              <a:p>
                <a:pPr algn="ctr"/>
                <a:endParaRPr lang="fi-FI" sz="1400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67544" y="4699010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Yhteystiedot: </a:t>
            </a:r>
          </a:p>
          <a:p>
            <a:endParaRPr lang="fi-FI" sz="1200" dirty="0" smtClean="0">
              <a:solidFill>
                <a:schemeClr val="bg1"/>
              </a:solidFill>
            </a:endParaRPr>
          </a:p>
          <a:p>
            <a:r>
              <a:rPr lang="fi-FI" sz="1200" dirty="0" smtClean="0">
                <a:solidFill>
                  <a:schemeClr val="bg1"/>
                </a:solidFill>
              </a:rPr>
              <a:t>Jenni Patronen </a:t>
            </a:r>
          </a:p>
          <a:p>
            <a:r>
              <a:rPr lang="fi-FI" sz="1200" dirty="0" err="1" smtClean="0">
                <a:solidFill>
                  <a:schemeClr val="bg1"/>
                </a:solidFill>
              </a:rPr>
              <a:t>Email</a:t>
            </a:r>
            <a:r>
              <a:rPr lang="fi-FI" sz="1200" dirty="0" smtClean="0">
                <a:solidFill>
                  <a:schemeClr val="bg1"/>
                </a:solidFill>
              </a:rPr>
              <a:t>: </a:t>
            </a:r>
            <a:r>
              <a:rPr lang="fi-FI" sz="1200" dirty="0" err="1" smtClean="0">
                <a:solidFill>
                  <a:schemeClr val="bg1"/>
                </a:solidFill>
                <a:hlinkClick r:id="rId7"/>
              </a:rPr>
              <a:t>jenni.patronen@poyry.com</a:t>
            </a:r>
            <a:endParaRPr lang="fi-FI" sz="1200" dirty="0" smtClean="0">
              <a:solidFill>
                <a:schemeClr val="bg1"/>
              </a:solidFill>
            </a:endParaRPr>
          </a:p>
          <a:p>
            <a:r>
              <a:rPr lang="fi-FI" sz="1200" dirty="0" smtClean="0">
                <a:solidFill>
                  <a:schemeClr val="bg1"/>
                </a:solidFill>
              </a:rPr>
              <a:t>Puh: 010 332 4330</a:t>
            </a:r>
          </a:p>
          <a:p>
            <a:endParaRPr lang="fi-FI" sz="1200" dirty="0" smtClean="0">
              <a:solidFill>
                <a:schemeClr val="bg1"/>
              </a:solidFill>
            </a:endParaRPr>
          </a:p>
          <a:p>
            <a:r>
              <a:rPr lang="fi-FI" sz="1200" dirty="0" smtClean="0">
                <a:solidFill>
                  <a:schemeClr val="bg1"/>
                </a:solidFill>
              </a:rPr>
              <a:t>Kari </a:t>
            </a:r>
            <a:r>
              <a:rPr lang="fi-FI" sz="1200" dirty="0" err="1" smtClean="0">
                <a:solidFill>
                  <a:schemeClr val="bg1"/>
                </a:solidFill>
              </a:rPr>
              <a:t>Vilén</a:t>
            </a:r>
            <a:endParaRPr lang="fi-FI" sz="1200" dirty="0" smtClean="0">
              <a:solidFill>
                <a:schemeClr val="bg1"/>
              </a:solidFill>
            </a:endParaRPr>
          </a:p>
          <a:p>
            <a:r>
              <a:rPr lang="fi-FI" sz="1200" dirty="0" err="1">
                <a:solidFill>
                  <a:schemeClr val="bg1"/>
                </a:solidFill>
              </a:rPr>
              <a:t>Email</a:t>
            </a:r>
            <a:r>
              <a:rPr lang="fi-FI" sz="1200" dirty="0">
                <a:solidFill>
                  <a:schemeClr val="bg1"/>
                </a:solidFill>
              </a:rPr>
              <a:t>: </a:t>
            </a:r>
            <a:r>
              <a:rPr lang="fi-FI" sz="1200" dirty="0" err="1">
                <a:solidFill>
                  <a:schemeClr val="bg1"/>
                </a:solidFill>
                <a:hlinkClick r:id="rId8"/>
              </a:rPr>
              <a:t>kari.vilen@poyry.com</a:t>
            </a:r>
            <a:endParaRPr lang="fi-FI" sz="1200" dirty="0">
              <a:solidFill>
                <a:schemeClr val="bg1"/>
              </a:solidFill>
            </a:endParaRPr>
          </a:p>
          <a:p>
            <a:r>
              <a:rPr lang="fi-FI" sz="1200" dirty="0">
                <a:solidFill>
                  <a:schemeClr val="bg1"/>
                </a:solidFill>
              </a:rPr>
              <a:t>Puh: 010 </a:t>
            </a:r>
            <a:r>
              <a:rPr lang="fi-FI" sz="1200" dirty="0" smtClean="0">
                <a:solidFill>
                  <a:schemeClr val="bg1"/>
                </a:solidFill>
              </a:rPr>
              <a:t>334 9310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5526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 smtClean="0"/>
              <a:t>Pöyry</a:t>
            </a:r>
            <a:r>
              <a:rPr lang="en-US" noProof="0" dirty="0" smtClean="0"/>
              <a:t>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4405840"/>
            <a:ext cx="1933960" cy="19111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00192" y="4057194"/>
            <a:ext cx="2664296" cy="225129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03243" y="2636911"/>
            <a:ext cx="2091163" cy="2620889"/>
            <a:chOff x="1103243" y="2636911"/>
            <a:chExt cx="2091163" cy="2620889"/>
          </a:xfrm>
        </p:grpSpPr>
        <p:sp>
          <p:nvSpPr>
            <p:cNvPr id="29" name="Freeform 28"/>
            <p:cNvSpPr/>
            <p:nvPr/>
          </p:nvSpPr>
          <p:spPr>
            <a:xfrm>
              <a:off x="1103243" y="2842591"/>
              <a:ext cx="1769166" cy="2415209"/>
            </a:xfrm>
            <a:custGeom>
              <a:avLst/>
              <a:gdLst>
                <a:gd name="connsiteX0" fmla="*/ 0 w 1769166"/>
                <a:gd name="connsiteY0" fmla="*/ 2415209 h 2415209"/>
                <a:gd name="connsiteX1" fmla="*/ 1252331 w 1769166"/>
                <a:gd name="connsiteY1" fmla="*/ 0 h 2415209"/>
                <a:gd name="connsiteX2" fmla="*/ 1769166 w 1769166"/>
                <a:gd name="connsiteY2" fmla="*/ 0 h 24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166" h="2415209">
                  <a:moveTo>
                    <a:pt x="0" y="2415209"/>
                  </a:moveTo>
                  <a:lnTo>
                    <a:pt x="1252331" y="0"/>
                  </a:lnTo>
                  <a:lnTo>
                    <a:pt x="1769166" y="0"/>
                  </a:lnTo>
                </a:path>
              </a:pathLst>
            </a:custGeom>
            <a:noFill/>
            <a:ln w="635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38130" y="3657600"/>
              <a:ext cx="964096" cy="0"/>
            </a:xfrm>
            <a:custGeom>
              <a:avLst/>
              <a:gdLst>
                <a:gd name="connsiteX0" fmla="*/ 0 w 964096"/>
                <a:gd name="connsiteY0" fmla="*/ 0 h 0"/>
                <a:gd name="connsiteX1" fmla="*/ 964096 w 96409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4096">
                  <a:moveTo>
                    <a:pt x="0" y="0"/>
                  </a:moveTo>
                  <a:lnTo>
                    <a:pt x="964096" y="0"/>
                  </a:lnTo>
                </a:path>
              </a:pathLst>
            </a:custGeom>
            <a:noFill/>
            <a:ln w="635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09733" y="4335301"/>
              <a:ext cx="1282554" cy="110492"/>
            </a:xfrm>
            <a:custGeom>
              <a:avLst/>
              <a:gdLst>
                <a:gd name="connsiteX0" fmla="*/ 0 w 964096"/>
                <a:gd name="connsiteY0" fmla="*/ 0 h 0"/>
                <a:gd name="connsiteX1" fmla="*/ 964096 w 96409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4096">
                  <a:moveTo>
                    <a:pt x="0" y="0"/>
                  </a:moveTo>
                  <a:lnTo>
                    <a:pt x="964096" y="0"/>
                  </a:lnTo>
                </a:path>
              </a:pathLst>
            </a:custGeom>
            <a:noFill/>
            <a:ln w="635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 rot="16200000">
              <a:off x="2831842" y="2641025"/>
              <a:ext cx="366678" cy="358449"/>
            </a:xfrm>
            <a:custGeom>
              <a:avLst/>
              <a:gdLst>
                <a:gd name="T0" fmla="*/ 340 w 401"/>
                <a:gd name="T1" fmla="*/ 347 h 392"/>
                <a:gd name="T2" fmla="*/ 401 w 401"/>
                <a:gd name="T3" fmla="*/ 151 h 392"/>
                <a:gd name="T4" fmla="*/ 264 w 401"/>
                <a:gd name="T5" fmla="*/ 0 h 392"/>
                <a:gd name="T6" fmla="*/ 63 w 401"/>
                <a:gd name="T7" fmla="*/ 45 h 392"/>
                <a:gd name="T8" fmla="*/ 0 w 401"/>
                <a:gd name="T9" fmla="*/ 241 h 392"/>
                <a:gd name="T10" fmla="*/ 137 w 401"/>
                <a:gd name="T11" fmla="*/ 392 h 392"/>
                <a:gd name="T12" fmla="*/ 141 w 401"/>
                <a:gd name="T13" fmla="*/ 392 h 392"/>
                <a:gd name="T14" fmla="*/ 144 w 401"/>
                <a:gd name="T15" fmla="*/ 392 h 392"/>
                <a:gd name="T16" fmla="*/ 340 w 401"/>
                <a:gd name="T17" fmla="*/ 347 h 392"/>
                <a:gd name="T18" fmla="*/ 68 w 401"/>
                <a:gd name="T19" fmla="*/ 227 h 392"/>
                <a:gd name="T20" fmla="*/ 111 w 401"/>
                <a:gd name="T21" fmla="*/ 97 h 392"/>
                <a:gd name="T22" fmla="*/ 243 w 401"/>
                <a:gd name="T23" fmla="*/ 68 h 392"/>
                <a:gd name="T24" fmla="*/ 333 w 401"/>
                <a:gd name="T25" fmla="*/ 168 h 392"/>
                <a:gd name="T26" fmla="*/ 290 w 401"/>
                <a:gd name="T27" fmla="*/ 295 h 392"/>
                <a:gd name="T28" fmla="*/ 158 w 401"/>
                <a:gd name="T29" fmla="*/ 326 h 392"/>
                <a:gd name="T30" fmla="*/ 68 w 401"/>
                <a:gd name="T31" fmla="*/ 22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1" h="392">
                  <a:moveTo>
                    <a:pt x="340" y="347"/>
                  </a:moveTo>
                  <a:lnTo>
                    <a:pt x="401" y="151"/>
                  </a:lnTo>
                  <a:lnTo>
                    <a:pt x="264" y="0"/>
                  </a:lnTo>
                  <a:lnTo>
                    <a:pt x="63" y="45"/>
                  </a:lnTo>
                  <a:lnTo>
                    <a:pt x="0" y="241"/>
                  </a:lnTo>
                  <a:lnTo>
                    <a:pt x="137" y="392"/>
                  </a:lnTo>
                  <a:lnTo>
                    <a:pt x="141" y="392"/>
                  </a:lnTo>
                  <a:lnTo>
                    <a:pt x="144" y="392"/>
                  </a:lnTo>
                  <a:lnTo>
                    <a:pt x="340" y="347"/>
                  </a:lnTo>
                  <a:close/>
                  <a:moveTo>
                    <a:pt x="68" y="227"/>
                  </a:moveTo>
                  <a:lnTo>
                    <a:pt x="111" y="97"/>
                  </a:lnTo>
                  <a:lnTo>
                    <a:pt x="243" y="68"/>
                  </a:lnTo>
                  <a:lnTo>
                    <a:pt x="333" y="168"/>
                  </a:lnTo>
                  <a:lnTo>
                    <a:pt x="290" y="295"/>
                  </a:lnTo>
                  <a:lnTo>
                    <a:pt x="158" y="326"/>
                  </a:lnTo>
                  <a:lnTo>
                    <a:pt x="68" y="227"/>
                  </a:lnTo>
                  <a:close/>
                </a:path>
              </a:pathLst>
            </a:custGeom>
            <a:solidFill>
              <a:srgbClr val="FF85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 rot="16200000">
              <a:off x="2831842" y="3478375"/>
              <a:ext cx="366678" cy="358449"/>
            </a:xfrm>
            <a:custGeom>
              <a:avLst/>
              <a:gdLst>
                <a:gd name="T0" fmla="*/ 340 w 401"/>
                <a:gd name="T1" fmla="*/ 347 h 392"/>
                <a:gd name="T2" fmla="*/ 401 w 401"/>
                <a:gd name="T3" fmla="*/ 151 h 392"/>
                <a:gd name="T4" fmla="*/ 264 w 401"/>
                <a:gd name="T5" fmla="*/ 0 h 392"/>
                <a:gd name="T6" fmla="*/ 63 w 401"/>
                <a:gd name="T7" fmla="*/ 45 h 392"/>
                <a:gd name="T8" fmla="*/ 0 w 401"/>
                <a:gd name="T9" fmla="*/ 241 h 392"/>
                <a:gd name="T10" fmla="*/ 137 w 401"/>
                <a:gd name="T11" fmla="*/ 392 h 392"/>
                <a:gd name="T12" fmla="*/ 141 w 401"/>
                <a:gd name="T13" fmla="*/ 392 h 392"/>
                <a:gd name="T14" fmla="*/ 144 w 401"/>
                <a:gd name="T15" fmla="*/ 392 h 392"/>
                <a:gd name="T16" fmla="*/ 340 w 401"/>
                <a:gd name="T17" fmla="*/ 347 h 392"/>
                <a:gd name="T18" fmla="*/ 68 w 401"/>
                <a:gd name="T19" fmla="*/ 227 h 392"/>
                <a:gd name="T20" fmla="*/ 111 w 401"/>
                <a:gd name="T21" fmla="*/ 97 h 392"/>
                <a:gd name="T22" fmla="*/ 243 w 401"/>
                <a:gd name="T23" fmla="*/ 68 h 392"/>
                <a:gd name="T24" fmla="*/ 333 w 401"/>
                <a:gd name="T25" fmla="*/ 168 h 392"/>
                <a:gd name="T26" fmla="*/ 290 w 401"/>
                <a:gd name="T27" fmla="*/ 295 h 392"/>
                <a:gd name="T28" fmla="*/ 158 w 401"/>
                <a:gd name="T29" fmla="*/ 326 h 392"/>
                <a:gd name="T30" fmla="*/ 68 w 401"/>
                <a:gd name="T31" fmla="*/ 22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1" h="392">
                  <a:moveTo>
                    <a:pt x="340" y="347"/>
                  </a:moveTo>
                  <a:lnTo>
                    <a:pt x="401" y="151"/>
                  </a:lnTo>
                  <a:lnTo>
                    <a:pt x="264" y="0"/>
                  </a:lnTo>
                  <a:lnTo>
                    <a:pt x="63" y="45"/>
                  </a:lnTo>
                  <a:lnTo>
                    <a:pt x="0" y="241"/>
                  </a:lnTo>
                  <a:lnTo>
                    <a:pt x="137" y="392"/>
                  </a:lnTo>
                  <a:lnTo>
                    <a:pt x="141" y="392"/>
                  </a:lnTo>
                  <a:lnTo>
                    <a:pt x="144" y="392"/>
                  </a:lnTo>
                  <a:lnTo>
                    <a:pt x="340" y="347"/>
                  </a:lnTo>
                  <a:close/>
                  <a:moveTo>
                    <a:pt x="68" y="227"/>
                  </a:moveTo>
                  <a:lnTo>
                    <a:pt x="111" y="97"/>
                  </a:lnTo>
                  <a:lnTo>
                    <a:pt x="243" y="68"/>
                  </a:lnTo>
                  <a:lnTo>
                    <a:pt x="333" y="168"/>
                  </a:lnTo>
                  <a:lnTo>
                    <a:pt x="290" y="295"/>
                  </a:lnTo>
                  <a:lnTo>
                    <a:pt x="158" y="326"/>
                  </a:lnTo>
                  <a:lnTo>
                    <a:pt x="68" y="227"/>
                  </a:lnTo>
                  <a:close/>
                </a:path>
              </a:pathLst>
            </a:custGeom>
            <a:solidFill>
              <a:srgbClr val="FF85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 rot="16200000">
              <a:off x="2831843" y="4169289"/>
              <a:ext cx="366678" cy="358449"/>
            </a:xfrm>
            <a:custGeom>
              <a:avLst/>
              <a:gdLst>
                <a:gd name="T0" fmla="*/ 340 w 401"/>
                <a:gd name="T1" fmla="*/ 347 h 392"/>
                <a:gd name="T2" fmla="*/ 401 w 401"/>
                <a:gd name="T3" fmla="*/ 151 h 392"/>
                <a:gd name="T4" fmla="*/ 264 w 401"/>
                <a:gd name="T5" fmla="*/ 0 h 392"/>
                <a:gd name="T6" fmla="*/ 63 w 401"/>
                <a:gd name="T7" fmla="*/ 45 h 392"/>
                <a:gd name="T8" fmla="*/ 0 w 401"/>
                <a:gd name="T9" fmla="*/ 241 h 392"/>
                <a:gd name="T10" fmla="*/ 137 w 401"/>
                <a:gd name="T11" fmla="*/ 392 h 392"/>
                <a:gd name="T12" fmla="*/ 141 w 401"/>
                <a:gd name="T13" fmla="*/ 392 h 392"/>
                <a:gd name="T14" fmla="*/ 144 w 401"/>
                <a:gd name="T15" fmla="*/ 392 h 392"/>
                <a:gd name="T16" fmla="*/ 340 w 401"/>
                <a:gd name="T17" fmla="*/ 347 h 392"/>
                <a:gd name="T18" fmla="*/ 68 w 401"/>
                <a:gd name="T19" fmla="*/ 227 h 392"/>
                <a:gd name="T20" fmla="*/ 111 w 401"/>
                <a:gd name="T21" fmla="*/ 97 h 392"/>
                <a:gd name="T22" fmla="*/ 243 w 401"/>
                <a:gd name="T23" fmla="*/ 68 h 392"/>
                <a:gd name="T24" fmla="*/ 333 w 401"/>
                <a:gd name="T25" fmla="*/ 168 h 392"/>
                <a:gd name="T26" fmla="*/ 290 w 401"/>
                <a:gd name="T27" fmla="*/ 295 h 392"/>
                <a:gd name="T28" fmla="*/ 158 w 401"/>
                <a:gd name="T29" fmla="*/ 326 h 392"/>
                <a:gd name="T30" fmla="*/ 68 w 401"/>
                <a:gd name="T31" fmla="*/ 22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1" h="392">
                  <a:moveTo>
                    <a:pt x="340" y="347"/>
                  </a:moveTo>
                  <a:lnTo>
                    <a:pt x="401" y="151"/>
                  </a:lnTo>
                  <a:lnTo>
                    <a:pt x="264" y="0"/>
                  </a:lnTo>
                  <a:lnTo>
                    <a:pt x="63" y="45"/>
                  </a:lnTo>
                  <a:lnTo>
                    <a:pt x="0" y="241"/>
                  </a:lnTo>
                  <a:lnTo>
                    <a:pt x="137" y="392"/>
                  </a:lnTo>
                  <a:lnTo>
                    <a:pt x="141" y="392"/>
                  </a:lnTo>
                  <a:lnTo>
                    <a:pt x="144" y="392"/>
                  </a:lnTo>
                  <a:lnTo>
                    <a:pt x="340" y="347"/>
                  </a:lnTo>
                  <a:close/>
                  <a:moveTo>
                    <a:pt x="68" y="227"/>
                  </a:moveTo>
                  <a:lnTo>
                    <a:pt x="111" y="97"/>
                  </a:lnTo>
                  <a:lnTo>
                    <a:pt x="243" y="68"/>
                  </a:lnTo>
                  <a:lnTo>
                    <a:pt x="333" y="168"/>
                  </a:lnTo>
                  <a:lnTo>
                    <a:pt x="290" y="295"/>
                  </a:lnTo>
                  <a:lnTo>
                    <a:pt x="158" y="326"/>
                  </a:lnTo>
                  <a:lnTo>
                    <a:pt x="68" y="227"/>
                  </a:lnTo>
                  <a:close/>
                </a:path>
              </a:pathLst>
            </a:custGeom>
            <a:solidFill>
              <a:srgbClr val="FF85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aphicFrame>
        <p:nvGraphicFramePr>
          <p:cNvPr id="1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05331"/>
              </p:ext>
            </p:extLst>
          </p:nvPr>
        </p:nvGraphicFramePr>
        <p:xfrm>
          <a:off x="2987824" y="2339504"/>
          <a:ext cx="5616573" cy="2941727"/>
        </p:xfrm>
        <a:graphic>
          <a:graphicData uri="http://schemas.openxmlformats.org/drawingml/2006/table">
            <a:tbl>
              <a:tblPr/>
              <a:tblGrid>
                <a:gridCol w="337874"/>
                <a:gridCol w="4806389"/>
                <a:gridCol w="472310"/>
              </a:tblGrid>
              <a:tr h="221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4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Selvityksen toteutustapa ja vaikutusarvioinnin perusteet</a:t>
                      </a: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3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Kivihiilen korvausmahdollisuudet suurimmissa käyttökohteissa</a:t>
                      </a: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9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Yhteenveto keskeisistä vaikutuksista koko Suomen tasolla</a:t>
                      </a: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90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5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3471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88640"/>
            <a:ext cx="8785860" cy="6118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Kivihiilen kiellon vaikutusarviointi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8412"/>
            <a:ext cx="7273114" cy="4824413"/>
          </a:xfrm>
          <a:solidFill>
            <a:srgbClr val="FFFFFF">
              <a:alpha val="85000"/>
            </a:srgbClr>
          </a:solidFill>
        </p:spPr>
        <p:txBody>
          <a:bodyPr lIns="72000" tIns="72000"/>
          <a:lstStyle/>
          <a:p>
            <a:endParaRPr lang="fi-FI" sz="1400" dirty="0" smtClean="0"/>
          </a:p>
          <a:p>
            <a:r>
              <a:rPr lang="fi-FI" sz="1400" dirty="0" smtClean="0"/>
              <a:t>Kivihiilen kiellon vaikutuksia on </a:t>
            </a:r>
            <a:r>
              <a:rPr lang="fi-FI" sz="1400" b="1" dirty="0" smtClean="0"/>
              <a:t>arvioitu kaikissa kaukolämpöverkoissa ja teollisuuskohteissa</a:t>
            </a:r>
            <a:r>
              <a:rPr lang="fi-FI" sz="1400" dirty="0" smtClean="0"/>
              <a:t>, joissa kivihiiltä on Suomessa käytetty merkittäviä määriä viime vuosina</a:t>
            </a:r>
          </a:p>
          <a:p>
            <a:pPr lvl="1"/>
            <a:r>
              <a:rPr lang="fi-FI" sz="1200" dirty="0" smtClean="0"/>
              <a:t>Isompia käyttökohteita on 8 paikkakunnalla. Nämä vastaavat  n. 90 % vuonna 2016 käytetystä kivihiilestä (22 TWh)</a:t>
            </a:r>
          </a:p>
          <a:p>
            <a:pPr lvl="1">
              <a:spcBef>
                <a:spcPts val="800"/>
              </a:spcBef>
            </a:pPr>
            <a:r>
              <a:rPr lang="fi-FI" sz="1200" dirty="0" smtClean="0"/>
              <a:t>Kivihiiltä voidaan käyttää myös joissakin </a:t>
            </a:r>
            <a:r>
              <a:rPr lang="fi-FI" sz="1200" dirty="0" err="1" smtClean="0"/>
              <a:t>monipolttoainevoimalaitoksissa</a:t>
            </a:r>
            <a:r>
              <a:rPr lang="fi-FI" sz="1200" dirty="0"/>
              <a:t> </a:t>
            </a:r>
            <a:r>
              <a:rPr lang="fi-FI" sz="1200" dirty="0" smtClean="0"/>
              <a:t>biomassan ja turpeen seassa, jolloin kivihiili toimii paikallisesti huoltovarmuuspolttoaineena </a:t>
            </a:r>
          </a:p>
          <a:p>
            <a:pPr lvl="1"/>
            <a:endParaRPr lang="fi-FI" sz="1200" dirty="0" smtClean="0"/>
          </a:p>
          <a:p>
            <a:pPr>
              <a:spcBef>
                <a:spcPts val="800"/>
              </a:spcBef>
            </a:pPr>
            <a:r>
              <a:rPr lang="fi-FI" sz="1400" dirty="0" smtClean="0"/>
              <a:t>Vaikutusarviointi perustuu </a:t>
            </a:r>
            <a:r>
              <a:rPr lang="fi-FI" sz="1400" b="1" dirty="0" smtClean="0"/>
              <a:t>paikkakuntakohtaisiin kivihiilen korvausskenaarioihin ja niiden kustannusvaikutuksiin </a:t>
            </a:r>
            <a:r>
              <a:rPr lang="fi-FI" sz="1400" dirty="0" smtClean="0"/>
              <a:t>kahdessa hintaskenaariossa</a:t>
            </a:r>
          </a:p>
          <a:p>
            <a:pPr lvl="1">
              <a:spcBef>
                <a:spcPts val="800"/>
              </a:spcBef>
            </a:pPr>
            <a:r>
              <a:rPr lang="fi-FI" sz="1200" dirty="0" smtClean="0"/>
              <a:t>Korvausskenaariot on tehty erikseen kiellolle 2025 ja 2030</a:t>
            </a:r>
          </a:p>
          <a:p>
            <a:pPr lvl="1"/>
            <a:r>
              <a:rPr lang="fi-FI" sz="1200" dirty="0" smtClean="0"/>
              <a:t>Paikkakuntakohtaisesti on huomioitu myös tarvittavien investointien toteutettavuus</a:t>
            </a:r>
          </a:p>
          <a:p>
            <a:pPr>
              <a:spcBef>
                <a:spcPts val="800"/>
              </a:spcBef>
            </a:pPr>
            <a:endParaRPr lang="fi-FI" sz="1400" dirty="0" smtClean="0"/>
          </a:p>
          <a:p>
            <a:pPr>
              <a:spcBef>
                <a:spcPts val="800"/>
              </a:spcBef>
            </a:pPr>
            <a:r>
              <a:rPr lang="fi-FI" sz="1400" dirty="0" smtClean="0"/>
              <a:t>Kivihiilen </a:t>
            </a:r>
            <a:r>
              <a:rPr lang="fi-FI" sz="1400" b="1" dirty="0" smtClean="0"/>
              <a:t>käyttö erillisissä pelkkää sähkötä tuottavissa lauhdelaitoksissa ei ole kannattavaa </a:t>
            </a:r>
            <a:r>
              <a:rPr lang="fi-FI" sz="1400" dirty="0" smtClean="0"/>
              <a:t>tarkastelluissa skenaarioissa</a:t>
            </a:r>
          </a:p>
          <a:p>
            <a:pPr lvl="1"/>
            <a:r>
              <a:rPr lang="fi-FI" sz="1200" dirty="0" smtClean="0"/>
              <a:t>Suomessa on enää yksi lauhdelaitos, joka on tehoreservissä. Laitoksen ei arvioida palaavan markkinoille, eikä vaikutuksia ole tarkasteltu erillisten lauhdelaitosten osalta</a:t>
            </a:r>
            <a:endParaRPr lang="fi-FI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348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88640"/>
            <a:ext cx="8785860" cy="6118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Työssä arvioidut Kivihiilen käytön kiellon taloudelliset vaikutukset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188" y="1268413"/>
            <a:ext cx="6409084" cy="4321175"/>
          </a:xfrm>
          <a:solidFill>
            <a:srgbClr val="FFFFFF">
              <a:alpha val="80000"/>
            </a:srgbClr>
          </a:solidFill>
        </p:spPr>
        <p:txBody>
          <a:bodyPr rIns="36000" anchor="ctr"/>
          <a:lstStyle/>
          <a:p>
            <a:pPr marL="803275" lvl="0" indent="0">
              <a:buNone/>
            </a:pPr>
            <a:r>
              <a:rPr lang="fi-FI" dirty="0" smtClean="0"/>
              <a:t>1. Vaikutus lämmön tuotantokustannuksiin</a:t>
            </a:r>
          </a:p>
          <a:p>
            <a:pPr marL="1252538" lvl="1"/>
            <a:r>
              <a:rPr lang="fi-FI" dirty="0" smtClean="0"/>
              <a:t>Investointitarpeet, mahdollisesti ennenaikaiset korvausinvestoinnit</a:t>
            </a:r>
          </a:p>
          <a:p>
            <a:pPr marL="1252538" lvl="1"/>
            <a:r>
              <a:rPr lang="fi-FI" dirty="0" smtClean="0"/>
              <a:t>Polttoainekustannusten muutokset (verot, polttoaine)</a:t>
            </a:r>
          </a:p>
          <a:p>
            <a:pPr marL="1252538" lvl="1"/>
            <a:r>
              <a:rPr lang="fi-FI" dirty="0" smtClean="0"/>
              <a:t>Sähkön myyntitulojen muutokset</a:t>
            </a:r>
          </a:p>
          <a:p>
            <a:pPr marL="1252538" lvl="1"/>
            <a:r>
              <a:rPr lang="fi-FI" dirty="0" smtClean="0"/>
              <a:t>Päästöoikeuksien hankintakustannusten muutokset </a:t>
            </a:r>
          </a:p>
          <a:p>
            <a:pPr marL="803275" lvl="1" indent="0"/>
            <a:endParaRPr lang="fi-FI" dirty="0" smtClean="0"/>
          </a:p>
          <a:p>
            <a:pPr marL="1073150" indent="-269875">
              <a:buNone/>
            </a:pPr>
            <a:r>
              <a:rPr lang="fi-FI" dirty="0" smtClean="0"/>
              <a:t>2. Nykyisten laitteistojen ennenaikaisen käytöstä poiston vaikutus</a:t>
            </a:r>
          </a:p>
          <a:p>
            <a:pPr marL="1073150" indent="-269875">
              <a:buNone/>
            </a:pPr>
            <a:endParaRPr lang="fi-FI" dirty="0" smtClean="0"/>
          </a:p>
          <a:p>
            <a:pPr marL="1073150" indent="-269875">
              <a:buNone/>
            </a:pPr>
            <a:r>
              <a:rPr lang="fi-FI" dirty="0" smtClean="0"/>
              <a:t>3. Lisäinvestointitarpeet olemassa olevaan tuotantokapasiteettiin</a:t>
            </a:r>
          </a:p>
          <a:p>
            <a:pPr marL="803275" indent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Pöyry Management Consulting Oy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4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817229" y="3573016"/>
            <a:ext cx="442403" cy="600950"/>
            <a:chOff x="8859838" y="1025525"/>
            <a:chExt cx="1838325" cy="24971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9396413" y="1025525"/>
              <a:ext cx="768350" cy="520700"/>
            </a:xfrm>
            <a:custGeom>
              <a:avLst/>
              <a:gdLst>
                <a:gd name="T0" fmla="*/ 55 w 205"/>
                <a:gd name="T1" fmla="*/ 139 h 139"/>
                <a:gd name="T2" fmla="*/ 147 w 205"/>
                <a:gd name="T3" fmla="*/ 139 h 139"/>
                <a:gd name="T4" fmla="*/ 199 w 205"/>
                <a:gd name="T5" fmla="*/ 32 h 139"/>
                <a:gd name="T6" fmla="*/ 190 w 205"/>
                <a:gd name="T7" fmla="*/ 19 h 139"/>
                <a:gd name="T8" fmla="*/ 156 w 205"/>
                <a:gd name="T9" fmla="*/ 28 h 139"/>
                <a:gd name="T10" fmla="*/ 137 w 205"/>
                <a:gd name="T11" fmla="*/ 24 h 139"/>
                <a:gd name="T12" fmla="*/ 118 w 205"/>
                <a:gd name="T13" fmla="*/ 10 h 139"/>
                <a:gd name="T14" fmla="*/ 85 w 205"/>
                <a:gd name="T15" fmla="*/ 12 h 139"/>
                <a:gd name="T16" fmla="*/ 57 w 205"/>
                <a:gd name="T17" fmla="*/ 39 h 139"/>
                <a:gd name="T18" fmla="*/ 40 w 205"/>
                <a:gd name="T19" fmla="*/ 41 h 139"/>
                <a:gd name="T20" fmla="*/ 14 w 205"/>
                <a:gd name="T21" fmla="*/ 25 h 139"/>
                <a:gd name="T22" fmla="*/ 6 w 205"/>
                <a:gd name="T23" fmla="*/ 33 h 139"/>
                <a:gd name="T24" fmla="*/ 55 w 20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39">
                  <a:moveTo>
                    <a:pt x="55" y="139"/>
                  </a:moveTo>
                  <a:cubicBezTo>
                    <a:pt x="147" y="139"/>
                    <a:pt x="147" y="139"/>
                    <a:pt x="147" y="139"/>
                  </a:cubicBezTo>
                  <a:cubicBezTo>
                    <a:pt x="163" y="92"/>
                    <a:pt x="185" y="53"/>
                    <a:pt x="199" y="32"/>
                  </a:cubicBezTo>
                  <a:cubicBezTo>
                    <a:pt x="205" y="21"/>
                    <a:pt x="202" y="16"/>
                    <a:pt x="190" y="19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0" y="29"/>
                    <a:pt x="142" y="27"/>
                    <a:pt x="137" y="24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8" y="3"/>
                    <a:pt x="97" y="0"/>
                    <a:pt x="85" y="1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3" y="44"/>
                    <a:pt x="46" y="45"/>
                    <a:pt x="40" y="4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19"/>
                    <a:pt x="0" y="22"/>
                    <a:pt x="6" y="33"/>
                  </a:cubicBezTo>
                  <a:cubicBezTo>
                    <a:pt x="19" y="57"/>
                    <a:pt x="41" y="101"/>
                    <a:pt x="55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859838" y="1778000"/>
              <a:ext cx="1838325" cy="1744662"/>
            </a:xfrm>
            <a:custGeom>
              <a:avLst/>
              <a:gdLst>
                <a:gd name="T0" fmla="*/ 319 w 490"/>
                <a:gd name="T1" fmla="*/ 0 h 465"/>
                <a:gd name="T2" fmla="*/ 169 w 490"/>
                <a:gd name="T3" fmla="*/ 0 h 465"/>
                <a:gd name="T4" fmla="*/ 0 w 490"/>
                <a:gd name="T5" fmla="*/ 288 h 465"/>
                <a:gd name="T6" fmla="*/ 245 w 490"/>
                <a:gd name="T7" fmla="*/ 465 h 465"/>
                <a:gd name="T8" fmla="*/ 490 w 490"/>
                <a:gd name="T9" fmla="*/ 288 h 465"/>
                <a:gd name="T10" fmla="*/ 319 w 490"/>
                <a:gd name="T11" fmla="*/ 0 h 465"/>
                <a:gd name="T12" fmla="*/ 308 w 490"/>
                <a:gd name="T13" fmla="*/ 189 h 465"/>
                <a:gd name="T14" fmla="*/ 301 w 490"/>
                <a:gd name="T15" fmla="*/ 224 h 465"/>
                <a:gd name="T16" fmla="*/ 195 w 490"/>
                <a:gd name="T17" fmla="*/ 224 h 465"/>
                <a:gd name="T18" fmla="*/ 195 w 490"/>
                <a:gd name="T19" fmla="*/ 233 h 465"/>
                <a:gd name="T20" fmla="*/ 195 w 490"/>
                <a:gd name="T21" fmla="*/ 245 h 465"/>
                <a:gd name="T22" fmla="*/ 296 w 490"/>
                <a:gd name="T23" fmla="*/ 245 h 465"/>
                <a:gd name="T24" fmla="*/ 289 w 490"/>
                <a:gd name="T25" fmla="*/ 280 h 465"/>
                <a:gd name="T26" fmla="*/ 200 w 490"/>
                <a:gd name="T27" fmla="*/ 280 h 465"/>
                <a:gd name="T28" fmla="*/ 214 w 490"/>
                <a:gd name="T29" fmla="*/ 310 h 465"/>
                <a:gd name="T30" fmla="*/ 264 w 490"/>
                <a:gd name="T31" fmla="*/ 332 h 465"/>
                <a:gd name="T32" fmla="*/ 322 w 490"/>
                <a:gd name="T33" fmla="*/ 309 h 465"/>
                <a:gd name="T34" fmla="*/ 326 w 490"/>
                <a:gd name="T35" fmla="*/ 305 h 465"/>
                <a:gd name="T36" fmla="*/ 326 w 490"/>
                <a:gd name="T37" fmla="*/ 373 h 465"/>
                <a:gd name="T38" fmla="*/ 325 w 490"/>
                <a:gd name="T39" fmla="*/ 373 h 465"/>
                <a:gd name="T40" fmla="*/ 264 w 490"/>
                <a:gd name="T41" fmla="*/ 386 h 465"/>
                <a:gd name="T42" fmla="*/ 168 w 490"/>
                <a:gd name="T43" fmla="*/ 346 h 465"/>
                <a:gd name="T44" fmla="*/ 135 w 490"/>
                <a:gd name="T45" fmla="*/ 280 h 465"/>
                <a:gd name="T46" fmla="*/ 105 w 490"/>
                <a:gd name="T47" fmla="*/ 280 h 465"/>
                <a:gd name="T48" fmla="*/ 112 w 490"/>
                <a:gd name="T49" fmla="*/ 245 h 465"/>
                <a:gd name="T50" fmla="*/ 131 w 490"/>
                <a:gd name="T51" fmla="*/ 245 h 465"/>
                <a:gd name="T52" fmla="*/ 131 w 490"/>
                <a:gd name="T53" fmla="*/ 237 h 465"/>
                <a:gd name="T54" fmla="*/ 131 w 490"/>
                <a:gd name="T55" fmla="*/ 224 h 465"/>
                <a:gd name="T56" fmla="*/ 105 w 490"/>
                <a:gd name="T57" fmla="*/ 224 h 465"/>
                <a:gd name="T58" fmla="*/ 112 w 490"/>
                <a:gd name="T59" fmla="*/ 189 h 465"/>
                <a:gd name="T60" fmla="*/ 135 w 490"/>
                <a:gd name="T61" fmla="*/ 189 h 465"/>
                <a:gd name="T62" fmla="*/ 168 w 490"/>
                <a:gd name="T63" fmla="*/ 124 h 465"/>
                <a:gd name="T64" fmla="*/ 268 w 490"/>
                <a:gd name="T65" fmla="*/ 84 h 465"/>
                <a:gd name="T66" fmla="*/ 326 w 490"/>
                <a:gd name="T67" fmla="*/ 96 h 465"/>
                <a:gd name="T68" fmla="*/ 328 w 490"/>
                <a:gd name="T69" fmla="*/ 97 h 465"/>
                <a:gd name="T70" fmla="*/ 315 w 490"/>
                <a:gd name="T71" fmla="*/ 157 h 465"/>
                <a:gd name="T72" fmla="*/ 312 w 490"/>
                <a:gd name="T73" fmla="*/ 154 h 465"/>
                <a:gd name="T74" fmla="*/ 265 w 490"/>
                <a:gd name="T75" fmla="*/ 138 h 465"/>
                <a:gd name="T76" fmla="*/ 215 w 490"/>
                <a:gd name="T77" fmla="*/ 160 h 465"/>
                <a:gd name="T78" fmla="*/ 200 w 490"/>
                <a:gd name="T79" fmla="*/ 189 h 465"/>
                <a:gd name="T80" fmla="*/ 308 w 490"/>
                <a:gd name="T81" fmla="*/ 18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0" h="465">
                  <a:moveTo>
                    <a:pt x="31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87" y="51"/>
                    <a:pt x="0" y="169"/>
                    <a:pt x="0" y="288"/>
                  </a:cubicBezTo>
                  <a:cubicBezTo>
                    <a:pt x="0" y="425"/>
                    <a:pt x="110" y="465"/>
                    <a:pt x="245" y="465"/>
                  </a:cubicBezTo>
                  <a:cubicBezTo>
                    <a:pt x="380" y="465"/>
                    <a:pt x="490" y="425"/>
                    <a:pt x="490" y="288"/>
                  </a:cubicBezTo>
                  <a:cubicBezTo>
                    <a:pt x="490" y="166"/>
                    <a:pt x="399" y="50"/>
                    <a:pt x="319" y="0"/>
                  </a:cubicBezTo>
                  <a:close/>
                  <a:moveTo>
                    <a:pt x="308" y="189"/>
                  </a:moveTo>
                  <a:cubicBezTo>
                    <a:pt x="301" y="224"/>
                    <a:pt x="301" y="224"/>
                    <a:pt x="301" y="224"/>
                  </a:cubicBezTo>
                  <a:cubicBezTo>
                    <a:pt x="195" y="224"/>
                    <a:pt x="195" y="224"/>
                    <a:pt x="195" y="224"/>
                  </a:cubicBezTo>
                  <a:cubicBezTo>
                    <a:pt x="195" y="226"/>
                    <a:pt x="195" y="230"/>
                    <a:pt x="195" y="233"/>
                  </a:cubicBezTo>
                  <a:cubicBezTo>
                    <a:pt x="195" y="237"/>
                    <a:pt x="195" y="241"/>
                    <a:pt x="195" y="245"/>
                  </a:cubicBezTo>
                  <a:cubicBezTo>
                    <a:pt x="296" y="245"/>
                    <a:pt x="296" y="245"/>
                    <a:pt x="296" y="245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00" y="280"/>
                    <a:pt x="200" y="280"/>
                    <a:pt x="200" y="280"/>
                  </a:cubicBezTo>
                  <a:cubicBezTo>
                    <a:pt x="203" y="293"/>
                    <a:pt x="208" y="302"/>
                    <a:pt x="214" y="310"/>
                  </a:cubicBezTo>
                  <a:cubicBezTo>
                    <a:pt x="227" y="324"/>
                    <a:pt x="243" y="332"/>
                    <a:pt x="264" y="332"/>
                  </a:cubicBezTo>
                  <a:cubicBezTo>
                    <a:pt x="288" y="332"/>
                    <a:pt x="308" y="324"/>
                    <a:pt x="322" y="309"/>
                  </a:cubicBezTo>
                  <a:cubicBezTo>
                    <a:pt x="326" y="305"/>
                    <a:pt x="326" y="305"/>
                    <a:pt x="326" y="305"/>
                  </a:cubicBezTo>
                  <a:cubicBezTo>
                    <a:pt x="326" y="373"/>
                    <a:pt x="326" y="373"/>
                    <a:pt x="326" y="373"/>
                  </a:cubicBezTo>
                  <a:cubicBezTo>
                    <a:pt x="325" y="373"/>
                    <a:pt x="325" y="373"/>
                    <a:pt x="325" y="373"/>
                  </a:cubicBezTo>
                  <a:cubicBezTo>
                    <a:pt x="307" y="382"/>
                    <a:pt x="287" y="386"/>
                    <a:pt x="264" y="386"/>
                  </a:cubicBezTo>
                  <a:cubicBezTo>
                    <a:pt x="225" y="386"/>
                    <a:pt x="193" y="373"/>
                    <a:pt x="168" y="346"/>
                  </a:cubicBezTo>
                  <a:cubicBezTo>
                    <a:pt x="152" y="328"/>
                    <a:pt x="140" y="306"/>
                    <a:pt x="13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31" y="243"/>
                    <a:pt x="131" y="240"/>
                    <a:pt x="131" y="237"/>
                  </a:cubicBezTo>
                  <a:cubicBezTo>
                    <a:pt x="131" y="232"/>
                    <a:pt x="131" y="228"/>
                    <a:pt x="131" y="224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41" y="163"/>
                    <a:pt x="152" y="142"/>
                    <a:pt x="168" y="124"/>
                  </a:cubicBezTo>
                  <a:cubicBezTo>
                    <a:pt x="193" y="97"/>
                    <a:pt x="227" y="84"/>
                    <a:pt x="268" y="84"/>
                  </a:cubicBezTo>
                  <a:cubicBezTo>
                    <a:pt x="290" y="84"/>
                    <a:pt x="310" y="88"/>
                    <a:pt x="326" y="96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2" y="154"/>
                    <a:pt x="312" y="154"/>
                    <a:pt x="312" y="154"/>
                  </a:cubicBezTo>
                  <a:cubicBezTo>
                    <a:pt x="301" y="143"/>
                    <a:pt x="285" y="138"/>
                    <a:pt x="265" y="138"/>
                  </a:cubicBezTo>
                  <a:cubicBezTo>
                    <a:pt x="244" y="138"/>
                    <a:pt x="227" y="145"/>
                    <a:pt x="215" y="160"/>
                  </a:cubicBezTo>
                  <a:cubicBezTo>
                    <a:pt x="208" y="168"/>
                    <a:pt x="203" y="178"/>
                    <a:pt x="200" y="189"/>
                  </a:cubicBezTo>
                  <a:lnTo>
                    <a:pt x="308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9504363" y="1587500"/>
              <a:ext cx="547687" cy="149225"/>
            </a:xfrm>
            <a:custGeom>
              <a:avLst/>
              <a:gdLst>
                <a:gd name="T0" fmla="*/ 19 w 146"/>
                <a:gd name="T1" fmla="*/ 0 h 40"/>
                <a:gd name="T2" fmla="*/ 0 w 146"/>
                <a:gd name="T3" fmla="*/ 20 h 40"/>
                <a:gd name="T4" fmla="*/ 19 w 146"/>
                <a:gd name="T5" fmla="*/ 40 h 40"/>
                <a:gd name="T6" fmla="*/ 127 w 146"/>
                <a:gd name="T7" fmla="*/ 40 h 40"/>
                <a:gd name="T8" fmla="*/ 146 w 146"/>
                <a:gd name="T9" fmla="*/ 20 h 40"/>
                <a:gd name="T10" fmla="*/ 127 w 146"/>
                <a:gd name="T11" fmla="*/ 0 h 40"/>
                <a:gd name="T12" fmla="*/ 19 w 1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">
                  <a:moveTo>
                    <a:pt x="19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1"/>
                    <a:pt x="5" y="40"/>
                    <a:pt x="19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41" y="40"/>
                    <a:pt x="146" y="31"/>
                    <a:pt x="146" y="20"/>
                  </a:cubicBezTo>
                  <a:cubicBezTo>
                    <a:pt x="146" y="9"/>
                    <a:pt x="141" y="0"/>
                    <a:pt x="127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7229" y="1540306"/>
            <a:ext cx="442403" cy="600950"/>
            <a:chOff x="8859838" y="1025525"/>
            <a:chExt cx="1838325" cy="24971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9396413" y="1025525"/>
              <a:ext cx="768350" cy="520700"/>
            </a:xfrm>
            <a:custGeom>
              <a:avLst/>
              <a:gdLst>
                <a:gd name="T0" fmla="*/ 55 w 205"/>
                <a:gd name="T1" fmla="*/ 139 h 139"/>
                <a:gd name="T2" fmla="*/ 147 w 205"/>
                <a:gd name="T3" fmla="*/ 139 h 139"/>
                <a:gd name="T4" fmla="*/ 199 w 205"/>
                <a:gd name="T5" fmla="*/ 32 h 139"/>
                <a:gd name="T6" fmla="*/ 190 w 205"/>
                <a:gd name="T7" fmla="*/ 19 h 139"/>
                <a:gd name="T8" fmla="*/ 156 w 205"/>
                <a:gd name="T9" fmla="*/ 28 h 139"/>
                <a:gd name="T10" fmla="*/ 137 w 205"/>
                <a:gd name="T11" fmla="*/ 24 h 139"/>
                <a:gd name="T12" fmla="*/ 118 w 205"/>
                <a:gd name="T13" fmla="*/ 10 h 139"/>
                <a:gd name="T14" fmla="*/ 85 w 205"/>
                <a:gd name="T15" fmla="*/ 12 h 139"/>
                <a:gd name="T16" fmla="*/ 57 w 205"/>
                <a:gd name="T17" fmla="*/ 39 h 139"/>
                <a:gd name="T18" fmla="*/ 40 w 205"/>
                <a:gd name="T19" fmla="*/ 41 h 139"/>
                <a:gd name="T20" fmla="*/ 14 w 205"/>
                <a:gd name="T21" fmla="*/ 25 h 139"/>
                <a:gd name="T22" fmla="*/ 6 w 205"/>
                <a:gd name="T23" fmla="*/ 33 h 139"/>
                <a:gd name="T24" fmla="*/ 55 w 20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39">
                  <a:moveTo>
                    <a:pt x="55" y="139"/>
                  </a:moveTo>
                  <a:cubicBezTo>
                    <a:pt x="147" y="139"/>
                    <a:pt x="147" y="139"/>
                    <a:pt x="147" y="139"/>
                  </a:cubicBezTo>
                  <a:cubicBezTo>
                    <a:pt x="163" y="92"/>
                    <a:pt x="185" y="53"/>
                    <a:pt x="199" y="32"/>
                  </a:cubicBezTo>
                  <a:cubicBezTo>
                    <a:pt x="205" y="21"/>
                    <a:pt x="202" y="16"/>
                    <a:pt x="190" y="19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0" y="29"/>
                    <a:pt x="142" y="27"/>
                    <a:pt x="137" y="24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8" y="3"/>
                    <a:pt x="97" y="0"/>
                    <a:pt x="85" y="1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3" y="44"/>
                    <a:pt x="46" y="45"/>
                    <a:pt x="40" y="4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19"/>
                    <a:pt x="0" y="22"/>
                    <a:pt x="6" y="33"/>
                  </a:cubicBezTo>
                  <a:cubicBezTo>
                    <a:pt x="19" y="57"/>
                    <a:pt x="41" y="101"/>
                    <a:pt x="55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859838" y="1778000"/>
              <a:ext cx="1838325" cy="1744662"/>
            </a:xfrm>
            <a:custGeom>
              <a:avLst/>
              <a:gdLst>
                <a:gd name="T0" fmla="*/ 319 w 490"/>
                <a:gd name="T1" fmla="*/ 0 h 465"/>
                <a:gd name="T2" fmla="*/ 169 w 490"/>
                <a:gd name="T3" fmla="*/ 0 h 465"/>
                <a:gd name="T4" fmla="*/ 0 w 490"/>
                <a:gd name="T5" fmla="*/ 288 h 465"/>
                <a:gd name="T6" fmla="*/ 245 w 490"/>
                <a:gd name="T7" fmla="*/ 465 h 465"/>
                <a:gd name="T8" fmla="*/ 490 w 490"/>
                <a:gd name="T9" fmla="*/ 288 h 465"/>
                <a:gd name="T10" fmla="*/ 319 w 490"/>
                <a:gd name="T11" fmla="*/ 0 h 465"/>
                <a:gd name="T12" fmla="*/ 308 w 490"/>
                <a:gd name="T13" fmla="*/ 189 h 465"/>
                <a:gd name="T14" fmla="*/ 301 w 490"/>
                <a:gd name="T15" fmla="*/ 224 h 465"/>
                <a:gd name="T16" fmla="*/ 195 w 490"/>
                <a:gd name="T17" fmla="*/ 224 h 465"/>
                <a:gd name="T18" fmla="*/ 195 w 490"/>
                <a:gd name="T19" fmla="*/ 233 h 465"/>
                <a:gd name="T20" fmla="*/ 195 w 490"/>
                <a:gd name="T21" fmla="*/ 245 h 465"/>
                <a:gd name="T22" fmla="*/ 296 w 490"/>
                <a:gd name="T23" fmla="*/ 245 h 465"/>
                <a:gd name="T24" fmla="*/ 289 w 490"/>
                <a:gd name="T25" fmla="*/ 280 h 465"/>
                <a:gd name="T26" fmla="*/ 200 w 490"/>
                <a:gd name="T27" fmla="*/ 280 h 465"/>
                <a:gd name="T28" fmla="*/ 214 w 490"/>
                <a:gd name="T29" fmla="*/ 310 h 465"/>
                <a:gd name="T30" fmla="*/ 264 w 490"/>
                <a:gd name="T31" fmla="*/ 332 h 465"/>
                <a:gd name="T32" fmla="*/ 322 w 490"/>
                <a:gd name="T33" fmla="*/ 309 h 465"/>
                <a:gd name="T34" fmla="*/ 326 w 490"/>
                <a:gd name="T35" fmla="*/ 305 h 465"/>
                <a:gd name="T36" fmla="*/ 326 w 490"/>
                <a:gd name="T37" fmla="*/ 373 h 465"/>
                <a:gd name="T38" fmla="*/ 325 w 490"/>
                <a:gd name="T39" fmla="*/ 373 h 465"/>
                <a:gd name="T40" fmla="*/ 264 w 490"/>
                <a:gd name="T41" fmla="*/ 386 h 465"/>
                <a:gd name="T42" fmla="*/ 168 w 490"/>
                <a:gd name="T43" fmla="*/ 346 h 465"/>
                <a:gd name="T44" fmla="*/ 135 w 490"/>
                <a:gd name="T45" fmla="*/ 280 h 465"/>
                <a:gd name="T46" fmla="*/ 105 w 490"/>
                <a:gd name="T47" fmla="*/ 280 h 465"/>
                <a:gd name="T48" fmla="*/ 112 w 490"/>
                <a:gd name="T49" fmla="*/ 245 h 465"/>
                <a:gd name="T50" fmla="*/ 131 w 490"/>
                <a:gd name="T51" fmla="*/ 245 h 465"/>
                <a:gd name="T52" fmla="*/ 131 w 490"/>
                <a:gd name="T53" fmla="*/ 237 h 465"/>
                <a:gd name="T54" fmla="*/ 131 w 490"/>
                <a:gd name="T55" fmla="*/ 224 h 465"/>
                <a:gd name="T56" fmla="*/ 105 w 490"/>
                <a:gd name="T57" fmla="*/ 224 h 465"/>
                <a:gd name="T58" fmla="*/ 112 w 490"/>
                <a:gd name="T59" fmla="*/ 189 h 465"/>
                <a:gd name="T60" fmla="*/ 135 w 490"/>
                <a:gd name="T61" fmla="*/ 189 h 465"/>
                <a:gd name="T62" fmla="*/ 168 w 490"/>
                <a:gd name="T63" fmla="*/ 124 h 465"/>
                <a:gd name="T64" fmla="*/ 268 w 490"/>
                <a:gd name="T65" fmla="*/ 84 h 465"/>
                <a:gd name="T66" fmla="*/ 326 w 490"/>
                <a:gd name="T67" fmla="*/ 96 h 465"/>
                <a:gd name="T68" fmla="*/ 328 w 490"/>
                <a:gd name="T69" fmla="*/ 97 h 465"/>
                <a:gd name="T70" fmla="*/ 315 w 490"/>
                <a:gd name="T71" fmla="*/ 157 h 465"/>
                <a:gd name="T72" fmla="*/ 312 w 490"/>
                <a:gd name="T73" fmla="*/ 154 h 465"/>
                <a:gd name="T74" fmla="*/ 265 w 490"/>
                <a:gd name="T75" fmla="*/ 138 h 465"/>
                <a:gd name="T76" fmla="*/ 215 w 490"/>
                <a:gd name="T77" fmla="*/ 160 h 465"/>
                <a:gd name="T78" fmla="*/ 200 w 490"/>
                <a:gd name="T79" fmla="*/ 189 h 465"/>
                <a:gd name="T80" fmla="*/ 308 w 490"/>
                <a:gd name="T81" fmla="*/ 18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0" h="465">
                  <a:moveTo>
                    <a:pt x="31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87" y="51"/>
                    <a:pt x="0" y="169"/>
                    <a:pt x="0" y="288"/>
                  </a:cubicBezTo>
                  <a:cubicBezTo>
                    <a:pt x="0" y="425"/>
                    <a:pt x="110" y="465"/>
                    <a:pt x="245" y="465"/>
                  </a:cubicBezTo>
                  <a:cubicBezTo>
                    <a:pt x="380" y="465"/>
                    <a:pt x="490" y="425"/>
                    <a:pt x="490" y="288"/>
                  </a:cubicBezTo>
                  <a:cubicBezTo>
                    <a:pt x="490" y="166"/>
                    <a:pt x="399" y="50"/>
                    <a:pt x="319" y="0"/>
                  </a:cubicBezTo>
                  <a:close/>
                  <a:moveTo>
                    <a:pt x="308" y="189"/>
                  </a:moveTo>
                  <a:cubicBezTo>
                    <a:pt x="301" y="224"/>
                    <a:pt x="301" y="224"/>
                    <a:pt x="301" y="224"/>
                  </a:cubicBezTo>
                  <a:cubicBezTo>
                    <a:pt x="195" y="224"/>
                    <a:pt x="195" y="224"/>
                    <a:pt x="195" y="224"/>
                  </a:cubicBezTo>
                  <a:cubicBezTo>
                    <a:pt x="195" y="226"/>
                    <a:pt x="195" y="230"/>
                    <a:pt x="195" y="233"/>
                  </a:cubicBezTo>
                  <a:cubicBezTo>
                    <a:pt x="195" y="237"/>
                    <a:pt x="195" y="241"/>
                    <a:pt x="195" y="245"/>
                  </a:cubicBezTo>
                  <a:cubicBezTo>
                    <a:pt x="296" y="245"/>
                    <a:pt x="296" y="245"/>
                    <a:pt x="296" y="245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00" y="280"/>
                    <a:pt x="200" y="280"/>
                    <a:pt x="200" y="280"/>
                  </a:cubicBezTo>
                  <a:cubicBezTo>
                    <a:pt x="203" y="293"/>
                    <a:pt x="208" y="302"/>
                    <a:pt x="214" y="310"/>
                  </a:cubicBezTo>
                  <a:cubicBezTo>
                    <a:pt x="227" y="324"/>
                    <a:pt x="243" y="332"/>
                    <a:pt x="264" y="332"/>
                  </a:cubicBezTo>
                  <a:cubicBezTo>
                    <a:pt x="288" y="332"/>
                    <a:pt x="308" y="324"/>
                    <a:pt x="322" y="309"/>
                  </a:cubicBezTo>
                  <a:cubicBezTo>
                    <a:pt x="326" y="305"/>
                    <a:pt x="326" y="305"/>
                    <a:pt x="326" y="305"/>
                  </a:cubicBezTo>
                  <a:cubicBezTo>
                    <a:pt x="326" y="373"/>
                    <a:pt x="326" y="373"/>
                    <a:pt x="326" y="373"/>
                  </a:cubicBezTo>
                  <a:cubicBezTo>
                    <a:pt x="325" y="373"/>
                    <a:pt x="325" y="373"/>
                    <a:pt x="325" y="373"/>
                  </a:cubicBezTo>
                  <a:cubicBezTo>
                    <a:pt x="307" y="382"/>
                    <a:pt x="287" y="386"/>
                    <a:pt x="264" y="386"/>
                  </a:cubicBezTo>
                  <a:cubicBezTo>
                    <a:pt x="225" y="386"/>
                    <a:pt x="193" y="373"/>
                    <a:pt x="168" y="346"/>
                  </a:cubicBezTo>
                  <a:cubicBezTo>
                    <a:pt x="152" y="328"/>
                    <a:pt x="140" y="306"/>
                    <a:pt x="13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31" y="243"/>
                    <a:pt x="131" y="240"/>
                    <a:pt x="131" y="237"/>
                  </a:cubicBezTo>
                  <a:cubicBezTo>
                    <a:pt x="131" y="232"/>
                    <a:pt x="131" y="228"/>
                    <a:pt x="131" y="224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41" y="163"/>
                    <a:pt x="152" y="142"/>
                    <a:pt x="168" y="124"/>
                  </a:cubicBezTo>
                  <a:cubicBezTo>
                    <a:pt x="193" y="97"/>
                    <a:pt x="227" y="84"/>
                    <a:pt x="268" y="84"/>
                  </a:cubicBezTo>
                  <a:cubicBezTo>
                    <a:pt x="290" y="84"/>
                    <a:pt x="310" y="88"/>
                    <a:pt x="326" y="96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2" y="154"/>
                    <a:pt x="312" y="154"/>
                    <a:pt x="312" y="154"/>
                  </a:cubicBezTo>
                  <a:cubicBezTo>
                    <a:pt x="301" y="143"/>
                    <a:pt x="285" y="138"/>
                    <a:pt x="265" y="138"/>
                  </a:cubicBezTo>
                  <a:cubicBezTo>
                    <a:pt x="244" y="138"/>
                    <a:pt x="227" y="145"/>
                    <a:pt x="215" y="160"/>
                  </a:cubicBezTo>
                  <a:cubicBezTo>
                    <a:pt x="208" y="168"/>
                    <a:pt x="203" y="178"/>
                    <a:pt x="200" y="189"/>
                  </a:cubicBezTo>
                  <a:lnTo>
                    <a:pt x="308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504363" y="1587500"/>
              <a:ext cx="547687" cy="149225"/>
            </a:xfrm>
            <a:custGeom>
              <a:avLst/>
              <a:gdLst>
                <a:gd name="T0" fmla="*/ 19 w 146"/>
                <a:gd name="T1" fmla="*/ 0 h 40"/>
                <a:gd name="T2" fmla="*/ 0 w 146"/>
                <a:gd name="T3" fmla="*/ 20 h 40"/>
                <a:gd name="T4" fmla="*/ 19 w 146"/>
                <a:gd name="T5" fmla="*/ 40 h 40"/>
                <a:gd name="T6" fmla="*/ 127 w 146"/>
                <a:gd name="T7" fmla="*/ 40 h 40"/>
                <a:gd name="T8" fmla="*/ 146 w 146"/>
                <a:gd name="T9" fmla="*/ 20 h 40"/>
                <a:gd name="T10" fmla="*/ 127 w 146"/>
                <a:gd name="T11" fmla="*/ 0 h 40"/>
                <a:gd name="T12" fmla="*/ 19 w 1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">
                  <a:moveTo>
                    <a:pt x="19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1"/>
                    <a:pt x="5" y="40"/>
                    <a:pt x="19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41" y="40"/>
                    <a:pt x="146" y="31"/>
                    <a:pt x="146" y="20"/>
                  </a:cubicBezTo>
                  <a:cubicBezTo>
                    <a:pt x="146" y="9"/>
                    <a:pt x="141" y="0"/>
                    <a:pt x="127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7229" y="4513260"/>
            <a:ext cx="442403" cy="600950"/>
            <a:chOff x="8859838" y="1025525"/>
            <a:chExt cx="1838325" cy="24971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9396413" y="1025525"/>
              <a:ext cx="768350" cy="520700"/>
            </a:xfrm>
            <a:custGeom>
              <a:avLst/>
              <a:gdLst>
                <a:gd name="T0" fmla="*/ 55 w 205"/>
                <a:gd name="T1" fmla="*/ 139 h 139"/>
                <a:gd name="T2" fmla="*/ 147 w 205"/>
                <a:gd name="T3" fmla="*/ 139 h 139"/>
                <a:gd name="T4" fmla="*/ 199 w 205"/>
                <a:gd name="T5" fmla="*/ 32 h 139"/>
                <a:gd name="T6" fmla="*/ 190 w 205"/>
                <a:gd name="T7" fmla="*/ 19 h 139"/>
                <a:gd name="T8" fmla="*/ 156 w 205"/>
                <a:gd name="T9" fmla="*/ 28 h 139"/>
                <a:gd name="T10" fmla="*/ 137 w 205"/>
                <a:gd name="T11" fmla="*/ 24 h 139"/>
                <a:gd name="T12" fmla="*/ 118 w 205"/>
                <a:gd name="T13" fmla="*/ 10 h 139"/>
                <a:gd name="T14" fmla="*/ 85 w 205"/>
                <a:gd name="T15" fmla="*/ 12 h 139"/>
                <a:gd name="T16" fmla="*/ 57 w 205"/>
                <a:gd name="T17" fmla="*/ 39 h 139"/>
                <a:gd name="T18" fmla="*/ 40 w 205"/>
                <a:gd name="T19" fmla="*/ 41 h 139"/>
                <a:gd name="T20" fmla="*/ 14 w 205"/>
                <a:gd name="T21" fmla="*/ 25 h 139"/>
                <a:gd name="T22" fmla="*/ 6 w 205"/>
                <a:gd name="T23" fmla="*/ 33 h 139"/>
                <a:gd name="T24" fmla="*/ 55 w 20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39">
                  <a:moveTo>
                    <a:pt x="55" y="139"/>
                  </a:moveTo>
                  <a:cubicBezTo>
                    <a:pt x="147" y="139"/>
                    <a:pt x="147" y="139"/>
                    <a:pt x="147" y="139"/>
                  </a:cubicBezTo>
                  <a:cubicBezTo>
                    <a:pt x="163" y="92"/>
                    <a:pt x="185" y="53"/>
                    <a:pt x="199" y="32"/>
                  </a:cubicBezTo>
                  <a:cubicBezTo>
                    <a:pt x="205" y="21"/>
                    <a:pt x="202" y="16"/>
                    <a:pt x="190" y="19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0" y="29"/>
                    <a:pt x="142" y="27"/>
                    <a:pt x="137" y="24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8" y="3"/>
                    <a:pt x="97" y="0"/>
                    <a:pt x="85" y="1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3" y="44"/>
                    <a:pt x="46" y="45"/>
                    <a:pt x="40" y="4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19"/>
                    <a:pt x="0" y="22"/>
                    <a:pt x="6" y="33"/>
                  </a:cubicBezTo>
                  <a:cubicBezTo>
                    <a:pt x="19" y="57"/>
                    <a:pt x="41" y="101"/>
                    <a:pt x="55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859838" y="1778000"/>
              <a:ext cx="1838325" cy="1744662"/>
            </a:xfrm>
            <a:custGeom>
              <a:avLst/>
              <a:gdLst>
                <a:gd name="T0" fmla="*/ 319 w 490"/>
                <a:gd name="T1" fmla="*/ 0 h 465"/>
                <a:gd name="T2" fmla="*/ 169 w 490"/>
                <a:gd name="T3" fmla="*/ 0 h 465"/>
                <a:gd name="T4" fmla="*/ 0 w 490"/>
                <a:gd name="T5" fmla="*/ 288 h 465"/>
                <a:gd name="T6" fmla="*/ 245 w 490"/>
                <a:gd name="T7" fmla="*/ 465 h 465"/>
                <a:gd name="T8" fmla="*/ 490 w 490"/>
                <a:gd name="T9" fmla="*/ 288 h 465"/>
                <a:gd name="T10" fmla="*/ 319 w 490"/>
                <a:gd name="T11" fmla="*/ 0 h 465"/>
                <a:gd name="T12" fmla="*/ 308 w 490"/>
                <a:gd name="T13" fmla="*/ 189 h 465"/>
                <a:gd name="T14" fmla="*/ 301 w 490"/>
                <a:gd name="T15" fmla="*/ 224 h 465"/>
                <a:gd name="T16" fmla="*/ 195 w 490"/>
                <a:gd name="T17" fmla="*/ 224 h 465"/>
                <a:gd name="T18" fmla="*/ 195 w 490"/>
                <a:gd name="T19" fmla="*/ 233 h 465"/>
                <a:gd name="T20" fmla="*/ 195 w 490"/>
                <a:gd name="T21" fmla="*/ 245 h 465"/>
                <a:gd name="T22" fmla="*/ 296 w 490"/>
                <a:gd name="T23" fmla="*/ 245 h 465"/>
                <a:gd name="T24" fmla="*/ 289 w 490"/>
                <a:gd name="T25" fmla="*/ 280 h 465"/>
                <a:gd name="T26" fmla="*/ 200 w 490"/>
                <a:gd name="T27" fmla="*/ 280 h 465"/>
                <a:gd name="T28" fmla="*/ 214 w 490"/>
                <a:gd name="T29" fmla="*/ 310 h 465"/>
                <a:gd name="T30" fmla="*/ 264 w 490"/>
                <a:gd name="T31" fmla="*/ 332 h 465"/>
                <a:gd name="T32" fmla="*/ 322 w 490"/>
                <a:gd name="T33" fmla="*/ 309 h 465"/>
                <a:gd name="T34" fmla="*/ 326 w 490"/>
                <a:gd name="T35" fmla="*/ 305 h 465"/>
                <a:gd name="T36" fmla="*/ 326 w 490"/>
                <a:gd name="T37" fmla="*/ 373 h 465"/>
                <a:gd name="T38" fmla="*/ 325 w 490"/>
                <a:gd name="T39" fmla="*/ 373 h 465"/>
                <a:gd name="T40" fmla="*/ 264 w 490"/>
                <a:gd name="T41" fmla="*/ 386 h 465"/>
                <a:gd name="T42" fmla="*/ 168 w 490"/>
                <a:gd name="T43" fmla="*/ 346 h 465"/>
                <a:gd name="T44" fmla="*/ 135 w 490"/>
                <a:gd name="T45" fmla="*/ 280 h 465"/>
                <a:gd name="T46" fmla="*/ 105 w 490"/>
                <a:gd name="T47" fmla="*/ 280 h 465"/>
                <a:gd name="T48" fmla="*/ 112 w 490"/>
                <a:gd name="T49" fmla="*/ 245 h 465"/>
                <a:gd name="T50" fmla="*/ 131 w 490"/>
                <a:gd name="T51" fmla="*/ 245 h 465"/>
                <a:gd name="T52" fmla="*/ 131 w 490"/>
                <a:gd name="T53" fmla="*/ 237 h 465"/>
                <a:gd name="T54" fmla="*/ 131 w 490"/>
                <a:gd name="T55" fmla="*/ 224 h 465"/>
                <a:gd name="T56" fmla="*/ 105 w 490"/>
                <a:gd name="T57" fmla="*/ 224 h 465"/>
                <a:gd name="T58" fmla="*/ 112 w 490"/>
                <a:gd name="T59" fmla="*/ 189 h 465"/>
                <a:gd name="T60" fmla="*/ 135 w 490"/>
                <a:gd name="T61" fmla="*/ 189 h 465"/>
                <a:gd name="T62" fmla="*/ 168 w 490"/>
                <a:gd name="T63" fmla="*/ 124 h 465"/>
                <a:gd name="T64" fmla="*/ 268 w 490"/>
                <a:gd name="T65" fmla="*/ 84 h 465"/>
                <a:gd name="T66" fmla="*/ 326 w 490"/>
                <a:gd name="T67" fmla="*/ 96 h 465"/>
                <a:gd name="T68" fmla="*/ 328 w 490"/>
                <a:gd name="T69" fmla="*/ 97 h 465"/>
                <a:gd name="T70" fmla="*/ 315 w 490"/>
                <a:gd name="T71" fmla="*/ 157 h 465"/>
                <a:gd name="T72" fmla="*/ 312 w 490"/>
                <a:gd name="T73" fmla="*/ 154 h 465"/>
                <a:gd name="T74" fmla="*/ 265 w 490"/>
                <a:gd name="T75" fmla="*/ 138 h 465"/>
                <a:gd name="T76" fmla="*/ 215 w 490"/>
                <a:gd name="T77" fmla="*/ 160 h 465"/>
                <a:gd name="T78" fmla="*/ 200 w 490"/>
                <a:gd name="T79" fmla="*/ 189 h 465"/>
                <a:gd name="T80" fmla="*/ 308 w 490"/>
                <a:gd name="T81" fmla="*/ 18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0" h="465">
                  <a:moveTo>
                    <a:pt x="31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87" y="51"/>
                    <a:pt x="0" y="169"/>
                    <a:pt x="0" y="288"/>
                  </a:cubicBezTo>
                  <a:cubicBezTo>
                    <a:pt x="0" y="425"/>
                    <a:pt x="110" y="465"/>
                    <a:pt x="245" y="465"/>
                  </a:cubicBezTo>
                  <a:cubicBezTo>
                    <a:pt x="380" y="465"/>
                    <a:pt x="490" y="425"/>
                    <a:pt x="490" y="288"/>
                  </a:cubicBezTo>
                  <a:cubicBezTo>
                    <a:pt x="490" y="166"/>
                    <a:pt x="399" y="50"/>
                    <a:pt x="319" y="0"/>
                  </a:cubicBezTo>
                  <a:close/>
                  <a:moveTo>
                    <a:pt x="308" y="189"/>
                  </a:moveTo>
                  <a:cubicBezTo>
                    <a:pt x="301" y="224"/>
                    <a:pt x="301" y="224"/>
                    <a:pt x="301" y="224"/>
                  </a:cubicBezTo>
                  <a:cubicBezTo>
                    <a:pt x="195" y="224"/>
                    <a:pt x="195" y="224"/>
                    <a:pt x="195" y="224"/>
                  </a:cubicBezTo>
                  <a:cubicBezTo>
                    <a:pt x="195" y="226"/>
                    <a:pt x="195" y="230"/>
                    <a:pt x="195" y="233"/>
                  </a:cubicBezTo>
                  <a:cubicBezTo>
                    <a:pt x="195" y="237"/>
                    <a:pt x="195" y="241"/>
                    <a:pt x="195" y="245"/>
                  </a:cubicBezTo>
                  <a:cubicBezTo>
                    <a:pt x="296" y="245"/>
                    <a:pt x="296" y="245"/>
                    <a:pt x="296" y="245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00" y="280"/>
                    <a:pt x="200" y="280"/>
                    <a:pt x="200" y="280"/>
                  </a:cubicBezTo>
                  <a:cubicBezTo>
                    <a:pt x="203" y="293"/>
                    <a:pt x="208" y="302"/>
                    <a:pt x="214" y="310"/>
                  </a:cubicBezTo>
                  <a:cubicBezTo>
                    <a:pt x="227" y="324"/>
                    <a:pt x="243" y="332"/>
                    <a:pt x="264" y="332"/>
                  </a:cubicBezTo>
                  <a:cubicBezTo>
                    <a:pt x="288" y="332"/>
                    <a:pt x="308" y="324"/>
                    <a:pt x="322" y="309"/>
                  </a:cubicBezTo>
                  <a:cubicBezTo>
                    <a:pt x="326" y="305"/>
                    <a:pt x="326" y="305"/>
                    <a:pt x="326" y="305"/>
                  </a:cubicBezTo>
                  <a:cubicBezTo>
                    <a:pt x="326" y="373"/>
                    <a:pt x="326" y="373"/>
                    <a:pt x="326" y="373"/>
                  </a:cubicBezTo>
                  <a:cubicBezTo>
                    <a:pt x="325" y="373"/>
                    <a:pt x="325" y="373"/>
                    <a:pt x="325" y="373"/>
                  </a:cubicBezTo>
                  <a:cubicBezTo>
                    <a:pt x="307" y="382"/>
                    <a:pt x="287" y="386"/>
                    <a:pt x="264" y="386"/>
                  </a:cubicBezTo>
                  <a:cubicBezTo>
                    <a:pt x="225" y="386"/>
                    <a:pt x="193" y="373"/>
                    <a:pt x="168" y="346"/>
                  </a:cubicBezTo>
                  <a:cubicBezTo>
                    <a:pt x="152" y="328"/>
                    <a:pt x="140" y="306"/>
                    <a:pt x="13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31" y="243"/>
                    <a:pt x="131" y="240"/>
                    <a:pt x="131" y="237"/>
                  </a:cubicBezTo>
                  <a:cubicBezTo>
                    <a:pt x="131" y="232"/>
                    <a:pt x="131" y="228"/>
                    <a:pt x="131" y="224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41" y="163"/>
                    <a:pt x="152" y="142"/>
                    <a:pt x="168" y="124"/>
                  </a:cubicBezTo>
                  <a:cubicBezTo>
                    <a:pt x="193" y="97"/>
                    <a:pt x="227" y="84"/>
                    <a:pt x="268" y="84"/>
                  </a:cubicBezTo>
                  <a:cubicBezTo>
                    <a:pt x="290" y="84"/>
                    <a:pt x="310" y="88"/>
                    <a:pt x="326" y="96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2" y="154"/>
                    <a:pt x="312" y="154"/>
                    <a:pt x="312" y="154"/>
                  </a:cubicBezTo>
                  <a:cubicBezTo>
                    <a:pt x="301" y="143"/>
                    <a:pt x="285" y="138"/>
                    <a:pt x="265" y="138"/>
                  </a:cubicBezTo>
                  <a:cubicBezTo>
                    <a:pt x="244" y="138"/>
                    <a:pt x="227" y="145"/>
                    <a:pt x="215" y="160"/>
                  </a:cubicBezTo>
                  <a:cubicBezTo>
                    <a:pt x="208" y="168"/>
                    <a:pt x="203" y="178"/>
                    <a:pt x="200" y="189"/>
                  </a:cubicBezTo>
                  <a:lnTo>
                    <a:pt x="308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9504363" y="1587500"/>
              <a:ext cx="547687" cy="149225"/>
            </a:xfrm>
            <a:custGeom>
              <a:avLst/>
              <a:gdLst>
                <a:gd name="T0" fmla="*/ 19 w 146"/>
                <a:gd name="T1" fmla="*/ 0 h 40"/>
                <a:gd name="T2" fmla="*/ 0 w 146"/>
                <a:gd name="T3" fmla="*/ 20 h 40"/>
                <a:gd name="T4" fmla="*/ 19 w 146"/>
                <a:gd name="T5" fmla="*/ 40 h 40"/>
                <a:gd name="T6" fmla="*/ 127 w 146"/>
                <a:gd name="T7" fmla="*/ 40 h 40"/>
                <a:gd name="T8" fmla="*/ 146 w 146"/>
                <a:gd name="T9" fmla="*/ 20 h 40"/>
                <a:gd name="T10" fmla="*/ 127 w 146"/>
                <a:gd name="T11" fmla="*/ 0 h 40"/>
                <a:gd name="T12" fmla="*/ 19 w 1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">
                  <a:moveTo>
                    <a:pt x="19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1"/>
                    <a:pt x="5" y="40"/>
                    <a:pt x="19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41" y="40"/>
                    <a:pt x="146" y="31"/>
                    <a:pt x="146" y="20"/>
                  </a:cubicBezTo>
                  <a:cubicBezTo>
                    <a:pt x="146" y="9"/>
                    <a:pt x="141" y="0"/>
                    <a:pt x="127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720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Kivihiilen kiellon vaikutukset käyttökohteittain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5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Käyttökohdetaulukko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345591"/>
              </p:ext>
            </p:extLst>
          </p:nvPr>
        </p:nvGraphicFramePr>
        <p:xfrm>
          <a:off x="612775" y="1271588"/>
          <a:ext cx="8063681" cy="4985023"/>
        </p:xfrm>
        <a:graphic>
          <a:graphicData uri="http://schemas.openxmlformats.org/drawingml/2006/table">
            <a:tbl>
              <a:tblPr/>
              <a:tblGrid>
                <a:gridCol w="1294929"/>
                <a:gridCol w="1152128"/>
                <a:gridCol w="1296144"/>
                <a:gridCol w="4320480"/>
              </a:tblGrid>
              <a:tr h="59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Paikkakunta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Kivihiilen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käyttö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vuonna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2016,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TWh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Kivihiilen kiellon merkittävyys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Kiellon vaikutukset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5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Helsinki 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Ennenaikainen korvausinvestointi, kohonneet tuotanto-kustannukset, haasteet kaukolämpötehon riittävyydessä, mahdollisesti uusien kaasulämpökeskusten rakentaminen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Espoo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Ennenaikainen korvausinvestointi, kohonneet tuotantokustannukset (matala hintaskenaario). Mikäli korvaavaa kapasiteettia ei ole mahdollista ottaa käyttöön vuoteen 2025 mennessä, vaikutukset kasvavat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Ennenaikainen korvausinvestointi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Vaasa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Nykyisen laitteiston ennenaikainen käytöstä poisto, ennenaikainen korvausinvestointi, kohonneet lämmön tuotantokustannukset ja menetetyt lauhdesähkön myyntitulot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Naantali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Mahdollisesti lisäinvestointeja nykyiseen laitokseen, ennenaikainen korvausinvestointi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Lahti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Ei vaikutusta investointitarpeisiin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Pietarsaari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Mahdollisesti lisäinvestointeja nykyiseen laitokseen, mahdollisesti menetetyt lauhdesähkön myyntitulot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Kirkniemi, teollisuuslaitos</a:t>
                      </a: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Kohonneet tuotantokustannukset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Muut hiiltä käyttävät laitokset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Mm. polttoainekäsittelyyn liittyvien nykyisten laitteistojen ennenaikainen käytöstä poisto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 rot="5400000">
            <a:off x="3562040" y="2063142"/>
            <a:ext cx="290381" cy="285792"/>
            <a:chOff x="8748464" y="3113115"/>
            <a:chExt cx="290381" cy="285792"/>
          </a:xfrm>
          <a:solidFill>
            <a:srgbClr val="FF0000"/>
          </a:solidFill>
        </p:grpSpPr>
        <p:sp>
          <p:nvSpPr>
            <p:cNvPr id="38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Donut 48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3562040" y="3698689"/>
            <a:ext cx="290381" cy="285792"/>
            <a:chOff x="8748464" y="3113115"/>
            <a:chExt cx="290381" cy="285792"/>
          </a:xfrm>
          <a:solidFill>
            <a:srgbClr val="FF0000"/>
          </a:solidFill>
        </p:grpSpPr>
        <p:sp>
          <p:nvSpPr>
            <p:cNvPr id="64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5" name="Donut 64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3562040" y="4256375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67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Donut 67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3562040" y="5898425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70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Donut 70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3562040" y="5036679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73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Donut 73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3562040" y="4656319"/>
            <a:ext cx="290381" cy="285792"/>
            <a:chOff x="8748464" y="3113115"/>
            <a:chExt cx="290381" cy="285792"/>
          </a:xfrm>
          <a:solidFill>
            <a:srgbClr val="00B050"/>
          </a:solidFill>
        </p:grpSpPr>
        <p:sp>
          <p:nvSpPr>
            <p:cNvPr id="76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Donut 76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rot="5400000">
            <a:off x="3562040" y="5468727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82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3" name="Donut 82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5400000">
            <a:off x="3562040" y="3236970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47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Donut 47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654606" y="8039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 smtClean="0">
                <a:solidFill>
                  <a:schemeClr val="accent3"/>
                </a:solidFill>
              </a:rPr>
              <a:t>2025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6189" y="1075159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chemeClr val="accent3"/>
                </a:solidFill>
              </a:rPr>
              <a:t>K</a:t>
            </a:r>
            <a:r>
              <a:rPr lang="fi-FI" sz="1200" b="1" dirty="0" smtClean="0">
                <a:solidFill>
                  <a:schemeClr val="accent3"/>
                </a:solidFill>
              </a:rPr>
              <a:t>ivihiilen </a:t>
            </a:r>
            <a:r>
              <a:rPr lang="fi-FI" sz="1200" b="1" dirty="0">
                <a:solidFill>
                  <a:schemeClr val="accent3"/>
                </a:solidFill>
              </a:rPr>
              <a:t>kielto vuonna 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5400000">
            <a:off x="3562040" y="2711215"/>
            <a:ext cx="290381" cy="285792"/>
            <a:chOff x="8748464" y="3113115"/>
            <a:chExt cx="290381" cy="285792"/>
          </a:xfrm>
          <a:solidFill>
            <a:srgbClr val="FF0000"/>
          </a:solidFill>
        </p:grpSpPr>
        <p:sp>
          <p:nvSpPr>
            <p:cNvPr id="42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8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Kivihiilen kiellon vaikutukset käyttökohteittain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6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Käyttökohdetaulukko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093558"/>
              </p:ext>
            </p:extLst>
          </p:nvPr>
        </p:nvGraphicFramePr>
        <p:xfrm>
          <a:off x="612775" y="1271587"/>
          <a:ext cx="8063681" cy="4896959"/>
        </p:xfrm>
        <a:graphic>
          <a:graphicData uri="http://schemas.openxmlformats.org/drawingml/2006/table">
            <a:tbl>
              <a:tblPr/>
              <a:tblGrid>
                <a:gridCol w="1294929"/>
                <a:gridCol w="1152128"/>
                <a:gridCol w="1296144"/>
                <a:gridCol w="4320480"/>
              </a:tblGrid>
              <a:tr h="38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Paikkakunta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Kivihiilen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käyttö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vuonna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2016, </a:t>
                      </a: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TWh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Kivihiilen kiellon merkittävyys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Kiellon vaikutukset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Helsinki 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Ennenaikainen korvausinvestointi, tuotantokustannusmuutokset riippuvat markkinahintaskenaariosta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Espoo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vaikutusta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investointitarpeisiin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vaikutusta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investointitarpeisiin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Vaasa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Nykyisen laitteiston ennenaikainen käytöstä poisto, ennenaikainen korvausinvestointi, kohonneet lämmön tuotantokustannukset ja menetetyt lauhdesähkön myyntitulot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Naantali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Mahdollisesti lisäinvestointeja nykyiseen laitokseen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Lahti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vaikutusta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investointitarpeisiin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Pietarsaari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Mahdollisesti lisäinvestointeja nykyiseen laitokseen, mahdollisesti menetetyt lauhdesähkön myyntitulot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Kirkniemi, teollisuuslaitos</a:t>
                      </a: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Kohonneet tuotantokustannukset matalassa hintaskenaariossa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Muut hiiltä käyttävät laitokset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35993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50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Mm. polttoainekäsittelyyn liittyvien nykyisten laitteistojen ennenaikainen käytöstä poisto</a:t>
                      </a:r>
                    </a:p>
                  </a:txBody>
                  <a:tcPr marL="35993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 rot="5400000">
            <a:off x="3563833" y="2063142"/>
            <a:ext cx="290381" cy="285792"/>
            <a:chOff x="8748464" y="3113115"/>
            <a:chExt cx="290381" cy="285792"/>
          </a:xfrm>
          <a:solidFill>
            <a:srgbClr val="FF0000"/>
          </a:solidFill>
        </p:grpSpPr>
        <p:sp>
          <p:nvSpPr>
            <p:cNvPr id="38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Donut 48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5400000">
            <a:off x="3563833" y="2567199"/>
            <a:ext cx="290381" cy="285792"/>
            <a:chOff x="8748464" y="3113115"/>
            <a:chExt cx="290381" cy="285792"/>
          </a:xfrm>
          <a:solidFill>
            <a:srgbClr val="00B050"/>
          </a:solidFill>
        </p:grpSpPr>
        <p:sp>
          <p:nvSpPr>
            <p:cNvPr id="54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5" name="Donut 54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5400000">
            <a:off x="3563833" y="2964224"/>
            <a:ext cx="290381" cy="285792"/>
            <a:chOff x="8748464" y="3113115"/>
            <a:chExt cx="290381" cy="285792"/>
          </a:xfrm>
          <a:solidFill>
            <a:srgbClr val="00B050"/>
          </a:solidFill>
        </p:grpSpPr>
        <p:sp>
          <p:nvSpPr>
            <p:cNvPr id="57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8" name="Donut 57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3563833" y="3538577"/>
            <a:ext cx="290381" cy="285792"/>
            <a:chOff x="8748464" y="3113115"/>
            <a:chExt cx="290381" cy="285792"/>
          </a:xfrm>
          <a:solidFill>
            <a:srgbClr val="FF0000"/>
          </a:solidFill>
        </p:grpSpPr>
        <p:sp>
          <p:nvSpPr>
            <p:cNvPr id="64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5" name="Donut 64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3563833" y="4125497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67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Donut 67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3563833" y="4943463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70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Donut 70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3563833" y="5372511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73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Donut 73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3563833" y="4511415"/>
            <a:ext cx="290381" cy="285792"/>
            <a:chOff x="8748464" y="3113115"/>
            <a:chExt cx="290381" cy="285792"/>
          </a:xfrm>
          <a:solidFill>
            <a:srgbClr val="00B050"/>
          </a:solidFill>
        </p:grpSpPr>
        <p:sp>
          <p:nvSpPr>
            <p:cNvPr id="76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Donut 76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rot="5400000">
            <a:off x="3563833" y="5807559"/>
            <a:ext cx="290381" cy="285792"/>
            <a:chOff x="8748464" y="3113115"/>
            <a:chExt cx="290381" cy="285792"/>
          </a:xfrm>
          <a:solidFill>
            <a:srgbClr val="FFC000"/>
          </a:solidFill>
        </p:grpSpPr>
        <p:sp>
          <p:nvSpPr>
            <p:cNvPr id="82" name="Multiply 2"/>
            <p:cNvSpPr/>
            <p:nvPr/>
          </p:nvSpPr>
          <p:spPr>
            <a:xfrm>
              <a:off x="8812098" y="3113115"/>
              <a:ext cx="226747" cy="225049"/>
            </a:xfrm>
            <a:custGeom>
              <a:avLst/>
              <a:gdLst>
                <a:gd name="connsiteX0" fmla="*/ 43216 w 216024"/>
                <a:gd name="connsiteY0" fmla="*/ 60551 h 216024"/>
                <a:gd name="connsiteX1" fmla="*/ 60551 w 216024"/>
                <a:gd name="connsiteY1" fmla="*/ 43216 h 216024"/>
                <a:gd name="connsiteX2" fmla="*/ 108012 w 216024"/>
                <a:gd name="connsiteY2" fmla="*/ 90676 h 216024"/>
                <a:gd name="connsiteX3" fmla="*/ 155473 w 216024"/>
                <a:gd name="connsiteY3" fmla="*/ 43216 h 216024"/>
                <a:gd name="connsiteX4" fmla="*/ 172808 w 216024"/>
                <a:gd name="connsiteY4" fmla="*/ 60551 h 216024"/>
                <a:gd name="connsiteX5" fmla="*/ 125348 w 216024"/>
                <a:gd name="connsiteY5" fmla="*/ 108012 h 216024"/>
                <a:gd name="connsiteX6" fmla="*/ 172808 w 216024"/>
                <a:gd name="connsiteY6" fmla="*/ 155473 h 216024"/>
                <a:gd name="connsiteX7" fmla="*/ 155473 w 216024"/>
                <a:gd name="connsiteY7" fmla="*/ 172808 h 216024"/>
                <a:gd name="connsiteX8" fmla="*/ 108012 w 216024"/>
                <a:gd name="connsiteY8" fmla="*/ 125348 h 216024"/>
                <a:gd name="connsiteX9" fmla="*/ 60551 w 216024"/>
                <a:gd name="connsiteY9" fmla="*/ 172808 h 216024"/>
                <a:gd name="connsiteX10" fmla="*/ 43216 w 216024"/>
                <a:gd name="connsiteY10" fmla="*/ 155473 h 216024"/>
                <a:gd name="connsiteX11" fmla="*/ 90676 w 216024"/>
                <a:gd name="connsiteY11" fmla="*/ 108012 h 216024"/>
                <a:gd name="connsiteX12" fmla="*/ 43216 w 216024"/>
                <a:gd name="connsiteY12" fmla="*/ 60551 h 216024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12257 w 226747"/>
                <a:gd name="connsiteY3" fmla="*/ 9506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747"/>
                <a:gd name="connsiteY0" fmla="*/ 112395 h 224652"/>
                <a:gd name="connsiteX1" fmla="*/ 17335 w 226747"/>
                <a:gd name="connsiteY1" fmla="*/ 95060 h 224652"/>
                <a:gd name="connsiteX2" fmla="*/ 64796 w 226747"/>
                <a:gd name="connsiteY2" fmla="*/ 142520 h 224652"/>
                <a:gd name="connsiteX3" fmla="*/ 108447 w 226747"/>
                <a:gd name="connsiteY3" fmla="*/ 87440 h 224652"/>
                <a:gd name="connsiteX4" fmla="*/ 226747 w 226747"/>
                <a:gd name="connsiteY4" fmla="*/ 0 h 224652"/>
                <a:gd name="connsiteX5" fmla="*/ 82132 w 226747"/>
                <a:gd name="connsiteY5" fmla="*/ 159856 h 224652"/>
                <a:gd name="connsiteX6" fmla="*/ 129592 w 226747"/>
                <a:gd name="connsiteY6" fmla="*/ 207317 h 224652"/>
                <a:gd name="connsiteX7" fmla="*/ 112257 w 226747"/>
                <a:gd name="connsiteY7" fmla="*/ 224652 h 224652"/>
                <a:gd name="connsiteX8" fmla="*/ 64796 w 226747"/>
                <a:gd name="connsiteY8" fmla="*/ 177192 h 224652"/>
                <a:gd name="connsiteX9" fmla="*/ 17335 w 226747"/>
                <a:gd name="connsiteY9" fmla="*/ 224652 h 224652"/>
                <a:gd name="connsiteX10" fmla="*/ 0 w 226747"/>
                <a:gd name="connsiteY10" fmla="*/ 207317 h 224652"/>
                <a:gd name="connsiteX11" fmla="*/ 47460 w 226747"/>
                <a:gd name="connsiteY11" fmla="*/ 159856 h 224652"/>
                <a:gd name="connsiteX12" fmla="*/ 0 w 226747"/>
                <a:gd name="connsiteY12" fmla="*/ 112395 h 224652"/>
                <a:gd name="connsiteX0" fmla="*/ 0 w 226892"/>
                <a:gd name="connsiteY0" fmla="*/ 113688 h 225945"/>
                <a:gd name="connsiteX1" fmla="*/ 17335 w 226892"/>
                <a:gd name="connsiteY1" fmla="*/ 96353 h 225945"/>
                <a:gd name="connsiteX2" fmla="*/ 64796 w 226892"/>
                <a:gd name="connsiteY2" fmla="*/ 143813 h 225945"/>
                <a:gd name="connsiteX3" fmla="*/ 108447 w 226892"/>
                <a:gd name="connsiteY3" fmla="*/ 88733 h 225945"/>
                <a:gd name="connsiteX4" fmla="*/ 226747 w 226892"/>
                <a:gd name="connsiteY4" fmla="*/ 1293 h 225945"/>
                <a:gd name="connsiteX5" fmla="*/ 82132 w 226892"/>
                <a:gd name="connsiteY5" fmla="*/ 161149 h 225945"/>
                <a:gd name="connsiteX6" fmla="*/ 129592 w 226892"/>
                <a:gd name="connsiteY6" fmla="*/ 208610 h 225945"/>
                <a:gd name="connsiteX7" fmla="*/ 112257 w 226892"/>
                <a:gd name="connsiteY7" fmla="*/ 225945 h 225945"/>
                <a:gd name="connsiteX8" fmla="*/ 64796 w 226892"/>
                <a:gd name="connsiteY8" fmla="*/ 178485 h 225945"/>
                <a:gd name="connsiteX9" fmla="*/ 17335 w 226892"/>
                <a:gd name="connsiteY9" fmla="*/ 225945 h 225945"/>
                <a:gd name="connsiteX10" fmla="*/ 0 w 226892"/>
                <a:gd name="connsiteY10" fmla="*/ 208610 h 225945"/>
                <a:gd name="connsiteX11" fmla="*/ 47460 w 226892"/>
                <a:gd name="connsiteY11" fmla="*/ 161149 h 225945"/>
                <a:gd name="connsiteX12" fmla="*/ 0 w 226892"/>
                <a:gd name="connsiteY12" fmla="*/ 113688 h 225945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57"/>
                <a:gd name="connsiteY0" fmla="*/ 114059 h 226316"/>
                <a:gd name="connsiteX1" fmla="*/ 17335 w 226957"/>
                <a:gd name="connsiteY1" fmla="*/ 96724 h 226316"/>
                <a:gd name="connsiteX2" fmla="*/ 64796 w 226957"/>
                <a:gd name="connsiteY2" fmla="*/ 144184 h 226316"/>
                <a:gd name="connsiteX3" fmla="*/ 138927 w 226957"/>
                <a:gd name="connsiteY3" fmla="*/ 70054 h 226316"/>
                <a:gd name="connsiteX4" fmla="*/ 226747 w 226957"/>
                <a:gd name="connsiteY4" fmla="*/ 1664 h 226316"/>
                <a:gd name="connsiteX5" fmla="*/ 82132 w 226957"/>
                <a:gd name="connsiteY5" fmla="*/ 161520 h 226316"/>
                <a:gd name="connsiteX6" fmla="*/ 129592 w 226957"/>
                <a:gd name="connsiteY6" fmla="*/ 208981 h 226316"/>
                <a:gd name="connsiteX7" fmla="*/ 112257 w 226957"/>
                <a:gd name="connsiteY7" fmla="*/ 226316 h 226316"/>
                <a:gd name="connsiteX8" fmla="*/ 64796 w 226957"/>
                <a:gd name="connsiteY8" fmla="*/ 178856 h 226316"/>
                <a:gd name="connsiteX9" fmla="*/ 17335 w 226957"/>
                <a:gd name="connsiteY9" fmla="*/ 226316 h 226316"/>
                <a:gd name="connsiteX10" fmla="*/ 0 w 226957"/>
                <a:gd name="connsiteY10" fmla="*/ 208981 h 226316"/>
                <a:gd name="connsiteX11" fmla="*/ 47460 w 226957"/>
                <a:gd name="connsiteY11" fmla="*/ 161520 h 226316"/>
                <a:gd name="connsiteX12" fmla="*/ 0 w 226957"/>
                <a:gd name="connsiteY12" fmla="*/ 114059 h 226316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2132 w 226961"/>
                <a:gd name="connsiteY5" fmla="*/ 161499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961"/>
                <a:gd name="connsiteY0" fmla="*/ 114038 h 226295"/>
                <a:gd name="connsiteX1" fmla="*/ 17335 w 226961"/>
                <a:gd name="connsiteY1" fmla="*/ 96703 h 226295"/>
                <a:gd name="connsiteX2" fmla="*/ 57176 w 226961"/>
                <a:gd name="connsiteY2" fmla="*/ 138448 h 226295"/>
                <a:gd name="connsiteX3" fmla="*/ 138927 w 226961"/>
                <a:gd name="connsiteY3" fmla="*/ 70033 h 226295"/>
                <a:gd name="connsiteX4" fmla="*/ 226747 w 226961"/>
                <a:gd name="connsiteY4" fmla="*/ 1643 h 226295"/>
                <a:gd name="connsiteX5" fmla="*/ 87847 w 226961"/>
                <a:gd name="connsiteY5" fmla="*/ 167214 h 226295"/>
                <a:gd name="connsiteX6" fmla="*/ 129592 w 226961"/>
                <a:gd name="connsiteY6" fmla="*/ 208960 h 226295"/>
                <a:gd name="connsiteX7" fmla="*/ 112257 w 226961"/>
                <a:gd name="connsiteY7" fmla="*/ 226295 h 226295"/>
                <a:gd name="connsiteX8" fmla="*/ 64796 w 226961"/>
                <a:gd name="connsiteY8" fmla="*/ 178835 h 226295"/>
                <a:gd name="connsiteX9" fmla="*/ 17335 w 226961"/>
                <a:gd name="connsiteY9" fmla="*/ 226295 h 226295"/>
                <a:gd name="connsiteX10" fmla="*/ 0 w 226961"/>
                <a:gd name="connsiteY10" fmla="*/ 208960 h 226295"/>
                <a:gd name="connsiteX11" fmla="*/ 47460 w 226961"/>
                <a:gd name="connsiteY11" fmla="*/ 161499 h 226295"/>
                <a:gd name="connsiteX12" fmla="*/ 0 w 226961"/>
                <a:gd name="connsiteY12" fmla="*/ 114038 h 226295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529 h 224786"/>
                <a:gd name="connsiteX1" fmla="*/ 17335 w 226747"/>
                <a:gd name="connsiteY1" fmla="*/ 95194 h 224786"/>
                <a:gd name="connsiteX2" fmla="*/ 57176 w 226747"/>
                <a:gd name="connsiteY2" fmla="*/ 136939 h 224786"/>
                <a:gd name="connsiteX3" fmla="*/ 226747 w 226747"/>
                <a:gd name="connsiteY3" fmla="*/ 134 h 224786"/>
                <a:gd name="connsiteX4" fmla="*/ 87847 w 226747"/>
                <a:gd name="connsiteY4" fmla="*/ 165705 h 224786"/>
                <a:gd name="connsiteX5" fmla="*/ 129592 w 226747"/>
                <a:gd name="connsiteY5" fmla="*/ 207451 h 224786"/>
                <a:gd name="connsiteX6" fmla="*/ 112257 w 226747"/>
                <a:gd name="connsiteY6" fmla="*/ 224786 h 224786"/>
                <a:gd name="connsiteX7" fmla="*/ 64796 w 226747"/>
                <a:gd name="connsiteY7" fmla="*/ 177326 h 224786"/>
                <a:gd name="connsiteX8" fmla="*/ 17335 w 226747"/>
                <a:gd name="connsiteY8" fmla="*/ 224786 h 224786"/>
                <a:gd name="connsiteX9" fmla="*/ 0 w 226747"/>
                <a:gd name="connsiteY9" fmla="*/ 207451 h 224786"/>
                <a:gd name="connsiteX10" fmla="*/ 47460 w 226747"/>
                <a:gd name="connsiteY10" fmla="*/ 159990 h 224786"/>
                <a:gd name="connsiteX11" fmla="*/ 0 w 226747"/>
                <a:gd name="connsiteY11" fmla="*/ 112529 h 224786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7847 w 226747"/>
                <a:gd name="connsiteY4" fmla="*/ 16596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  <a:gd name="connsiteX0" fmla="*/ 0 w 226747"/>
                <a:gd name="connsiteY0" fmla="*/ 112792 h 225049"/>
                <a:gd name="connsiteX1" fmla="*/ 17335 w 226747"/>
                <a:gd name="connsiteY1" fmla="*/ 95457 h 225049"/>
                <a:gd name="connsiteX2" fmla="*/ 57176 w 226747"/>
                <a:gd name="connsiteY2" fmla="*/ 137202 h 225049"/>
                <a:gd name="connsiteX3" fmla="*/ 226747 w 226747"/>
                <a:gd name="connsiteY3" fmla="*/ 397 h 225049"/>
                <a:gd name="connsiteX4" fmla="*/ 80227 w 226747"/>
                <a:gd name="connsiteY4" fmla="*/ 154538 h 225049"/>
                <a:gd name="connsiteX5" fmla="*/ 129592 w 226747"/>
                <a:gd name="connsiteY5" fmla="*/ 207714 h 225049"/>
                <a:gd name="connsiteX6" fmla="*/ 112257 w 226747"/>
                <a:gd name="connsiteY6" fmla="*/ 225049 h 225049"/>
                <a:gd name="connsiteX7" fmla="*/ 64796 w 226747"/>
                <a:gd name="connsiteY7" fmla="*/ 177589 h 225049"/>
                <a:gd name="connsiteX8" fmla="*/ 17335 w 226747"/>
                <a:gd name="connsiteY8" fmla="*/ 225049 h 225049"/>
                <a:gd name="connsiteX9" fmla="*/ 0 w 226747"/>
                <a:gd name="connsiteY9" fmla="*/ 207714 h 225049"/>
                <a:gd name="connsiteX10" fmla="*/ 47460 w 226747"/>
                <a:gd name="connsiteY10" fmla="*/ 160253 h 225049"/>
                <a:gd name="connsiteX11" fmla="*/ 0 w 226747"/>
                <a:gd name="connsiteY11" fmla="*/ 112792 h 2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47" h="225049">
                  <a:moveTo>
                    <a:pt x="0" y="112792"/>
                  </a:moveTo>
                  <a:lnTo>
                    <a:pt x="17335" y="95457"/>
                  </a:lnTo>
                  <a:lnTo>
                    <a:pt x="57176" y="137202"/>
                  </a:lnTo>
                  <a:cubicBezTo>
                    <a:pt x="160658" y="33729"/>
                    <a:pt x="221635" y="-4397"/>
                    <a:pt x="226747" y="397"/>
                  </a:cubicBezTo>
                  <a:cubicBezTo>
                    <a:pt x="142347" y="63207"/>
                    <a:pt x="117002" y="97443"/>
                    <a:pt x="80227" y="154538"/>
                  </a:cubicBezTo>
                  <a:lnTo>
                    <a:pt x="129592" y="207714"/>
                  </a:lnTo>
                  <a:lnTo>
                    <a:pt x="112257" y="225049"/>
                  </a:lnTo>
                  <a:lnTo>
                    <a:pt x="64796" y="177589"/>
                  </a:lnTo>
                  <a:lnTo>
                    <a:pt x="17335" y="225049"/>
                  </a:lnTo>
                  <a:lnTo>
                    <a:pt x="0" y="207714"/>
                  </a:lnTo>
                  <a:lnTo>
                    <a:pt x="47460" y="160253"/>
                  </a:lnTo>
                  <a:lnTo>
                    <a:pt x="0" y="112792"/>
                  </a:lnTo>
                  <a:close/>
                </a:path>
              </a:pathLst>
            </a:cu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3" name="Donut 82"/>
            <p:cNvSpPr/>
            <p:nvPr/>
          </p:nvSpPr>
          <p:spPr>
            <a:xfrm>
              <a:off x="8748464" y="3140531"/>
              <a:ext cx="258376" cy="258376"/>
            </a:xfrm>
            <a:prstGeom prst="donut">
              <a:avLst>
                <a:gd name="adj" fmla="val 6497"/>
              </a:avLst>
            </a:prstGeom>
            <a:grpFill/>
            <a:ln w="635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54606" y="8039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 smtClean="0">
                <a:solidFill>
                  <a:schemeClr val="accent3"/>
                </a:solidFill>
              </a:rPr>
              <a:t>2030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36189" y="1075159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chemeClr val="accent3"/>
                </a:solidFill>
              </a:rPr>
              <a:t>K</a:t>
            </a:r>
            <a:r>
              <a:rPr lang="fi-FI" sz="1200" b="1" dirty="0" smtClean="0">
                <a:solidFill>
                  <a:schemeClr val="accent3"/>
                </a:solidFill>
              </a:rPr>
              <a:t>ivihiilen </a:t>
            </a:r>
            <a:r>
              <a:rPr lang="fi-FI" sz="1200" b="1" dirty="0">
                <a:solidFill>
                  <a:schemeClr val="accent3"/>
                </a:solidFill>
              </a:rPr>
              <a:t>kielto vuonna </a:t>
            </a:r>
            <a:endParaRPr lang="en-US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972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53333"/>
              </p:ext>
            </p:extLst>
          </p:nvPr>
        </p:nvGraphicFramePr>
        <p:xfrm>
          <a:off x="4908839" y="1608922"/>
          <a:ext cx="3810868" cy="59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868"/>
              </a:tblGrid>
              <a:tr h="595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Kokonaisvaikutus 2024-2033</a:t>
                      </a:r>
                      <a:endParaRPr lang="fi-FI" sz="14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27.3.2018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11188" y="1628800"/>
            <a:ext cx="4104828" cy="4320480"/>
          </a:xfrm>
        </p:spPr>
        <p:txBody>
          <a:bodyPr>
            <a:noAutofit/>
          </a:bodyPr>
          <a:lstStyle/>
          <a:p>
            <a:r>
              <a:rPr lang="fi-FI" dirty="0" smtClean="0"/>
              <a:t>Vaikutukset tuotantokustannuksiin riippuvat voimakkaasti käytetyistä hintaoletuksista mm. polttoaineiden ja sähkön hinnan suhteen</a:t>
            </a:r>
          </a:p>
          <a:p>
            <a:pPr lvl="1"/>
            <a:endParaRPr lang="fi-FI" sz="1400" dirty="0" smtClean="0"/>
          </a:p>
          <a:p>
            <a:pPr lvl="1"/>
            <a:r>
              <a:rPr lang="fi-FI" sz="1400" dirty="0" smtClean="0"/>
              <a:t>Suurusluokaltaan vaikutukset ovat hintaskenaariosta riippumatta kuitenkin selvästi suuremmat jos kivihiili kielletään vuonna 2025 verrattuna kieltoon vuonna 2030. </a:t>
            </a:r>
          </a:p>
          <a:p>
            <a:endParaRPr lang="fi-FI" dirty="0"/>
          </a:p>
          <a:p>
            <a:r>
              <a:rPr lang="fi-FI" dirty="0" smtClean="0"/>
              <a:t>Kiellon merkittävimmät taloudelliset vaikutukset koskevat Helsinkiä, Vaasaa ja Espoota</a:t>
            </a:r>
          </a:p>
          <a:p>
            <a:pPr lvl="1"/>
            <a:endParaRPr lang="fi-FI" sz="1400" dirty="0" smtClean="0"/>
          </a:p>
          <a:p>
            <a:pPr lvl="1"/>
            <a:r>
              <a:rPr lang="fi-FI" sz="1400" dirty="0" smtClean="0"/>
              <a:t>Vaikutus kaukolämmön hintaan olisi noin    0-20 % vaikutuksen ollessa suuriin Vaasassa ja Helsingissä</a:t>
            </a:r>
          </a:p>
          <a:p>
            <a:endParaRPr lang="fi-FI" dirty="0" smtClean="0"/>
          </a:p>
          <a:p>
            <a:endParaRPr lang="fi-FI" sz="1200" dirty="0" smtClean="0"/>
          </a:p>
          <a:p>
            <a:endParaRPr lang="fi-FI" sz="12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 muuttuvien tuotantokustannusten ja ennenaikaisten korvausinvestointien vaikutukset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40800" y="11446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 smtClean="0">
                <a:solidFill>
                  <a:schemeClr val="accent3"/>
                </a:solidFill>
              </a:rPr>
              <a:t>2025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8839" y="2348880"/>
            <a:ext cx="3772143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+190</a:t>
            </a:r>
            <a:r>
              <a:rPr lang="fi-FI" sz="1400" b="1" dirty="0" smtClean="0">
                <a:solidFill>
                  <a:schemeClr val="tx1"/>
                </a:solidFill>
              </a:rPr>
              <a:t> </a:t>
            </a:r>
            <a:r>
              <a:rPr lang="fi-FI" sz="1400" dirty="0" smtClean="0">
                <a:solidFill>
                  <a:schemeClr val="tx1"/>
                </a:solidFill>
              </a:rPr>
              <a:t>M€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08839" y="4365104"/>
            <a:ext cx="3772143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+14 </a:t>
            </a:r>
            <a:r>
              <a:rPr lang="fi-FI" sz="1400" dirty="0" smtClean="0">
                <a:solidFill>
                  <a:schemeClr val="tx1"/>
                </a:solidFill>
              </a:rPr>
              <a:t>M€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40800" y="314270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 smtClean="0">
                <a:solidFill>
                  <a:schemeClr val="accent3"/>
                </a:solidFill>
              </a:rPr>
              <a:t>2030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796136" y="1404268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chemeClr val="accent3"/>
                </a:solidFill>
              </a:rPr>
              <a:t>K</a:t>
            </a:r>
            <a:r>
              <a:rPr lang="fi-FI" sz="1200" b="1" dirty="0" smtClean="0">
                <a:solidFill>
                  <a:schemeClr val="accent3"/>
                </a:solidFill>
              </a:rPr>
              <a:t>ivihiilen </a:t>
            </a:r>
            <a:r>
              <a:rPr lang="fi-FI" sz="1200" b="1" dirty="0">
                <a:solidFill>
                  <a:schemeClr val="accent3"/>
                </a:solidFill>
              </a:rPr>
              <a:t>kielto vuonna 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6136" y="3411041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chemeClr val="accent3"/>
                </a:solidFill>
              </a:rPr>
              <a:t>K</a:t>
            </a:r>
            <a:r>
              <a:rPr lang="fi-FI" sz="1200" b="1" dirty="0" smtClean="0">
                <a:solidFill>
                  <a:schemeClr val="accent3"/>
                </a:solidFill>
              </a:rPr>
              <a:t>ivihiilen </a:t>
            </a:r>
            <a:r>
              <a:rPr lang="fi-FI" sz="1200" b="1" dirty="0">
                <a:solidFill>
                  <a:schemeClr val="accent3"/>
                </a:solidFill>
              </a:rPr>
              <a:t>kielto vuonna 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64273"/>
              </p:ext>
            </p:extLst>
          </p:nvPr>
        </p:nvGraphicFramePr>
        <p:xfrm>
          <a:off x="4908838" y="3625146"/>
          <a:ext cx="3748479" cy="59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479"/>
              </a:tblGrid>
              <a:tr h="595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Kokonaisvaikutus 2029-2033</a:t>
                      </a:r>
                      <a:endParaRPr lang="fi-FI" sz="14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68756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Kivihiilen kiellon Vaikutukset sähköntuotantoon</a:t>
            </a:r>
            <a:endParaRPr lang="en-GB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4"/>
          </p:nvPr>
        </p:nvSpPr>
        <p:spPr>
          <a:xfrm>
            <a:off x="611188" y="1268414"/>
            <a:ext cx="5833020" cy="4321174"/>
          </a:xfrm>
          <a:solidFill>
            <a:srgbClr val="FFFFFF">
              <a:alpha val="85000"/>
            </a:srgbClr>
          </a:solidFill>
        </p:spPr>
        <p:txBody>
          <a:bodyPr vert="horz" lIns="72000" tIns="72000" rIns="72000" bIns="0" rtlCol="0" anchor="ctr">
            <a:noAutofit/>
          </a:bodyPr>
          <a:lstStyle/>
          <a:p>
            <a:r>
              <a:rPr lang="fi-FI" sz="1600" dirty="0"/>
              <a:t>Kivihiilen kielto nopeuttaa sähkön ja lämmön </a:t>
            </a:r>
            <a:r>
              <a:rPr lang="fi-FI" sz="1600" dirty="0" smtClean="0"/>
              <a:t>yhteistuotantokapasiteetin (CHP) </a:t>
            </a:r>
            <a:r>
              <a:rPr lang="fi-FI" sz="1600" dirty="0"/>
              <a:t>poistumista </a:t>
            </a:r>
            <a:r>
              <a:rPr lang="fi-FI" sz="1600" dirty="0" smtClean="0"/>
              <a:t>markkinoilta</a:t>
            </a:r>
          </a:p>
          <a:p>
            <a:pPr lvl="1"/>
            <a:r>
              <a:rPr lang="fi-FI" sz="1400" dirty="0" smtClean="0"/>
              <a:t>Erityisesti </a:t>
            </a:r>
            <a:r>
              <a:rPr lang="fi-FI" sz="1400" dirty="0"/>
              <a:t>2025 kiellon </a:t>
            </a:r>
            <a:r>
              <a:rPr lang="fi-FI" sz="1400" dirty="0" smtClean="0"/>
              <a:t>tapauksessa, jossa kapasiteetti laskee noin 600 MW</a:t>
            </a:r>
            <a:endParaRPr lang="fi-FI" sz="1400" dirty="0"/>
          </a:p>
          <a:p>
            <a:endParaRPr lang="fi-FI" sz="1600" dirty="0"/>
          </a:p>
          <a:p>
            <a:r>
              <a:rPr lang="fi-FI" sz="1600" dirty="0"/>
              <a:t>Vaikutus sähkön </a:t>
            </a:r>
            <a:r>
              <a:rPr lang="fi-FI" sz="1600" dirty="0" smtClean="0"/>
              <a:t>markkinahintaan </a:t>
            </a:r>
            <a:r>
              <a:rPr lang="fi-FI" sz="1600" dirty="0"/>
              <a:t>jää vähäiseksi, sillä koko Pohjoismaisen </a:t>
            </a:r>
            <a:r>
              <a:rPr lang="fi-FI" sz="1600" dirty="0" err="1"/>
              <a:t>sähkömarkkinan</a:t>
            </a:r>
            <a:r>
              <a:rPr lang="fi-FI" sz="1600" dirty="0"/>
              <a:t> mittakaavassa muutos </a:t>
            </a:r>
            <a:r>
              <a:rPr lang="fi-FI" sz="1600" dirty="0" smtClean="0"/>
              <a:t>on kohtuullisen pieni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Kotimaisella </a:t>
            </a:r>
            <a:r>
              <a:rPr lang="fi-FI" sz="1600" dirty="0" err="1"/>
              <a:t>CHP-kapasiteetilla</a:t>
            </a:r>
            <a:r>
              <a:rPr lang="fi-FI" sz="1600" dirty="0"/>
              <a:t> on suurempi merkitys </a:t>
            </a:r>
            <a:r>
              <a:rPr lang="fi-FI" sz="1600" dirty="0" smtClean="0"/>
              <a:t>sähkötehon </a:t>
            </a:r>
            <a:r>
              <a:rPr lang="fi-FI" sz="1600" dirty="0"/>
              <a:t>riittävyyden </a:t>
            </a:r>
            <a:r>
              <a:rPr lang="fi-FI" sz="1600" dirty="0" smtClean="0"/>
              <a:t>kannalta Suomessa</a:t>
            </a:r>
            <a:endParaRPr lang="fi-FI" sz="1600" dirty="0"/>
          </a:p>
          <a:p>
            <a:pPr lvl="1"/>
            <a:r>
              <a:rPr lang="fi-FI" sz="1400" dirty="0"/>
              <a:t>Erityisesti vuoden 2025 tilanteessa kotimaisen kapasiteetin vajaus suhteessa huipputehon tarpeeseen on suuri, </a:t>
            </a:r>
            <a:r>
              <a:rPr lang="fi-FI" sz="1400" dirty="0" smtClean="0"/>
              <a:t>jolloin </a:t>
            </a:r>
            <a:r>
              <a:rPr lang="fi-FI" sz="1400" dirty="0"/>
              <a:t>poistuvalla </a:t>
            </a:r>
            <a:r>
              <a:rPr lang="fi-FI" sz="1400" dirty="0" err="1"/>
              <a:t>CHP-kapasiteetilla</a:t>
            </a:r>
            <a:r>
              <a:rPr lang="fi-FI" sz="1400" dirty="0"/>
              <a:t> on merkitystä</a:t>
            </a:r>
          </a:p>
        </p:txBody>
      </p:sp>
    </p:spTree>
    <p:extLst>
      <p:ext uri="{BB962C8B-B14F-4D97-AF65-F5344CB8AC3E}">
        <p14:creationId xmlns:p14="http://schemas.microsoft.com/office/powerpoint/2010/main" val="21386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8227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88640"/>
            <a:ext cx="8785860" cy="6118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Kivihiilen kiellon keskeiset vaikutukset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8413"/>
            <a:ext cx="8132400" cy="4824412"/>
          </a:xfrm>
          <a:solidFill>
            <a:srgbClr val="FFFFFF">
              <a:alpha val="80000"/>
            </a:srgbClr>
          </a:solidFill>
        </p:spPr>
        <p:txBody>
          <a:bodyPr lIns="72000" tIns="72000"/>
          <a:lstStyle/>
          <a:p>
            <a:endParaRPr lang="fi-FI" sz="1400" dirty="0" smtClean="0"/>
          </a:p>
          <a:p>
            <a:r>
              <a:rPr lang="fi-FI" sz="1400" dirty="0" smtClean="0"/>
              <a:t>Markkinaehtoisesti kivihiilen käyttö olisi vuonna 2025 Suomessa n. 6-7 TWh. Vuoden 2025 kiellon vaikutuksesta: </a:t>
            </a:r>
          </a:p>
          <a:p>
            <a:pPr lvl="1"/>
            <a:r>
              <a:rPr lang="fi-FI" sz="1200" dirty="0" smtClean="0"/>
              <a:t>Maakaasun </a:t>
            </a:r>
            <a:r>
              <a:rPr lang="fi-FI" sz="1200" dirty="0"/>
              <a:t>käytön </a:t>
            </a:r>
            <a:r>
              <a:rPr lang="fi-FI" sz="1200" dirty="0" smtClean="0"/>
              <a:t>lisääntyisi </a:t>
            </a:r>
            <a:r>
              <a:rPr lang="fi-FI" sz="1200" dirty="0"/>
              <a:t>1,6-2,6 </a:t>
            </a:r>
            <a:r>
              <a:rPr lang="fi-FI" sz="1200" dirty="0" smtClean="0"/>
              <a:t>TWh, sillä </a:t>
            </a:r>
            <a:r>
              <a:rPr lang="fi-FI" sz="1200" dirty="0"/>
              <a:t>korvaavaa kapasiteettia ei ehdittäisi </a:t>
            </a:r>
            <a:r>
              <a:rPr lang="fi-FI" sz="1200" dirty="0" smtClean="0"/>
              <a:t>rakentaa</a:t>
            </a:r>
          </a:p>
          <a:p>
            <a:pPr lvl="1"/>
            <a:r>
              <a:rPr lang="fi-FI" sz="1200" dirty="0"/>
              <a:t>Biomassan käyttö kasvaisi n. </a:t>
            </a:r>
            <a:r>
              <a:rPr lang="fi-FI" sz="1200" dirty="0" smtClean="0"/>
              <a:t>2,0-2,2 </a:t>
            </a:r>
            <a:r>
              <a:rPr lang="fi-FI" sz="1200" dirty="0"/>
              <a:t>TWh. Osa biomassasta tuotaisiin </a:t>
            </a:r>
            <a:r>
              <a:rPr lang="fi-FI" sz="1200" dirty="0" smtClean="0"/>
              <a:t>ulkomailta</a:t>
            </a:r>
            <a:endParaRPr lang="fi-FI" sz="1200" dirty="0"/>
          </a:p>
          <a:p>
            <a:pPr lvl="1"/>
            <a:r>
              <a:rPr lang="fi-FI" sz="1200" dirty="0" smtClean="0"/>
              <a:t>Johtuen pitkistä </a:t>
            </a:r>
            <a:r>
              <a:rPr lang="fi-FI" sz="1200" dirty="0" err="1" smtClean="0"/>
              <a:t>luvitus-</a:t>
            </a:r>
            <a:r>
              <a:rPr lang="fi-FI" sz="1200" dirty="0" smtClean="0"/>
              <a:t> ja rakennusajoista, korvausinvestointien </a:t>
            </a:r>
            <a:r>
              <a:rPr lang="fi-FI" sz="1200" dirty="0"/>
              <a:t>toteutus on erittäin </a:t>
            </a:r>
            <a:r>
              <a:rPr lang="fi-FI" sz="1200" dirty="0" smtClean="0"/>
              <a:t>haastavaa. </a:t>
            </a:r>
            <a:endParaRPr lang="fi-FI" sz="1200" dirty="0"/>
          </a:p>
          <a:p>
            <a:pPr lvl="1"/>
            <a:r>
              <a:rPr lang="fi-FI" sz="1200" dirty="0"/>
              <a:t>Markkinaehtoisesti kivihiiltä käytettäisiin edelleen 6-7 käyttökohteessa </a:t>
            </a:r>
            <a:r>
              <a:rPr lang="fi-FI" sz="1200" dirty="0" smtClean="0"/>
              <a:t>. Kivihiilen </a:t>
            </a:r>
            <a:r>
              <a:rPr lang="fi-FI" sz="1200" dirty="0"/>
              <a:t>kielto vuonna 2025 </a:t>
            </a:r>
            <a:r>
              <a:rPr lang="fi-FI" sz="1200" dirty="0" smtClean="0"/>
              <a:t>johtaisikin </a:t>
            </a:r>
            <a:r>
              <a:rPr lang="fi-FI" sz="1200" dirty="0"/>
              <a:t>useissa verkoissa </a:t>
            </a:r>
            <a:r>
              <a:rPr lang="fi-FI" sz="1200" dirty="0" smtClean="0"/>
              <a:t>ennenaikaisiin korvausinvestointeihin </a:t>
            </a:r>
            <a:r>
              <a:rPr lang="fi-FI" sz="1200" dirty="0"/>
              <a:t>ja </a:t>
            </a:r>
            <a:r>
              <a:rPr lang="fi-FI" sz="1200" dirty="0" smtClean="0"/>
              <a:t>kohonneisiin tuotantokustannuksiin</a:t>
            </a:r>
            <a:endParaRPr lang="fi-FI" sz="1200" dirty="0"/>
          </a:p>
          <a:p>
            <a:endParaRPr lang="fi-FI" sz="1400" dirty="0" smtClean="0"/>
          </a:p>
          <a:p>
            <a:r>
              <a:rPr lang="fi-FI" sz="1400" dirty="0" smtClean="0"/>
              <a:t>Vuonna 2030 kivihiiltä käytettäisiin markkinaehtoisesti Suomessa n. 3,5-4 TWh</a:t>
            </a:r>
          </a:p>
          <a:p>
            <a:pPr lvl="1"/>
            <a:r>
              <a:rPr lang="fi-FI" sz="1200" dirty="0" smtClean="0"/>
              <a:t>Vuoden 2030 kivihiilen kiellon merkittävät vaikutukset rajoittuvat kahteen laitokseen.</a:t>
            </a:r>
          </a:p>
          <a:p>
            <a:pPr lvl="1"/>
            <a:r>
              <a:rPr lang="fi-FI" sz="1200" dirty="0" smtClean="0"/>
              <a:t>Vuoden 2030 kiellon tapauksessa kivihiilen käyttö korvattaisiin lähes kokonaan biomassalla ja vain hyvin pieni osa maakaasulla</a:t>
            </a:r>
          </a:p>
          <a:p>
            <a:pPr lvl="1"/>
            <a:endParaRPr lang="fi-FI" sz="1050" dirty="0" smtClean="0"/>
          </a:p>
          <a:p>
            <a:r>
              <a:rPr lang="fi-FI" sz="1400" dirty="0" smtClean="0"/>
              <a:t>Kivihiilen korvaaminen perustuu voimakkaasti biomassan varaan. </a:t>
            </a:r>
            <a:r>
              <a:rPr lang="fi-FI" sz="1400" dirty="0"/>
              <a:t>Biomassan saatavuus ja hinta tuo kustannusvaikutuksiin suuren epävarmuuden erityisesti </a:t>
            </a:r>
            <a:r>
              <a:rPr lang="fi-FI" sz="1400" dirty="0" smtClean="0"/>
              <a:t>pääkaupunkiseudulla</a:t>
            </a:r>
          </a:p>
          <a:p>
            <a:endParaRPr lang="fi-FI" sz="1400" dirty="0"/>
          </a:p>
          <a:p>
            <a:r>
              <a:rPr lang="fi-FI" sz="1400" dirty="0" smtClean="0"/>
              <a:t>Jos </a:t>
            </a:r>
            <a:r>
              <a:rPr lang="fi-FI" sz="1400" dirty="0"/>
              <a:t>halutaan varmistaa, että kivihiilen kiellolla Suomessa on vaikutusta myös EU-tason päästöihin, tulisi Suomen ostaa kivihiilen polttoa vastaava määrä päästöoikeuksia pois markkinoilta</a:t>
            </a:r>
          </a:p>
          <a:p>
            <a:pPr lvl="1"/>
            <a:endParaRPr lang="fi-FI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27.3.2018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Pöyry Management Consulting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02_Poyry Presentation Template 2016">
  <a:themeElements>
    <a:clrScheme name="Poyry">
      <a:dk1>
        <a:srgbClr val="000000"/>
      </a:dk1>
      <a:lt1>
        <a:srgbClr val="FFFFFF"/>
      </a:lt1>
      <a:dk2>
        <a:srgbClr val="06936C"/>
      </a:dk2>
      <a:lt2>
        <a:srgbClr val="E6E7E8"/>
      </a:lt2>
      <a:accent1>
        <a:srgbClr val="BBE4F9"/>
      </a:accent1>
      <a:accent2>
        <a:srgbClr val="52ADD5"/>
      </a:accent2>
      <a:accent3>
        <a:srgbClr val="001E6D"/>
      </a:accent3>
      <a:accent4>
        <a:srgbClr val="FF850E"/>
      </a:accent4>
      <a:accent5>
        <a:srgbClr val="E7F5FD"/>
      </a:accent5>
      <a:accent6>
        <a:srgbClr val="969696"/>
      </a:accent6>
      <a:hlink>
        <a:srgbClr val="FF850E"/>
      </a:hlink>
      <a:folHlink>
        <a:srgbClr val="E6E7E8"/>
      </a:folHlink>
    </a:clrScheme>
    <a:fontScheme name="Poy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4F9"/>
        </a:solidFill>
        <a:ln w="6350">
          <a:solidFill>
            <a:srgbClr val="969696"/>
          </a:solidFill>
          <a:miter lim="800000"/>
        </a:ln>
      </a:spPr>
      <a:bodyPr lIns="18000" tIns="18000" rIns="18000" bIns="18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69696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02_Poyry Presentation Template 2016</Template>
  <TotalTime>7457</TotalTime>
  <Words>785</Words>
  <Application>Microsoft Office PowerPoint</Application>
  <PresentationFormat>Näytössä katseltava diaesitys (4:3)</PresentationFormat>
  <Paragraphs>174</Paragraphs>
  <Slides>10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02_Poyry Presentation Template 2016</vt:lpstr>
      <vt:lpstr>think-cell Slide</vt:lpstr>
      <vt:lpstr>Kivihiilen kieltämisen vaikutukset Selvityksen tulosten tiivistelmä  Pöyry Management Consulting Oy </vt:lpstr>
      <vt:lpstr>Sisältö</vt:lpstr>
      <vt:lpstr>Kivihiilen kiellon vaikutusarviointi</vt:lpstr>
      <vt:lpstr>Työssä arvioidut Kivihiilen käytön kiellon taloudelliset vaikutukset</vt:lpstr>
      <vt:lpstr>Kivihiilen kiellon vaikutukset käyttökohteittain</vt:lpstr>
      <vt:lpstr>Kivihiilen kiellon vaikutukset käyttökohteittain </vt:lpstr>
      <vt:lpstr>Lämmön muuttuvien tuotantokustannusten ja ennenaikaisten korvausinvestointien vaikutukset</vt:lpstr>
      <vt:lpstr>Kivihiilen kiellon Vaikutukset sähköntuotantoon</vt:lpstr>
      <vt:lpstr>Kivihiilen kiellon keskeiset vaikutukset</vt:lpstr>
      <vt:lpstr>       Consulting. Engineering. Projects. Operations. </vt:lpstr>
    </vt:vector>
  </TitlesOfParts>
  <Company>Pöyry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Kivihiilen kieltämisen vaikutukset Loppurapotin läpikäynti  Max on 2 rows</dc:title>
  <dc:creator>Vilen, Kari</dc:creator>
  <cp:keywords>Template</cp:keywords>
  <cp:lastModifiedBy>Vieru Mauri TEM</cp:lastModifiedBy>
  <cp:revision>241</cp:revision>
  <dcterms:created xsi:type="dcterms:W3CDTF">2018-03-14T05:49:09Z</dcterms:created>
  <dcterms:modified xsi:type="dcterms:W3CDTF">2018-03-27T05:21:45Z</dcterms:modified>
</cp:coreProperties>
</file>