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343" r:id="rId5"/>
    <p:sldId id="350" r:id="rId6"/>
    <p:sldId id="352" r:id="rId7"/>
    <p:sldId id="1944" r:id="rId8"/>
    <p:sldId id="1945" r:id="rId9"/>
    <p:sldId id="1936" r:id="rId10"/>
    <p:sldId id="1926" r:id="rId11"/>
    <p:sldId id="351" r:id="rId12"/>
    <p:sldId id="355" r:id="rId13"/>
    <p:sldId id="1937" r:id="rId14"/>
    <p:sldId id="353" r:id="rId15"/>
    <p:sldId id="1938" r:id="rId16"/>
    <p:sldId id="1940" r:id="rId17"/>
    <p:sldId id="1941" r:id="rId18"/>
    <p:sldId id="1942" r:id="rId19"/>
    <p:sldId id="1943" r:id="rId20"/>
    <p:sldId id="1939" r:id="rId2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no Ikäheimo" initials="AI" lastIdx="36" clrIdx="0">
    <p:extLst>
      <p:ext uri="{19B8F6BF-5375-455C-9EA6-DF929625EA0E}">
        <p15:presenceInfo xmlns:p15="http://schemas.microsoft.com/office/powerpoint/2012/main" userId="S::aino.ikaheimo@sitowise.com::fb785583-09cb-4c0d-a616-ee4322b6e09e" providerId="AD"/>
      </p:ext>
    </p:extLst>
  </p:cmAuthor>
  <p:cmAuthor id="2" name="Troberg Benita (TEM)" initials="TB(" lastIdx="8" clrIdx="1">
    <p:extLst>
      <p:ext uri="{19B8F6BF-5375-455C-9EA6-DF929625EA0E}">
        <p15:presenceInfo xmlns:p15="http://schemas.microsoft.com/office/powerpoint/2012/main" userId="S-1-5-21-3521595049-301303566-333748410-25001" providerId="AD"/>
      </p:ext>
    </p:extLst>
  </p:cmAuthor>
  <p:cmAuthor id="3" name="Kuusela Kimmo (TEM)" initials="KK(" lastIdx="2" clrIdx="2">
    <p:extLst>
      <p:ext uri="{19B8F6BF-5375-455C-9EA6-DF929625EA0E}">
        <p15:presenceInfo xmlns:p15="http://schemas.microsoft.com/office/powerpoint/2012/main" userId="S-1-5-21-3521595049-301303566-333748410-24648" providerId="AD"/>
      </p:ext>
    </p:extLst>
  </p:cmAuthor>
  <p:cmAuthor id="4" name="Alitalo Sirpa (TEM)" initials="AS(" lastIdx="1" clrIdx="3">
    <p:extLst>
      <p:ext uri="{19B8F6BF-5375-455C-9EA6-DF929625EA0E}">
        <p15:presenceInfo xmlns:p15="http://schemas.microsoft.com/office/powerpoint/2012/main" userId="S-1-5-21-3521595049-301303566-333748410-41806" providerId="AD"/>
      </p:ext>
    </p:extLst>
  </p:cmAuthor>
  <p:cmAuthor id="5" name="Päivi Tommila" initials="PT" lastIdx="13" clrIdx="4">
    <p:extLst>
      <p:ext uri="{19B8F6BF-5375-455C-9EA6-DF929625EA0E}">
        <p15:presenceInfo xmlns:p15="http://schemas.microsoft.com/office/powerpoint/2012/main" userId="SAIVI.TOMMILA@TEM.FI"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C8"/>
    <a:srgbClr val="D22046"/>
    <a:srgbClr val="E13B5F"/>
    <a:srgbClr val="0069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1" autoAdjust="0"/>
    <p:restoredTop sz="94004" autoAdjust="0"/>
  </p:normalViewPr>
  <p:slideViewPr>
    <p:cSldViewPr snapToGrid="0">
      <p:cViewPr varScale="1">
        <p:scale>
          <a:sx n="110" d="100"/>
          <a:sy n="110" d="100"/>
        </p:scale>
        <p:origin x="98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E0155-9EC5-43B6-9343-7BE48967F58C}" type="datetimeFigureOut">
              <a:rPr lang="fi-FI" smtClean="0"/>
              <a:t>28.5.2021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95584F-5BC7-447E-9472-A355CC263720}" type="slidenum">
              <a:rPr lang="fi-FI" smtClean="0"/>
              <a:t>‹#›</a:t>
            </a:fld>
            <a:endParaRPr lang="fi-FI"/>
          </a:p>
        </p:txBody>
      </p:sp>
    </p:spTree>
    <p:extLst>
      <p:ext uri="{BB962C8B-B14F-4D97-AF65-F5344CB8AC3E}">
        <p14:creationId xmlns:p14="http://schemas.microsoft.com/office/powerpoint/2010/main" val="387442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F195584F-5BC7-447E-9472-A355CC263720}" type="slidenum">
              <a:rPr lang="fi-FI" smtClean="0"/>
              <a:t>2</a:t>
            </a:fld>
            <a:endParaRPr lang="fi-FI"/>
          </a:p>
        </p:txBody>
      </p:sp>
    </p:spTree>
    <p:extLst>
      <p:ext uri="{BB962C8B-B14F-4D97-AF65-F5344CB8AC3E}">
        <p14:creationId xmlns:p14="http://schemas.microsoft.com/office/powerpoint/2010/main" val="4260552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chemeClr val="bg1"/>
        </a:solidFill>
        <a:effectLst/>
      </p:bgPr>
    </p:bg>
    <p:spTree>
      <p:nvGrpSpPr>
        <p:cNvPr id="1" name=""/>
        <p:cNvGrpSpPr/>
        <p:nvPr/>
      </p:nvGrpSpPr>
      <p:grpSpPr>
        <a:xfrm>
          <a:off x="0" y="0"/>
          <a:ext cx="0" cy="0"/>
          <a:chOff x="0" y="0"/>
          <a:chExt cx="0" cy="0"/>
        </a:xfrm>
      </p:grpSpPr>
      <p:pic>
        <p:nvPicPr>
          <p:cNvPr id="7" name="Kuva 4">
            <a:extLst>
              <a:ext uri="{FF2B5EF4-FFF2-40B4-BE49-F238E27FC236}">
                <a16:creationId xmlns:a16="http://schemas.microsoft.com/office/drawing/2014/main" id="{B926044D-E42A-41AE-BE0F-802794E9E1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7757" b="-265"/>
          <a:stretch/>
        </p:blipFill>
        <p:spPr>
          <a:xfrm>
            <a:off x="0" y="6011999"/>
            <a:ext cx="12191997" cy="857863"/>
          </a:xfrm>
          <a:prstGeom prst="rect">
            <a:avLst/>
          </a:prstGeom>
        </p:spPr>
      </p:pic>
      <p:sp>
        <p:nvSpPr>
          <p:cNvPr id="5" name="Tekstiruutu 4">
            <a:extLst>
              <a:ext uri="{FF2B5EF4-FFF2-40B4-BE49-F238E27FC236}">
                <a16:creationId xmlns:a16="http://schemas.microsoft.com/office/drawing/2014/main" id="{AA8CAFB5-52C9-43AF-9E2F-F504A52A4199}"/>
              </a:ext>
            </a:extLst>
          </p:cNvPr>
          <p:cNvSpPr txBox="1"/>
          <p:nvPr userDrawn="1"/>
        </p:nvSpPr>
        <p:spPr>
          <a:xfrm>
            <a:off x="960077" y="844732"/>
            <a:ext cx="8203474" cy="584775"/>
          </a:xfrm>
          <a:prstGeom prst="rect">
            <a:avLst/>
          </a:prstGeom>
          <a:noFill/>
        </p:spPr>
        <p:txBody>
          <a:bodyPr wrap="square" rtlCol="0">
            <a:spAutoFit/>
          </a:bodyPr>
          <a:lstStyle/>
          <a:p>
            <a:endParaRPr lang="fi-FI" sz="3200">
              <a:solidFill>
                <a:srgbClr val="0069B4"/>
              </a:solidFill>
              <a:latin typeface="Arial" panose="020B0604020202020204" pitchFamily="34" charset="0"/>
              <a:cs typeface="Arial" panose="020B0604020202020204" pitchFamily="34" charset="0"/>
            </a:endParaRPr>
          </a:p>
        </p:txBody>
      </p:sp>
      <p:sp>
        <p:nvSpPr>
          <p:cNvPr id="8" name="Tekstiruutu 7">
            <a:extLst>
              <a:ext uri="{FF2B5EF4-FFF2-40B4-BE49-F238E27FC236}">
                <a16:creationId xmlns:a16="http://schemas.microsoft.com/office/drawing/2014/main" id="{E2E07C72-5120-4CDE-A225-BA86F2F3D0AE}"/>
              </a:ext>
            </a:extLst>
          </p:cNvPr>
          <p:cNvSpPr txBox="1"/>
          <p:nvPr userDrawn="1"/>
        </p:nvSpPr>
        <p:spPr>
          <a:xfrm>
            <a:off x="960076" y="1767841"/>
            <a:ext cx="8891451" cy="400110"/>
          </a:xfrm>
          <a:prstGeom prst="rect">
            <a:avLst/>
          </a:prstGeom>
          <a:noFill/>
        </p:spPr>
        <p:txBody>
          <a:bodyPr wrap="square" rtlCol="0">
            <a:spAutoFit/>
          </a:bodyPr>
          <a:lstStyle/>
          <a:p>
            <a:endParaRPr lang="fi-FI" sz="2000">
              <a:solidFill>
                <a:schemeClr val="accent1"/>
              </a:solidFill>
              <a:latin typeface="Arial" panose="020B0604020202020204" pitchFamily="34" charset="0"/>
              <a:cs typeface="Arial" panose="020B0604020202020204" pitchFamily="34" charset="0"/>
            </a:endParaRPr>
          </a:p>
        </p:txBody>
      </p:sp>
      <p:sp>
        <p:nvSpPr>
          <p:cNvPr id="9" name="Otsikko 1">
            <a:extLst>
              <a:ext uri="{FF2B5EF4-FFF2-40B4-BE49-F238E27FC236}">
                <a16:creationId xmlns:a16="http://schemas.microsoft.com/office/drawing/2014/main" id="{90C41990-7B56-471F-A1E2-516604C04302}"/>
              </a:ext>
            </a:extLst>
          </p:cNvPr>
          <p:cNvSpPr>
            <a:spLocks noGrp="1"/>
          </p:cNvSpPr>
          <p:nvPr>
            <p:ph type="ctrTitle" idx="4294967295"/>
          </p:nvPr>
        </p:nvSpPr>
        <p:spPr>
          <a:xfrm>
            <a:off x="961200" y="846000"/>
            <a:ext cx="9144000" cy="921600"/>
          </a:xfrm>
          <a:solidFill>
            <a:schemeClr val="bg1"/>
          </a:solidFill>
        </p:spPr>
        <p:txBody>
          <a:bodyPr anchor="ctr"/>
          <a:lstStyle/>
          <a:p>
            <a:endParaRPr lang="en-FI"/>
          </a:p>
        </p:txBody>
      </p:sp>
      <p:sp>
        <p:nvSpPr>
          <p:cNvPr id="10" name="Sisällön paikkamerkki 2">
            <a:extLst>
              <a:ext uri="{FF2B5EF4-FFF2-40B4-BE49-F238E27FC236}">
                <a16:creationId xmlns:a16="http://schemas.microsoft.com/office/drawing/2014/main" id="{3C17D583-DE84-49EA-B8CA-C6CCA2EAE1F0}"/>
              </a:ext>
            </a:extLst>
          </p:cNvPr>
          <p:cNvSpPr>
            <a:spLocks noGrp="1"/>
          </p:cNvSpPr>
          <p:nvPr>
            <p:ph sz="quarter" idx="4294967295"/>
          </p:nvPr>
        </p:nvSpPr>
        <p:spPr>
          <a:xfrm>
            <a:off x="961200" y="1835150"/>
            <a:ext cx="9144000" cy="3339460"/>
          </a:xfrm>
          <a:solidFill>
            <a:schemeClr val="bg1"/>
          </a:solidFill>
        </p:spPr>
        <p:txBody>
          <a:bodyPr>
            <a:normAutofit/>
          </a:bodyPr>
          <a:lstStyle/>
          <a:p>
            <a:endParaRPr lang="en-FI" sz="2000"/>
          </a:p>
        </p:txBody>
      </p:sp>
    </p:spTree>
    <p:extLst>
      <p:ext uri="{BB962C8B-B14F-4D97-AF65-F5344CB8AC3E}">
        <p14:creationId xmlns:p14="http://schemas.microsoft.com/office/powerpoint/2010/main" val="217895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tsikkodia">
    <p:bg>
      <p:bgPr>
        <a:solidFill>
          <a:schemeClr val="bg1"/>
        </a:solidFill>
        <a:effectLst/>
      </p:bgPr>
    </p:bg>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CA5D7848-D4CB-4046-99BF-55777A4F33C4}"/>
              </a:ext>
            </a:extLst>
          </p:cNvPr>
          <p:cNvSpPr/>
          <p:nvPr userDrawn="1"/>
        </p:nvSpPr>
        <p:spPr>
          <a:xfrm>
            <a:off x="6896100" y="1047750"/>
            <a:ext cx="5295900" cy="4458759"/>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4" name="Otsikko 1">
            <a:extLst>
              <a:ext uri="{FF2B5EF4-FFF2-40B4-BE49-F238E27FC236}">
                <a16:creationId xmlns:a16="http://schemas.microsoft.com/office/drawing/2014/main" id="{7660049C-6328-4469-A27C-3ACC8DA4B775}"/>
              </a:ext>
            </a:extLst>
          </p:cNvPr>
          <p:cNvSpPr>
            <a:spLocks noGrp="1"/>
          </p:cNvSpPr>
          <p:nvPr>
            <p:ph type="title"/>
          </p:nvPr>
        </p:nvSpPr>
        <p:spPr>
          <a:xfrm>
            <a:off x="7162800" y="1351491"/>
            <a:ext cx="4090416" cy="967085"/>
          </a:xfrm>
        </p:spPr>
        <p:txBody>
          <a:bodyPr>
            <a:normAutofit/>
          </a:bodyPr>
          <a:lstStyle>
            <a:lvl1pPr>
              <a:defRPr sz="20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5" name="Sisällön paikkamerkki 2">
            <a:extLst>
              <a:ext uri="{FF2B5EF4-FFF2-40B4-BE49-F238E27FC236}">
                <a16:creationId xmlns:a16="http://schemas.microsoft.com/office/drawing/2014/main" id="{0846D24E-6A1B-4CA9-B880-E0F69EB14365}"/>
              </a:ext>
            </a:extLst>
          </p:cNvPr>
          <p:cNvSpPr>
            <a:spLocks noGrp="1"/>
          </p:cNvSpPr>
          <p:nvPr>
            <p:ph idx="1"/>
          </p:nvPr>
        </p:nvSpPr>
        <p:spPr>
          <a:xfrm>
            <a:off x="7162800" y="2514697"/>
            <a:ext cx="4090416" cy="2695477"/>
          </a:xfrm>
        </p:spPr>
        <p:txBody>
          <a:bodyPr>
            <a:normAutofit/>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7" name="Kuva 4">
            <a:extLst>
              <a:ext uri="{FF2B5EF4-FFF2-40B4-BE49-F238E27FC236}">
                <a16:creationId xmlns:a16="http://schemas.microsoft.com/office/drawing/2014/main" id="{BAF6D5BF-12D1-438F-93EF-D984FD40692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7500" b="-266"/>
          <a:stretch/>
        </p:blipFill>
        <p:spPr>
          <a:xfrm>
            <a:off x="0" y="5994399"/>
            <a:ext cx="12191997" cy="875463"/>
          </a:xfrm>
          <a:prstGeom prst="rect">
            <a:avLst/>
          </a:prstGeom>
        </p:spPr>
      </p:pic>
    </p:spTree>
    <p:extLst>
      <p:ext uri="{BB962C8B-B14F-4D97-AF65-F5344CB8AC3E}">
        <p14:creationId xmlns:p14="http://schemas.microsoft.com/office/powerpoint/2010/main" val="320118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Otsikkodia">
    <p:bg>
      <p:bgPr>
        <a:solidFill>
          <a:schemeClr val="bg1"/>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FFFF213-2B62-483E-9A01-1359D793AE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12" name="Sisällön paikkamerkki 2">
            <a:extLst>
              <a:ext uri="{FF2B5EF4-FFF2-40B4-BE49-F238E27FC236}">
                <a16:creationId xmlns:a16="http://schemas.microsoft.com/office/drawing/2014/main" id="{FB6C7F17-C090-4D76-A55B-4F56237E411C}"/>
              </a:ext>
            </a:extLst>
          </p:cNvPr>
          <p:cNvSpPr>
            <a:spLocks noGrp="1"/>
          </p:cNvSpPr>
          <p:nvPr>
            <p:ph idx="1"/>
          </p:nvPr>
        </p:nvSpPr>
        <p:spPr>
          <a:xfrm>
            <a:off x="1023669" y="1915205"/>
            <a:ext cx="5072331" cy="472978"/>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3" name="Sisällön paikkamerkki 2">
            <a:extLst>
              <a:ext uri="{FF2B5EF4-FFF2-40B4-BE49-F238E27FC236}">
                <a16:creationId xmlns:a16="http://schemas.microsoft.com/office/drawing/2014/main" id="{49D16573-AB65-414B-87B8-62D9C345E074}"/>
              </a:ext>
            </a:extLst>
          </p:cNvPr>
          <p:cNvSpPr>
            <a:spLocks noGrp="1"/>
          </p:cNvSpPr>
          <p:nvPr>
            <p:ph idx="11"/>
          </p:nvPr>
        </p:nvSpPr>
        <p:spPr>
          <a:xfrm>
            <a:off x="1023670" y="2498823"/>
            <a:ext cx="4949825" cy="472978"/>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4" name="Sisällön paikkamerkki 2">
            <a:extLst>
              <a:ext uri="{FF2B5EF4-FFF2-40B4-BE49-F238E27FC236}">
                <a16:creationId xmlns:a16="http://schemas.microsoft.com/office/drawing/2014/main" id="{F7B9884D-A030-4209-8DA3-4B2845DF40AC}"/>
              </a:ext>
            </a:extLst>
          </p:cNvPr>
          <p:cNvSpPr>
            <a:spLocks noGrp="1"/>
          </p:cNvSpPr>
          <p:nvPr>
            <p:ph idx="12"/>
          </p:nvPr>
        </p:nvSpPr>
        <p:spPr>
          <a:xfrm>
            <a:off x="1023670" y="3110801"/>
            <a:ext cx="4827320" cy="472978"/>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5" name="Sisällön paikkamerkki 2">
            <a:extLst>
              <a:ext uri="{FF2B5EF4-FFF2-40B4-BE49-F238E27FC236}">
                <a16:creationId xmlns:a16="http://schemas.microsoft.com/office/drawing/2014/main" id="{00D288C9-CDF1-44CF-9309-F995FC8323F2}"/>
              </a:ext>
            </a:extLst>
          </p:cNvPr>
          <p:cNvSpPr>
            <a:spLocks noGrp="1"/>
          </p:cNvSpPr>
          <p:nvPr>
            <p:ph idx="13"/>
          </p:nvPr>
        </p:nvSpPr>
        <p:spPr>
          <a:xfrm>
            <a:off x="1023670" y="3706112"/>
            <a:ext cx="4684495" cy="472978"/>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6" name="Sisällön paikkamerkki 2">
            <a:extLst>
              <a:ext uri="{FF2B5EF4-FFF2-40B4-BE49-F238E27FC236}">
                <a16:creationId xmlns:a16="http://schemas.microsoft.com/office/drawing/2014/main" id="{9855C615-E680-422B-B405-2D153FF6DF19}"/>
              </a:ext>
            </a:extLst>
          </p:cNvPr>
          <p:cNvSpPr>
            <a:spLocks noGrp="1"/>
          </p:cNvSpPr>
          <p:nvPr>
            <p:ph idx="14"/>
          </p:nvPr>
        </p:nvSpPr>
        <p:spPr>
          <a:xfrm>
            <a:off x="1023669" y="5076037"/>
            <a:ext cx="4396963" cy="472978"/>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7" name="Sisällön paikkamerkki 2">
            <a:extLst>
              <a:ext uri="{FF2B5EF4-FFF2-40B4-BE49-F238E27FC236}">
                <a16:creationId xmlns:a16="http://schemas.microsoft.com/office/drawing/2014/main" id="{F4B8B7C1-B427-4C2A-A2AF-9C327EEAA95D}"/>
              </a:ext>
            </a:extLst>
          </p:cNvPr>
          <p:cNvSpPr>
            <a:spLocks noGrp="1"/>
          </p:cNvSpPr>
          <p:nvPr>
            <p:ph idx="15"/>
          </p:nvPr>
        </p:nvSpPr>
        <p:spPr>
          <a:xfrm>
            <a:off x="1024053" y="4301422"/>
            <a:ext cx="4520643" cy="657203"/>
          </a:xfrm>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8" name="Otsikko 1">
            <a:extLst>
              <a:ext uri="{FF2B5EF4-FFF2-40B4-BE49-F238E27FC236}">
                <a16:creationId xmlns:a16="http://schemas.microsoft.com/office/drawing/2014/main" id="{1F146717-F837-426F-AD4B-92A1CC29D129}"/>
              </a:ext>
            </a:extLst>
          </p:cNvPr>
          <p:cNvSpPr>
            <a:spLocks noGrp="1"/>
          </p:cNvSpPr>
          <p:nvPr>
            <p:ph type="title"/>
          </p:nvPr>
        </p:nvSpPr>
        <p:spPr>
          <a:xfrm>
            <a:off x="1023669" y="728312"/>
            <a:ext cx="4090416" cy="967085"/>
          </a:xfrm>
        </p:spPr>
        <p:txBody>
          <a:bodyPr>
            <a:normAutofit/>
          </a:bodyPr>
          <a:lstStyle>
            <a:lvl1pPr>
              <a:defRPr sz="2400"/>
            </a:lvl1pPr>
          </a:lstStyle>
          <a:p>
            <a:r>
              <a:rPr lang="fi-FI"/>
              <a:t>Muokkaa </a:t>
            </a:r>
            <a:r>
              <a:rPr lang="fi-FI" err="1"/>
              <a:t>ots</a:t>
            </a:r>
            <a:r>
              <a:rPr lang="fi-FI"/>
              <a:t>. </a:t>
            </a:r>
            <a:r>
              <a:rPr lang="fi-FI" err="1"/>
              <a:t>perustyyl</a:t>
            </a:r>
            <a:r>
              <a:rPr lang="fi-FI"/>
              <a:t>. </a:t>
            </a:r>
            <a:r>
              <a:rPr lang="fi-FI" err="1"/>
              <a:t>napsautt</a:t>
            </a:r>
            <a:r>
              <a:rPr lang="fi-FI"/>
              <a:t>.</a:t>
            </a:r>
          </a:p>
        </p:txBody>
      </p:sp>
      <p:pic>
        <p:nvPicPr>
          <p:cNvPr id="20" name="Kuva 4">
            <a:extLst>
              <a:ext uri="{FF2B5EF4-FFF2-40B4-BE49-F238E27FC236}">
                <a16:creationId xmlns:a16="http://schemas.microsoft.com/office/drawing/2014/main" id="{62926E2F-BCE3-43A0-ADBA-BB5494B558B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8055" b="-265"/>
          <a:stretch/>
        </p:blipFill>
        <p:spPr>
          <a:xfrm>
            <a:off x="0" y="6032499"/>
            <a:ext cx="12191997" cy="837363"/>
          </a:xfrm>
          <a:prstGeom prst="rect">
            <a:avLst/>
          </a:prstGeom>
        </p:spPr>
      </p:pic>
    </p:spTree>
    <p:extLst>
      <p:ext uri="{BB962C8B-B14F-4D97-AF65-F5344CB8AC3E}">
        <p14:creationId xmlns:p14="http://schemas.microsoft.com/office/powerpoint/2010/main" val="230678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Otsikkodia">
    <p:bg>
      <p:bgPr>
        <a:solidFill>
          <a:schemeClr val="bg1"/>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CDA6FA5A-1586-494D-89AA-BAF3F77084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41043" y="1312807"/>
            <a:ext cx="7936966" cy="4463986"/>
          </a:xfrm>
          <a:prstGeom prst="rect">
            <a:avLst/>
          </a:prstGeom>
        </p:spPr>
      </p:pic>
      <p:sp>
        <p:nvSpPr>
          <p:cNvPr id="4" name="Otsikko 1">
            <a:extLst>
              <a:ext uri="{FF2B5EF4-FFF2-40B4-BE49-F238E27FC236}">
                <a16:creationId xmlns:a16="http://schemas.microsoft.com/office/drawing/2014/main" id="{7660049C-6328-4469-A27C-3ACC8DA4B775}"/>
              </a:ext>
            </a:extLst>
          </p:cNvPr>
          <p:cNvSpPr>
            <a:spLocks noGrp="1"/>
          </p:cNvSpPr>
          <p:nvPr>
            <p:ph type="title"/>
          </p:nvPr>
        </p:nvSpPr>
        <p:spPr>
          <a:xfrm>
            <a:off x="961200" y="846000"/>
            <a:ext cx="7994650" cy="583200"/>
          </a:xfrm>
          <a:solidFill>
            <a:schemeClr val="bg1"/>
          </a:solidFill>
        </p:spPr>
        <p:txBody>
          <a:bodyPr>
            <a:normAutofit/>
          </a:bodyPr>
          <a:lstStyle>
            <a:lvl1pPr>
              <a:defRPr sz="32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5" name="Sisällön paikkamerkki 2">
            <a:extLst>
              <a:ext uri="{FF2B5EF4-FFF2-40B4-BE49-F238E27FC236}">
                <a16:creationId xmlns:a16="http://schemas.microsoft.com/office/drawing/2014/main" id="{0846D24E-6A1B-4CA9-B880-E0F69EB14365}"/>
              </a:ext>
            </a:extLst>
          </p:cNvPr>
          <p:cNvSpPr>
            <a:spLocks noGrp="1"/>
          </p:cNvSpPr>
          <p:nvPr>
            <p:ph idx="1"/>
          </p:nvPr>
        </p:nvSpPr>
        <p:spPr>
          <a:xfrm>
            <a:off x="961200" y="1767600"/>
            <a:ext cx="5670550" cy="2246400"/>
          </a:xfrm>
          <a:solidFill>
            <a:schemeClr val="bg1"/>
          </a:solidFill>
        </p:spPr>
        <p:txBody>
          <a:bodyPr>
            <a:normAutofit/>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Sisällön paikkamerkki 2">
            <a:extLst>
              <a:ext uri="{FF2B5EF4-FFF2-40B4-BE49-F238E27FC236}">
                <a16:creationId xmlns:a16="http://schemas.microsoft.com/office/drawing/2014/main" id="{73913570-5C7E-4962-BD26-9DA021FEBC8A}"/>
              </a:ext>
            </a:extLst>
          </p:cNvPr>
          <p:cNvSpPr>
            <a:spLocks noGrp="1"/>
          </p:cNvSpPr>
          <p:nvPr>
            <p:ph idx="10"/>
          </p:nvPr>
        </p:nvSpPr>
        <p:spPr>
          <a:xfrm>
            <a:off x="8267700" y="2851198"/>
            <a:ext cx="2279650" cy="1857374"/>
          </a:xfrm>
        </p:spPr>
        <p:txBody>
          <a:bodyPr>
            <a:noAutofit/>
          </a:bodyPr>
          <a:lstStyle>
            <a:lvl1pPr>
              <a:defRPr sz="1600" b="1">
                <a:solidFill>
                  <a:schemeClr val="bg1"/>
                </a:solidFill>
              </a:defRPr>
            </a:lvl1pPr>
            <a:lvl2pPr>
              <a:defRPr sz="1600" b="1">
                <a:solidFill>
                  <a:schemeClr val="bg1"/>
                </a:solidFill>
              </a:defRPr>
            </a:lvl2pPr>
            <a:lvl3pPr>
              <a:defRPr sz="1600" b="1">
                <a:solidFill>
                  <a:schemeClr val="bg1"/>
                </a:solidFill>
              </a:defRPr>
            </a:lvl3pPr>
            <a:lvl4pPr>
              <a:defRPr sz="1600" b="1">
                <a:solidFill>
                  <a:schemeClr val="bg1"/>
                </a:solidFill>
              </a:defRPr>
            </a:lvl4pPr>
            <a:lvl5pPr>
              <a:defRPr sz="1600" b="1">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4">
            <a:extLst>
              <a:ext uri="{FF2B5EF4-FFF2-40B4-BE49-F238E27FC236}">
                <a16:creationId xmlns:a16="http://schemas.microsoft.com/office/drawing/2014/main" id="{AA7A333B-EDA1-4295-B6E8-243C041B754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8055" b="-265"/>
          <a:stretch/>
        </p:blipFill>
        <p:spPr>
          <a:xfrm>
            <a:off x="0" y="6032499"/>
            <a:ext cx="12191997" cy="837363"/>
          </a:xfrm>
          <a:prstGeom prst="rect">
            <a:avLst/>
          </a:prstGeom>
        </p:spPr>
      </p:pic>
    </p:spTree>
    <p:extLst>
      <p:ext uri="{BB962C8B-B14F-4D97-AF65-F5344CB8AC3E}">
        <p14:creationId xmlns:p14="http://schemas.microsoft.com/office/powerpoint/2010/main" val="228464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B1A681F-A19C-49CD-BC8C-2502692B9F28}"/>
              </a:ext>
            </a:extLst>
          </p:cNvPr>
          <p:cNvPicPr>
            <a:picLocks noChangeAspect="1"/>
          </p:cNvPicPr>
          <p:nvPr userDrawn="1"/>
        </p:nvPicPr>
        <p:blipFill>
          <a:blip r:embed="rId2">
            <a:alphaModFix amt="90000"/>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
        <p:nvSpPr>
          <p:cNvPr id="3" name="Päivämäärän paikkamerkki 2">
            <a:extLst>
              <a:ext uri="{FF2B5EF4-FFF2-40B4-BE49-F238E27FC236}">
                <a16:creationId xmlns:a16="http://schemas.microsoft.com/office/drawing/2014/main" id="{6D0FBF00-440B-4B11-AE32-166842B226AD}"/>
              </a:ext>
            </a:extLst>
          </p:cNvPr>
          <p:cNvSpPr>
            <a:spLocks noGrp="1"/>
          </p:cNvSpPr>
          <p:nvPr>
            <p:ph type="dt" sz="half" idx="10"/>
          </p:nvPr>
        </p:nvSpPr>
        <p:spPr/>
        <p:txBody>
          <a:bodyPr/>
          <a:lstStyle/>
          <a:p>
            <a:fld id="{ECF403DE-6EFD-449C-9467-0E95D9BF71D0}" type="datetimeFigureOut">
              <a:rPr lang="fi-FI" smtClean="0"/>
              <a:t>28.5.2021</a:t>
            </a:fld>
            <a:endParaRPr lang="fi-FI"/>
          </a:p>
        </p:txBody>
      </p:sp>
      <p:sp>
        <p:nvSpPr>
          <p:cNvPr id="4" name="Alatunnisteen paikkamerkki 3">
            <a:extLst>
              <a:ext uri="{FF2B5EF4-FFF2-40B4-BE49-F238E27FC236}">
                <a16:creationId xmlns:a16="http://schemas.microsoft.com/office/drawing/2014/main" id="{323405BA-1471-4386-9CAD-327980DAE813}"/>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5C453BC-5ECE-43A4-B320-2AC5970F5B6C}"/>
              </a:ext>
            </a:extLst>
          </p:cNvPr>
          <p:cNvSpPr>
            <a:spLocks noGrp="1"/>
          </p:cNvSpPr>
          <p:nvPr>
            <p:ph type="sldNum" sz="quarter" idx="12"/>
          </p:nvPr>
        </p:nvSpPr>
        <p:spPr/>
        <p:txBody>
          <a:bodyPr/>
          <a:lstStyle/>
          <a:p>
            <a:fld id="{4699C440-3976-4097-A087-ADE85B1433C7}" type="slidenum">
              <a:rPr lang="fi-FI" smtClean="0"/>
              <a:t>‹#›</a:t>
            </a:fld>
            <a:endParaRPr lang="fi-FI"/>
          </a:p>
        </p:txBody>
      </p:sp>
      <p:pic>
        <p:nvPicPr>
          <p:cNvPr id="6" name="Kuva 4">
            <a:extLst>
              <a:ext uri="{FF2B5EF4-FFF2-40B4-BE49-F238E27FC236}">
                <a16:creationId xmlns:a16="http://schemas.microsoft.com/office/drawing/2014/main" id="{4AA3F19B-9EE0-406B-93EC-FB1B83A1420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9402" b="-265"/>
          <a:stretch/>
        </p:blipFill>
        <p:spPr>
          <a:xfrm>
            <a:off x="0" y="2009863"/>
            <a:ext cx="12191997" cy="4860000"/>
          </a:xfrm>
          <a:prstGeom prst="rect">
            <a:avLst/>
          </a:prstGeom>
        </p:spPr>
      </p:pic>
      <p:sp>
        <p:nvSpPr>
          <p:cNvPr id="12" name="Text Placeholder 11">
            <a:extLst>
              <a:ext uri="{FF2B5EF4-FFF2-40B4-BE49-F238E27FC236}">
                <a16:creationId xmlns:a16="http://schemas.microsoft.com/office/drawing/2014/main" id="{25839985-5427-47BF-A66E-9092F4061BEA}"/>
              </a:ext>
            </a:extLst>
          </p:cNvPr>
          <p:cNvSpPr>
            <a:spLocks noGrp="1"/>
          </p:cNvSpPr>
          <p:nvPr>
            <p:ph type="body" sz="quarter" idx="13"/>
          </p:nvPr>
        </p:nvSpPr>
        <p:spPr>
          <a:xfrm>
            <a:off x="4140000" y="1779588"/>
            <a:ext cx="2922361" cy="105636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13" name="Text Placeholder 11">
            <a:extLst>
              <a:ext uri="{FF2B5EF4-FFF2-40B4-BE49-F238E27FC236}">
                <a16:creationId xmlns:a16="http://schemas.microsoft.com/office/drawing/2014/main" id="{73873338-AD0B-48C5-8C16-77066E06C72E}"/>
              </a:ext>
            </a:extLst>
          </p:cNvPr>
          <p:cNvSpPr>
            <a:spLocks noGrp="1"/>
          </p:cNvSpPr>
          <p:nvPr>
            <p:ph type="body" sz="quarter" idx="14"/>
          </p:nvPr>
        </p:nvSpPr>
        <p:spPr>
          <a:xfrm>
            <a:off x="4680000" y="3177040"/>
            <a:ext cx="2922361" cy="105636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14" name="Text Placeholder 11">
            <a:extLst>
              <a:ext uri="{FF2B5EF4-FFF2-40B4-BE49-F238E27FC236}">
                <a16:creationId xmlns:a16="http://schemas.microsoft.com/office/drawing/2014/main" id="{2B2D7314-CC3F-446E-BAC8-8F6C03873913}"/>
              </a:ext>
            </a:extLst>
          </p:cNvPr>
          <p:cNvSpPr>
            <a:spLocks noGrp="1"/>
          </p:cNvSpPr>
          <p:nvPr>
            <p:ph type="body" sz="quarter" idx="15"/>
          </p:nvPr>
        </p:nvSpPr>
        <p:spPr>
          <a:xfrm>
            <a:off x="5220000" y="4574492"/>
            <a:ext cx="2922361" cy="105636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15" name="Otsikko 1">
            <a:extLst>
              <a:ext uri="{FF2B5EF4-FFF2-40B4-BE49-F238E27FC236}">
                <a16:creationId xmlns:a16="http://schemas.microsoft.com/office/drawing/2014/main" id="{F886A1DB-7CF6-41A9-A307-C8F5E57027D6}"/>
              </a:ext>
            </a:extLst>
          </p:cNvPr>
          <p:cNvSpPr>
            <a:spLocks noGrp="1"/>
          </p:cNvSpPr>
          <p:nvPr>
            <p:ph type="title"/>
          </p:nvPr>
        </p:nvSpPr>
        <p:spPr>
          <a:xfrm>
            <a:off x="3600000" y="471420"/>
            <a:ext cx="2922361" cy="967085"/>
          </a:xfrm>
        </p:spPr>
        <p:txBody>
          <a:bodyPr>
            <a:normAutofit/>
          </a:bodyPr>
          <a:lstStyle>
            <a:lvl1pPr>
              <a:defRPr sz="20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p>
        </p:txBody>
      </p:sp>
    </p:spTree>
    <p:extLst>
      <p:ext uri="{BB962C8B-B14F-4D97-AF65-F5344CB8AC3E}">
        <p14:creationId xmlns:p14="http://schemas.microsoft.com/office/powerpoint/2010/main" val="403374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66521F4-62ED-8D45-B2EF-4423DA1A4816}"/>
              </a:ext>
            </a:extLst>
          </p:cNvPr>
          <p:cNvSpPr>
            <a:spLocks noGrp="1"/>
          </p:cNvSpPr>
          <p:nvPr>
            <p:ph type="dt" sz="half" idx="10"/>
          </p:nvPr>
        </p:nvSpPr>
        <p:spPr/>
        <p:txBody>
          <a:bodyPr/>
          <a:lstStyle/>
          <a:p>
            <a:fld id="{5751C306-D5D4-7D44-A453-C3D59F25DC99}" type="datetimeFigureOut">
              <a:rPr lang="fi-FI" smtClean="0"/>
              <a:t>28.5.2021</a:t>
            </a:fld>
            <a:endParaRPr lang="fi-FI"/>
          </a:p>
        </p:txBody>
      </p:sp>
      <p:sp>
        <p:nvSpPr>
          <p:cNvPr id="3" name="Alatunnisteen paikkamerkki 2">
            <a:extLst>
              <a:ext uri="{FF2B5EF4-FFF2-40B4-BE49-F238E27FC236}">
                <a16:creationId xmlns:a16="http://schemas.microsoft.com/office/drawing/2014/main" id="{33FD79A6-3EED-C942-9472-4EBE184620F3}"/>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8C9AE44-0AAD-B74E-AF1A-3E152089CE0C}"/>
              </a:ext>
            </a:extLst>
          </p:cNvPr>
          <p:cNvSpPr>
            <a:spLocks noGrp="1"/>
          </p:cNvSpPr>
          <p:nvPr>
            <p:ph type="sldNum" sz="quarter" idx="12"/>
          </p:nvPr>
        </p:nvSpPr>
        <p:spPr/>
        <p:txBody>
          <a:bodyPr/>
          <a:lstStyle/>
          <a:p>
            <a:fld id="{465A31EC-B4C6-3D4C-9370-93B82F91C6DA}" type="slidenum">
              <a:rPr lang="fi-FI" smtClean="0"/>
              <a:t>‹#›</a:t>
            </a:fld>
            <a:endParaRPr lang="fi-FI"/>
          </a:p>
        </p:txBody>
      </p:sp>
    </p:spTree>
    <p:extLst>
      <p:ext uri="{BB962C8B-B14F-4D97-AF65-F5344CB8AC3E}">
        <p14:creationId xmlns:p14="http://schemas.microsoft.com/office/powerpoint/2010/main" val="2723652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456A007-5B54-4CA3-B4B1-81846F4588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5552759-AF2F-4E78-9D94-342A119CCF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4D501A3-49A8-496D-BF53-BF1E7F77C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403DE-6EFD-449C-9467-0E95D9BF71D0}" type="datetimeFigureOut">
              <a:rPr lang="fi-FI" smtClean="0"/>
              <a:t>28.5.2021</a:t>
            </a:fld>
            <a:endParaRPr lang="fi-FI"/>
          </a:p>
        </p:txBody>
      </p:sp>
      <p:sp>
        <p:nvSpPr>
          <p:cNvPr id="5" name="Alatunnisteen paikkamerkki 4">
            <a:extLst>
              <a:ext uri="{FF2B5EF4-FFF2-40B4-BE49-F238E27FC236}">
                <a16:creationId xmlns:a16="http://schemas.microsoft.com/office/drawing/2014/main" id="{FDE9189F-0EA6-4098-8896-3380FF7239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775F649D-8B54-460A-A8F9-1C660C273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9C440-3976-4097-A087-ADE85B1433C7}" type="slidenum">
              <a:rPr lang="fi-FI" smtClean="0"/>
              <a:t>‹#›</a:t>
            </a:fld>
            <a:endParaRPr lang="fi-FI"/>
          </a:p>
        </p:txBody>
      </p:sp>
    </p:spTree>
    <p:extLst>
      <p:ext uri="{BB962C8B-B14F-4D97-AF65-F5344CB8AC3E}">
        <p14:creationId xmlns:p14="http://schemas.microsoft.com/office/powerpoint/2010/main" val="186882019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1" r:id="rId4"/>
    <p:sldLayoutId id="2147483654" r:id="rId5"/>
    <p:sldLayoutId id="2147483663" r:id="rId6"/>
  </p:sldLayoutIdLst>
  <p:txStyles>
    <p:titleStyle>
      <a:lvl1pPr algn="l" defTabSz="914400" rtl="0" eaLnBrk="1" latinLnBrk="0" hangingPunct="1">
        <a:lnSpc>
          <a:spcPct val="90000"/>
        </a:lnSpc>
        <a:spcBef>
          <a:spcPct val="0"/>
        </a:spcBef>
        <a:buNone/>
        <a:defRPr sz="3200" b="1" kern="1200">
          <a:solidFill>
            <a:srgbClr val="0069B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6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6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dvv.fi/virkailijavaltuuttamispalvelu"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luvatjavalvonta@tem.fi"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dvv.fi/tunnistu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dvv.fi/virkailijavaltuuttamispalvel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luvatjavalvonta.fi/seminaari/red-2-webinaari-14-6-2021/"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Vuokaaviosymboli: Kortti 6">
            <a:extLst>
              <a:ext uri="{C183D7F6-B498-43B3-948B-1728B52AA6E4}">
                <adec:decorative xmlns="" xmlns:adec="http://schemas.microsoft.com/office/drawing/2017/decorative" val="1"/>
              </a:ext>
            </a:extLst>
          </p:cNvPr>
          <p:cNvSpPr/>
          <p:nvPr/>
        </p:nvSpPr>
        <p:spPr>
          <a:xfrm>
            <a:off x="5120640" y="-46346"/>
            <a:ext cx="7071360" cy="6950691"/>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18"/>
              <a:gd name="connsiteY0" fmla="*/ 10022 h 10022"/>
              <a:gd name="connsiteX1" fmla="*/ 2018 w 10018"/>
              <a:gd name="connsiteY1" fmla="*/ 0 h 10022"/>
              <a:gd name="connsiteX2" fmla="*/ 10018 w 10018"/>
              <a:gd name="connsiteY2" fmla="*/ 0 h 10022"/>
              <a:gd name="connsiteX3" fmla="*/ 10018 w 10018"/>
              <a:gd name="connsiteY3" fmla="*/ 10000 h 10022"/>
              <a:gd name="connsiteX4" fmla="*/ 18 w 10018"/>
              <a:gd name="connsiteY4" fmla="*/ 10000 h 10022"/>
              <a:gd name="connsiteX5" fmla="*/ 0 w 10018"/>
              <a:gd name="connsiteY5" fmla="*/ 10022 h 10022"/>
              <a:gd name="connsiteX0" fmla="*/ 0 w 10018"/>
              <a:gd name="connsiteY0" fmla="*/ 10022 h 10022"/>
              <a:gd name="connsiteX1" fmla="*/ 3066 w 10018"/>
              <a:gd name="connsiteY1" fmla="*/ 23 h 10022"/>
              <a:gd name="connsiteX2" fmla="*/ 10018 w 10018"/>
              <a:gd name="connsiteY2" fmla="*/ 0 h 10022"/>
              <a:gd name="connsiteX3" fmla="*/ 10018 w 10018"/>
              <a:gd name="connsiteY3" fmla="*/ 10000 h 10022"/>
              <a:gd name="connsiteX4" fmla="*/ 18 w 10018"/>
              <a:gd name="connsiteY4" fmla="*/ 10000 h 10022"/>
              <a:gd name="connsiteX5" fmla="*/ 0 w 10018"/>
              <a:gd name="connsiteY5" fmla="*/ 10022 h 1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2">
                <a:moveTo>
                  <a:pt x="0" y="10022"/>
                </a:moveTo>
                <a:lnTo>
                  <a:pt x="3066" y="23"/>
                </a:lnTo>
                <a:lnTo>
                  <a:pt x="10018" y="0"/>
                </a:lnTo>
                <a:lnTo>
                  <a:pt x="10018" y="10000"/>
                </a:lnTo>
                <a:lnTo>
                  <a:pt x="18" y="10000"/>
                </a:lnTo>
                <a:cubicBezTo>
                  <a:pt x="12" y="10007"/>
                  <a:pt x="6" y="10015"/>
                  <a:pt x="0" y="10022"/>
                </a:cubicBezTo>
                <a:close/>
              </a:path>
            </a:pathLst>
          </a:custGeom>
          <a:solidFill>
            <a:srgbClr val="0069B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396D9DC9-4F54-4DF0-AB61-4BA4F05FC2D7}"/>
              </a:ext>
            </a:extLst>
          </p:cNvPr>
          <p:cNvSpPr>
            <a:spLocks noGrp="1"/>
          </p:cNvSpPr>
          <p:nvPr>
            <p:ph type="title" idx="4294967295"/>
          </p:nvPr>
        </p:nvSpPr>
        <p:spPr>
          <a:xfrm>
            <a:off x="6983604" y="786938"/>
            <a:ext cx="5080933" cy="3541221"/>
          </a:xfrm>
        </p:spPr>
        <p:txBody>
          <a:bodyPr>
            <a:normAutofit/>
          </a:bodyPr>
          <a:lstStyle/>
          <a:p>
            <a:pPr algn="r"/>
            <a:r>
              <a:rPr lang="fi-FI" b="0" dirty="0">
                <a:solidFill>
                  <a:prstClr val="white"/>
                </a:solidFill>
              </a:rPr>
              <a:t>Ohje kunnan liittymiseksi Luvat ja valvonta -palveluun uusiutuvan energian hankkeiden osalta</a:t>
            </a:r>
            <a:endParaRPr lang="fi-FI" dirty="0"/>
          </a:p>
        </p:txBody>
      </p:sp>
      <p:sp>
        <p:nvSpPr>
          <p:cNvPr id="4" name="Tekstiruutu 3"/>
          <p:cNvSpPr txBox="1"/>
          <p:nvPr/>
        </p:nvSpPr>
        <p:spPr>
          <a:xfrm>
            <a:off x="5766863" y="5431447"/>
            <a:ext cx="6115050" cy="954107"/>
          </a:xfrm>
          <a:prstGeom prst="rect">
            <a:avLst/>
          </a:prstGeom>
          <a:noFill/>
        </p:spPr>
        <p:txBody>
          <a:bodyPr wrap="square" rtlCol="0">
            <a:spAutoFit/>
          </a:bodyPr>
          <a:lstStyle/>
          <a:p>
            <a:pPr algn="r">
              <a:defRPr/>
            </a:pPr>
            <a:r>
              <a:rPr kumimoji="0" lang="fi-FI" sz="2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Luvat ja valvonta </a:t>
            </a:r>
          </a:p>
          <a:p>
            <a:pPr algn="r">
              <a:defRPr/>
            </a:pPr>
            <a:r>
              <a:rPr kumimoji="0" lang="fi-FI" sz="2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-palvelu</a:t>
            </a:r>
          </a:p>
        </p:txBody>
      </p:sp>
    </p:spTree>
    <p:extLst>
      <p:ext uri="{BB962C8B-B14F-4D97-AF65-F5344CB8AC3E}">
        <p14:creationId xmlns:p14="http://schemas.microsoft.com/office/powerpoint/2010/main" val="39119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2C8904FA-5C41-40A4-BFB6-A0F40A20E291}"/>
              </a:ext>
            </a:extLst>
          </p:cNvPr>
          <p:cNvSpPr>
            <a:spLocks noGrp="1"/>
          </p:cNvSpPr>
          <p:nvPr>
            <p:ph sz="quarter" idx="4294967295"/>
          </p:nvPr>
        </p:nvSpPr>
        <p:spPr>
          <a:xfrm>
            <a:off x="1524000" y="2178613"/>
            <a:ext cx="9144000" cy="3339460"/>
          </a:xfrm>
        </p:spPr>
        <p:txBody>
          <a:bodyPr/>
          <a:lstStyle/>
          <a:p>
            <a:pPr marL="342900" indent="-342900">
              <a:buFont typeface="+mj-lt"/>
              <a:buAutoNum type="arabicPeriod"/>
            </a:pPr>
            <a:r>
              <a:rPr lang="fi-FI" dirty="0">
                <a:solidFill>
                  <a:schemeClr val="bg1"/>
                </a:solidFill>
                <a:latin typeface="Calibri" panose="020F0502020204030204" pitchFamily="34" charset="0"/>
                <a:ea typeface="Calibri" panose="020F0502020204030204" pitchFamily="34" charset="0"/>
              </a:rPr>
              <a:t>Hae </a:t>
            </a:r>
            <a:r>
              <a:rPr lang="fi-FI" b="1" dirty="0">
                <a:solidFill>
                  <a:schemeClr val="bg1"/>
                </a:solidFill>
                <a:latin typeface="Calibri" panose="020F0502020204030204" pitchFamily="34" charset="0"/>
                <a:ea typeface="Calibri" panose="020F0502020204030204" pitchFamily="34" charset="0"/>
              </a:rPr>
              <a:t>valtuutusoikeutta</a:t>
            </a:r>
            <a:r>
              <a:rPr lang="fi-FI" dirty="0">
                <a:solidFill>
                  <a:schemeClr val="bg1"/>
                </a:solidFill>
                <a:latin typeface="Calibri" panose="020F0502020204030204" pitchFamily="34" charset="0"/>
                <a:ea typeface="Calibri" panose="020F0502020204030204" pitchFamily="34" charset="0"/>
              </a:rPr>
              <a:t> kunnallesi Suomi.fi –palvelusta</a:t>
            </a:r>
          </a:p>
          <a:p>
            <a:pPr marL="342900" indent="-342900">
              <a:buFont typeface="+mj-lt"/>
              <a:buAutoNum type="arabicPeriod"/>
            </a:pPr>
            <a:r>
              <a:rPr lang="fi-FI" dirty="0">
                <a:solidFill>
                  <a:schemeClr val="bg1"/>
                </a:solidFill>
                <a:latin typeface="Calibri" panose="020F0502020204030204" pitchFamily="34" charset="0"/>
                <a:ea typeface="Calibri" panose="020F0502020204030204" pitchFamily="34" charset="0"/>
              </a:rPr>
              <a:t>Täytä </a:t>
            </a:r>
            <a:r>
              <a:rPr lang="fi-FI" sz="1600" kern="1200" dirty="0">
                <a:solidFill>
                  <a:schemeClr val="bg1"/>
                </a:solidFill>
                <a:effectLst/>
                <a:latin typeface="Arial" panose="020B0604020202020204" pitchFamily="34" charset="0"/>
                <a:ea typeface="+mn-ea"/>
                <a:cs typeface="Arial" panose="020B0604020202020204" pitchFamily="34" charset="0"/>
              </a:rPr>
              <a:t>Luvat ja valvonta –palvelun </a:t>
            </a:r>
            <a:r>
              <a:rPr lang="fi-FI" dirty="0">
                <a:solidFill>
                  <a:schemeClr val="bg1"/>
                </a:solidFill>
                <a:latin typeface="Calibri" panose="020F0502020204030204" pitchFamily="34" charset="0"/>
                <a:ea typeface="Calibri" panose="020F0502020204030204" pitchFamily="34" charset="0"/>
                <a:cs typeface="Calibri" panose="020F0502020204030204" pitchFamily="34" charset="0"/>
              </a:rPr>
              <a:t>liittymispyyntö -lomake</a:t>
            </a:r>
            <a:r>
              <a:rPr lang="fi-FI" dirty="0">
                <a:solidFill>
                  <a:schemeClr val="bg1"/>
                </a:solidFill>
                <a:latin typeface="Calibri" panose="020F0502020204030204" pitchFamily="34" charset="0"/>
                <a:ea typeface="Calibri" panose="020F0502020204030204" pitchFamily="34" charset="0"/>
              </a:rPr>
              <a:t> heti valtuusoikeuden hakemisen jälkeen </a:t>
            </a:r>
          </a:p>
          <a:p>
            <a:pPr marL="342900" indent="-342900">
              <a:buFont typeface="+mj-lt"/>
              <a:buAutoNum type="arabicPeriod"/>
            </a:pPr>
            <a:r>
              <a:rPr lang="fi-FI" dirty="0">
                <a:solidFill>
                  <a:schemeClr val="bg1"/>
                </a:solidFill>
                <a:latin typeface="Calibri" panose="020F0502020204030204" pitchFamily="34" charset="0"/>
                <a:ea typeface="Calibri" panose="020F0502020204030204" pitchFamily="34" charset="0"/>
              </a:rPr>
              <a:t>Varmista, että kuntasi kaikilla lupakäsittelyä </a:t>
            </a:r>
            <a:r>
              <a:rPr lang="fi-FI" sz="1600" kern="1200" dirty="0">
                <a:solidFill>
                  <a:schemeClr val="bg1"/>
                </a:solidFill>
                <a:effectLst/>
                <a:latin typeface="Arial" panose="020B0604020202020204" pitchFamily="34" charset="0"/>
                <a:ea typeface="+mn-ea"/>
                <a:cs typeface="Arial" panose="020B0604020202020204" pitchFamily="34" charset="0"/>
              </a:rPr>
              <a:t>Luvat ja valvonta -palvelussa </a:t>
            </a:r>
            <a:r>
              <a:rPr lang="fi-FI" dirty="0">
                <a:solidFill>
                  <a:schemeClr val="bg1"/>
                </a:solidFill>
                <a:latin typeface="Calibri" panose="020F0502020204030204" pitchFamily="34" charset="0"/>
                <a:ea typeface="Calibri" panose="020F0502020204030204" pitchFamily="34" charset="0"/>
              </a:rPr>
              <a:t>hoitavilla henkilöillä on mahdollisuus tunnistautua Suomi.fi -tunnistuspalvelun kautta</a:t>
            </a:r>
          </a:p>
          <a:p>
            <a:pPr marL="342900" indent="-342900">
              <a:buFont typeface="+mj-lt"/>
              <a:buAutoNum type="arabicPeriod"/>
            </a:pPr>
            <a:r>
              <a:rPr lang="fi-FI" dirty="0">
                <a:solidFill>
                  <a:schemeClr val="bg1"/>
                </a:solidFill>
                <a:latin typeface="Calibri" panose="020F0502020204030204" pitchFamily="34" charset="0"/>
                <a:ea typeface="Calibri" panose="020F0502020204030204" pitchFamily="34" charset="0"/>
              </a:rPr>
              <a:t>Jaa käyttövaltuudet kaikille kuntasi lupakäsittelyä </a:t>
            </a:r>
            <a:r>
              <a:rPr lang="fi-FI" sz="1600" kern="1200" dirty="0">
                <a:solidFill>
                  <a:schemeClr val="bg1"/>
                </a:solidFill>
                <a:effectLst/>
                <a:latin typeface="Arial" panose="020B0604020202020204" pitchFamily="34" charset="0"/>
                <a:ea typeface="+mn-ea"/>
                <a:cs typeface="Arial" panose="020B0604020202020204" pitchFamily="34" charset="0"/>
              </a:rPr>
              <a:t>Luvat ja valvonta -palvelussa </a:t>
            </a:r>
            <a:r>
              <a:rPr lang="fi-FI" dirty="0">
                <a:solidFill>
                  <a:schemeClr val="bg1"/>
                </a:solidFill>
                <a:latin typeface="Calibri" panose="020F0502020204030204" pitchFamily="34" charset="0"/>
                <a:ea typeface="Calibri" panose="020F0502020204030204" pitchFamily="34" charset="0"/>
              </a:rPr>
              <a:t>hoitavilla henkilöille</a:t>
            </a:r>
          </a:p>
          <a:p>
            <a:pPr marL="342900" indent="-342900">
              <a:buFont typeface="+mj-lt"/>
              <a:buAutoNum type="arabicPeriod"/>
            </a:pPr>
            <a:r>
              <a:rPr lang="fi-FI" dirty="0">
                <a:solidFill>
                  <a:schemeClr val="bg1"/>
                </a:solidFill>
                <a:latin typeface="Calibri" panose="020F0502020204030204" pitchFamily="34" charset="0"/>
                <a:ea typeface="Calibri" panose="020F0502020204030204" pitchFamily="34" charset="0"/>
                <a:cs typeface="Calibri" panose="020F0502020204030204" pitchFamily="34" charset="0"/>
              </a:rPr>
              <a:t>Varmista osaaminen</a:t>
            </a:r>
            <a:r>
              <a:rPr lang="fi-FI" sz="1400" dirty="0">
                <a:solidFill>
                  <a:schemeClr val="bg1"/>
                </a:solidFill>
              </a:rPr>
              <a:t> </a:t>
            </a:r>
          </a:p>
        </p:txBody>
      </p:sp>
      <p:sp>
        <p:nvSpPr>
          <p:cNvPr id="2" name="Otsikko 1">
            <a:extLst>
              <a:ext uri="{FF2B5EF4-FFF2-40B4-BE49-F238E27FC236}">
                <a16:creationId xmlns:a16="http://schemas.microsoft.com/office/drawing/2014/main" id="{98396D17-3EB0-4F97-AB53-BD8E13970B57}"/>
              </a:ext>
            </a:extLst>
          </p:cNvPr>
          <p:cNvSpPr>
            <a:spLocks noGrp="1"/>
          </p:cNvSpPr>
          <p:nvPr>
            <p:ph type="ctrTitle" idx="4294967295"/>
          </p:nvPr>
        </p:nvSpPr>
        <p:spPr>
          <a:xfrm>
            <a:off x="1127707" y="329975"/>
            <a:ext cx="9144000" cy="920750"/>
          </a:xfrm>
        </p:spPr>
        <p:txBody>
          <a:bodyPr>
            <a:normAutofit/>
          </a:bodyPr>
          <a:lstStyle/>
          <a:p>
            <a:r>
              <a:rPr lang="fi-FI" dirty="0"/>
              <a:t>Näin liityt Luvat ja valvonta -palveluun</a:t>
            </a:r>
          </a:p>
        </p:txBody>
      </p:sp>
      <p:sp>
        <p:nvSpPr>
          <p:cNvPr id="11" name="Rectangle 5">
            <a:extLst>
              <a:ext uri="{FF2B5EF4-FFF2-40B4-BE49-F238E27FC236}">
                <a16:creationId xmlns:a16="http://schemas.microsoft.com/office/drawing/2014/main" id="{7F3BB885-E59A-4874-BF13-4136EF8FD3C7}"/>
              </a:ext>
            </a:extLst>
          </p:cNvPr>
          <p:cNvSpPr/>
          <p:nvPr/>
        </p:nvSpPr>
        <p:spPr>
          <a:xfrm>
            <a:off x="1857233" y="1622333"/>
            <a:ext cx="9624532" cy="576667"/>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Hae </a:t>
            </a:r>
            <a:r>
              <a:rPr lang="fi-FI"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valtuutusoikeutta</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kunnallesi Suomi.fi-palvelusta</a:t>
            </a:r>
          </a:p>
        </p:txBody>
      </p:sp>
      <p:sp>
        <p:nvSpPr>
          <p:cNvPr id="12" name="Rectangle 5">
            <a:extLst>
              <a:ext uri="{FF2B5EF4-FFF2-40B4-BE49-F238E27FC236}">
                <a16:creationId xmlns:a16="http://schemas.microsoft.com/office/drawing/2014/main" id="{612F8A9C-3B5E-4C0D-A716-8D92F0A6FA25}"/>
              </a:ext>
            </a:extLst>
          </p:cNvPr>
          <p:cNvSpPr/>
          <p:nvPr/>
        </p:nvSpPr>
        <p:spPr>
          <a:xfrm>
            <a:off x="1857233" y="2518640"/>
            <a:ext cx="9624533" cy="576667"/>
          </a:xfrm>
          <a:prstGeom prst="rect">
            <a:avLst/>
          </a:prstGeom>
          <a:solidFill>
            <a:srgbClr val="0059C8"/>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Täytä Luvat ja valvonta –palvelun liittymispyyntö -lomake heti valtuutusoikeuden hakemisen jälkeen </a:t>
            </a:r>
          </a:p>
        </p:txBody>
      </p:sp>
      <p:sp>
        <p:nvSpPr>
          <p:cNvPr id="14" name="Rectangle 5">
            <a:extLst>
              <a:ext uri="{FF2B5EF4-FFF2-40B4-BE49-F238E27FC236}">
                <a16:creationId xmlns:a16="http://schemas.microsoft.com/office/drawing/2014/main" id="{D480ECCF-4FCE-4F36-8415-5247C2C092DC}"/>
              </a:ext>
            </a:extLst>
          </p:cNvPr>
          <p:cNvSpPr/>
          <p:nvPr/>
        </p:nvSpPr>
        <p:spPr>
          <a:xfrm>
            <a:off x="1857233" y="3442661"/>
            <a:ext cx="9624532" cy="576667"/>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Varmista, että kuntasi kaikilla lupakäsittelyä Luvat ja valvonta -palvelussa hoitavilla henkilöillä on mahdollisuus </a:t>
            </a:r>
            <a:r>
              <a:rPr lang="fi-FI" sz="2000" dirty="0" err="1">
                <a:solidFill>
                  <a:schemeClr val="bg1"/>
                </a:solidFill>
                <a:latin typeface="Arial" panose="020B0604020202020204" pitchFamily="34" charset="0"/>
                <a:ea typeface="Calibri" panose="020F0502020204030204" pitchFamily="34" charset="0"/>
                <a:cs typeface="Arial" panose="020B0604020202020204" pitchFamily="34" charset="0"/>
              </a:rPr>
              <a:t>tunnistautua</a:t>
            </a:r>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 Suomi.fi-tunnistuspalvelun kautta</a:t>
            </a:r>
          </a:p>
        </p:txBody>
      </p:sp>
      <p:sp>
        <p:nvSpPr>
          <p:cNvPr id="15" name="Rectangle 5">
            <a:extLst>
              <a:ext uri="{FF2B5EF4-FFF2-40B4-BE49-F238E27FC236}">
                <a16:creationId xmlns:a16="http://schemas.microsoft.com/office/drawing/2014/main" id="{2FD1AA17-9BAB-4F3C-BF08-FDD6FC20A1F0}"/>
              </a:ext>
            </a:extLst>
          </p:cNvPr>
          <p:cNvSpPr/>
          <p:nvPr/>
        </p:nvSpPr>
        <p:spPr>
          <a:xfrm>
            <a:off x="1857232" y="4369652"/>
            <a:ext cx="9624533" cy="576667"/>
          </a:xfrm>
          <a:prstGeom prst="rect">
            <a:avLst/>
          </a:prstGeom>
          <a:solidFill>
            <a:srgbClr val="0059C8"/>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Jaa käyttövaltuudet kaikille kuntasi lupakäsittelyä Luvat ja valvonta -palvelussa hoitavilla henkilöille</a:t>
            </a:r>
          </a:p>
        </p:txBody>
      </p:sp>
      <p:sp>
        <p:nvSpPr>
          <p:cNvPr id="16" name="Rectangle 5">
            <a:extLst>
              <a:ext uri="{FF2B5EF4-FFF2-40B4-BE49-F238E27FC236}">
                <a16:creationId xmlns:a16="http://schemas.microsoft.com/office/drawing/2014/main" id="{943B8FEB-BDBC-4505-B396-96C10701F938}"/>
              </a:ext>
            </a:extLst>
          </p:cNvPr>
          <p:cNvSpPr/>
          <p:nvPr/>
        </p:nvSpPr>
        <p:spPr>
          <a:xfrm>
            <a:off x="1857232" y="5325523"/>
            <a:ext cx="9624532" cy="576667"/>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Varmista</a:t>
            </a:r>
            <a:r>
              <a:rPr lang="fi-FI"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osaaminen</a:t>
            </a:r>
            <a:r>
              <a:rPr lang="fi-FI" sz="2000" dirty="0">
                <a:solidFill>
                  <a:schemeClr val="bg1"/>
                </a:solidFill>
              </a:rPr>
              <a:t> </a:t>
            </a:r>
          </a:p>
        </p:txBody>
      </p:sp>
      <p:sp>
        <p:nvSpPr>
          <p:cNvPr id="34" name="Ellipsi 33">
            <a:extLst>
              <a:ext uri="{FF2B5EF4-FFF2-40B4-BE49-F238E27FC236}">
                <a16:creationId xmlns:a16="http://schemas.microsoft.com/office/drawing/2014/main" id="{3A7A832D-E2CB-4868-BD1E-D5D8229B9E36}"/>
              </a:ext>
            </a:extLst>
          </p:cNvPr>
          <p:cNvSpPr/>
          <p:nvPr/>
        </p:nvSpPr>
        <p:spPr>
          <a:xfrm>
            <a:off x="1171773" y="1517023"/>
            <a:ext cx="800551" cy="782436"/>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2000" b="1" i="0" u="none" strike="noStrike" kern="0" cap="none" spc="0" normalizeH="0" baseline="0" noProof="0" dirty="0">
                <a:ln>
                  <a:noFill/>
                </a:ln>
                <a:solidFill>
                  <a:srgbClr val="FFFFFF"/>
                </a:solidFill>
                <a:effectLst/>
                <a:uLnTx/>
                <a:uFillTx/>
                <a:latin typeface="Arial" panose="020B0604020202020204"/>
                <a:ea typeface="+mn-ea"/>
                <a:cs typeface="+mn-cs"/>
              </a:rPr>
              <a:t>1</a:t>
            </a:r>
          </a:p>
        </p:txBody>
      </p:sp>
      <p:sp>
        <p:nvSpPr>
          <p:cNvPr id="44" name="Ellipsi 43">
            <a:extLst>
              <a:ext uri="{FF2B5EF4-FFF2-40B4-BE49-F238E27FC236}">
                <a16:creationId xmlns:a16="http://schemas.microsoft.com/office/drawing/2014/main" id="{6EB50545-7B42-49C8-8897-5C1254FBCD95}"/>
              </a:ext>
            </a:extLst>
          </p:cNvPr>
          <p:cNvSpPr/>
          <p:nvPr/>
        </p:nvSpPr>
        <p:spPr>
          <a:xfrm>
            <a:off x="1171774" y="2422856"/>
            <a:ext cx="800551" cy="782436"/>
          </a:xfrm>
          <a:prstGeom prst="ellipse">
            <a:avLst/>
          </a:prstGeom>
          <a:solidFill>
            <a:srgbClr val="0059C8"/>
          </a:solidFill>
          <a:ln w="38100" cap="flat" cmpd="sng" algn="ctr">
            <a:solidFill>
              <a:srgbClr val="0059C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2000" b="1" i="0" u="none" strike="noStrike" kern="0" cap="none" spc="0" normalizeH="0" baseline="0" noProof="0" dirty="0">
                <a:ln>
                  <a:noFill/>
                </a:ln>
                <a:solidFill>
                  <a:srgbClr val="FFFFFF"/>
                </a:solidFill>
                <a:effectLst/>
                <a:uLnTx/>
                <a:uFillTx/>
                <a:latin typeface="Arial" panose="020B0604020202020204"/>
                <a:ea typeface="+mn-ea"/>
                <a:cs typeface="+mn-cs"/>
              </a:rPr>
              <a:t>2</a:t>
            </a:r>
          </a:p>
        </p:txBody>
      </p:sp>
      <p:sp>
        <p:nvSpPr>
          <p:cNvPr id="45" name="Ellipsi 44">
            <a:extLst>
              <a:ext uri="{FF2B5EF4-FFF2-40B4-BE49-F238E27FC236}">
                <a16:creationId xmlns:a16="http://schemas.microsoft.com/office/drawing/2014/main" id="{498F028D-C49B-4E08-B66D-501E287CA29C}"/>
              </a:ext>
            </a:extLst>
          </p:cNvPr>
          <p:cNvSpPr/>
          <p:nvPr/>
        </p:nvSpPr>
        <p:spPr>
          <a:xfrm>
            <a:off x="1171773" y="3354241"/>
            <a:ext cx="800551" cy="782436"/>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2000" b="1" i="0" u="none" strike="noStrike" kern="0" cap="none" spc="0" normalizeH="0" baseline="0" noProof="0" dirty="0">
                <a:ln>
                  <a:noFill/>
                </a:ln>
                <a:solidFill>
                  <a:srgbClr val="FFFFFF"/>
                </a:solidFill>
                <a:effectLst/>
                <a:uLnTx/>
                <a:uFillTx/>
                <a:latin typeface="Arial" panose="020B0604020202020204"/>
                <a:ea typeface="+mn-ea"/>
                <a:cs typeface="+mn-cs"/>
              </a:rPr>
              <a:t>3</a:t>
            </a:r>
          </a:p>
        </p:txBody>
      </p:sp>
      <p:sp>
        <p:nvSpPr>
          <p:cNvPr id="46" name="Ellipsi 45">
            <a:extLst>
              <a:ext uri="{FF2B5EF4-FFF2-40B4-BE49-F238E27FC236}">
                <a16:creationId xmlns:a16="http://schemas.microsoft.com/office/drawing/2014/main" id="{94D3A281-31C7-4EF8-ABB5-889D3F3420BF}"/>
              </a:ext>
            </a:extLst>
          </p:cNvPr>
          <p:cNvSpPr/>
          <p:nvPr/>
        </p:nvSpPr>
        <p:spPr>
          <a:xfrm>
            <a:off x="1171773" y="4285626"/>
            <a:ext cx="800551" cy="782436"/>
          </a:xfrm>
          <a:prstGeom prst="ellipse">
            <a:avLst/>
          </a:prstGeom>
          <a:solidFill>
            <a:srgbClr val="0059C8"/>
          </a:solidFill>
          <a:ln w="38100" cap="flat" cmpd="sng" algn="ctr">
            <a:solidFill>
              <a:srgbClr val="0059C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2000" b="1" i="0" u="none" strike="noStrike" kern="0" cap="none" spc="0" normalizeH="0" baseline="0" noProof="0" dirty="0">
                <a:ln>
                  <a:noFill/>
                </a:ln>
                <a:solidFill>
                  <a:srgbClr val="FFFFFF"/>
                </a:solidFill>
                <a:effectLst/>
                <a:uLnTx/>
                <a:uFillTx/>
                <a:latin typeface="Arial" panose="020B0604020202020204"/>
                <a:ea typeface="+mn-ea"/>
                <a:cs typeface="+mn-cs"/>
              </a:rPr>
              <a:t>4</a:t>
            </a:r>
          </a:p>
        </p:txBody>
      </p:sp>
      <p:sp>
        <p:nvSpPr>
          <p:cNvPr id="47" name="Ellipsi 46">
            <a:extLst>
              <a:ext uri="{FF2B5EF4-FFF2-40B4-BE49-F238E27FC236}">
                <a16:creationId xmlns:a16="http://schemas.microsoft.com/office/drawing/2014/main" id="{5C845387-7E33-4F05-ADA8-AA4A9AC4653D}"/>
              </a:ext>
            </a:extLst>
          </p:cNvPr>
          <p:cNvSpPr/>
          <p:nvPr/>
        </p:nvSpPr>
        <p:spPr>
          <a:xfrm>
            <a:off x="1171772" y="5191459"/>
            <a:ext cx="800551" cy="782436"/>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2000" b="1" i="0" u="none" strike="noStrike" kern="0" cap="none" spc="0" normalizeH="0" baseline="0" noProof="0" dirty="0">
                <a:ln>
                  <a:noFill/>
                </a:ln>
                <a:solidFill>
                  <a:srgbClr val="FFFFFF"/>
                </a:solidFill>
                <a:effectLst/>
                <a:uLnTx/>
                <a:uFillTx/>
                <a:latin typeface="Arial" panose="020B0604020202020204"/>
                <a:ea typeface="+mn-ea"/>
                <a:cs typeface="+mn-cs"/>
              </a:rPr>
              <a:t>5</a:t>
            </a:r>
          </a:p>
        </p:txBody>
      </p:sp>
    </p:spTree>
    <p:extLst>
      <p:ext uri="{BB962C8B-B14F-4D97-AF65-F5344CB8AC3E}">
        <p14:creationId xmlns:p14="http://schemas.microsoft.com/office/powerpoint/2010/main" val="4116715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2">
            <a:extLst>
              <a:ext uri="{FF2B5EF4-FFF2-40B4-BE49-F238E27FC236}">
                <a16:creationId xmlns:a16="http://schemas.microsoft.com/office/drawing/2014/main" id="{E8A15A18-D389-46C5-9D9C-7C950FA9780F}"/>
              </a:ext>
            </a:extLst>
          </p:cNvPr>
          <p:cNvSpPr>
            <a:spLocks noGrp="1"/>
          </p:cNvSpPr>
          <p:nvPr>
            <p:ph type="ctrTitle" idx="4294967295"/>
          </p:nvPr>
        </p:nvSpPr>
        <p:spPr>
          <a:xfrm>
            <a:off x="1643416" y="239262"/>
            <a:ext cx="9144000" cy="920750"/>
          </a:xfrm>
        </p:spPr>
        <p:txBody>
          <a:bodyPr>
            <a:normAutofit fontScale="90000"/>
          </a:bodyPr>
          <a:lstStyle/>
          <a:p>
            <a:r>
              <a:rPr lang="fi-FI" dirty="0">
                <a:solidFill>
                  <a:schemeClr val="bg1"/>
                </a:solidFill>
              </a:rPr>
              <a:t>1. </a:t>
            </a:r>
            <a:r>
              <a:rPr lang="fi-FI" dirty="0">
                <a:solidFill>
                  <a:schemeClr val="bg1"/>
                </a:solidFill>
                <a:latin typeface="Calibri" panose="020F0502020204030204" pitchFamily="34" charset="0"/>
                <a:ea typeface="Calibri" panose="020F0502020204030204" pitchFamily="34" charset="0"/>
              </a:rPr>
              <a:t>Hae valtuutusoikeutta kunnallesi Suomi.fi –palvelusta</a:t>
            </a:r>
            <a:endParaRPr lang="fi-FI" dirty="0"/>
          </a:p>
        </p:txBody>
      </p:sp>
      <p:sp>
        <p:nvSpPr>
          <p:cNvPr id="4" name="Rectangle 5">
            <a:extLst>
              <a:ext uri="{FF2B5EF4-FFF2-40B4-BE49-F238E27FC236}">
                <a16:creationId xmlns:a16="http://schemas.microsoft.com/office/drawing/2014/main" id="{A2A7524E-FABC-4885-BDA2-2B0AF39A416C}"/>
              </a:ext>
            </a:extLst>
          </p:cNvPr>
          <p:cNvSpPr/>
          <p:nvPr/>
        </p:nvSpPr>
        <p:spPr>
          <a:xfrm>
            <a:off x="1092958" y="427384"/>
            <a:ext cx="10830636" cy="591894"/>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Hae </a:t>
            </a:r>
            <a:r>
              <a:rPr lang="fi-FI"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valtuutusoikeutta</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kunnallesi Suomi.fi-palvelusta</a:t>
            </a:r>
          </a:p>
        </p:txBody>
      </p:sp>
      <p:sp>
        <p:nvSpPr>
          <p:cNvPr id="5" name="Ellipsi 4">
            <a:extLst>
              <a:ext uri="{FF2B5EF4-FFF2-40B4-BE49-F238E27FC236}">
                <a16:creationId xmlns:a16="http://schemas.microsoft.com/office/drawing/2014/main" id="{E7726602-A8AD-4E50-9200-DE2401CDCE4C}"/>
              </a:ext>
            </a:extLst>
          </p:cNvPr>
          <p:cNvSpPr/>
          <p:nvPr/>
        </p:nvSpPr>
        <p:spPr>
          <a:xfrm>
            <a:off x="95534" y="134581"/>
            <a:ext cx="1123665" cy="1130112"/>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3200" b="0" i="0" u="none" strike="noStrike" kern="0" cap="none" spc="0" normalizeH="0" baseline="0" noProof="0" dirty="0">
                <a:ln>
                  <a:noFill/>
                </a:ln>
                <a:solidFill>
                  <a:srgbClr val="FFFFFF"/>
                </a:solidFill>
                <a:effectLst/>
                <a:uLnTx/>
                <a:uFillTx/>
                <a:latin typeface="Arial" panose="020B0604020202020204"/>
                <a:ea typeface="+mn-ea"/>
                <a:cs typeface="+mn-cs"/>
              </a:rPr>
              <a:t>1</a:t>
            </a:r>
            <a:endParaRPr kumimoji="0" lang="fi-FI" sz="18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7" name="Sisällön paikkamerkki 2">
            <a:extLst>
              <a:ext uri="{FF2B5EF4-FFF2-40B4-BE49-F238E27FC236}">
                <a16:creationId xmlns:a16="http://schemas.microsoft.com/office/drawing/2014/main" id="{ABD20A53-7A8B-4ACC-AE73-2F2398D0C48C}"/>
              </a:ext>
            </a:extLst>
          </p:cNvPr>
          <p:cNvSpPr>
            <a:spLocks noGrp="1"/>
          </p:cNvSpPr>
          <p:nvPr>
            <p:ph sz="quarter" idx="4294967295"/>
          </p:nvPr>
        </p:nvSpPr>
        <p:spPr>
          <a:xfrm>
            <a:off x="657366" y="1348134"/>
            <a:ext cx="10975304" cy="3340100"/>
          </a:xfrm>
        </p:spPr>
        <p:txBody>
          <a:bodyPr>
            <a:normAutofit lnSpcReduction="10000"/>
          </a:bodyPr>
          <a:lstStyle/>
          <a:p>
            <a:r>
              <a:rPr lang="fi-FI" dirty="0">
                <a:ea typeface="Calibri" panose="020F0502020204030204" pitchFamily="34" charset="0"/>
              </a:rPr>
              <a:t>Kunnan lupakäsittelyä Luvat ja valvonta -palvelussa hoitavalle viranomaiselle tarvitaan käyttövaltuudet nimenomaisesti tätä tehtävää varten. Ennen kuin kunta voi hallinnoida näitä käyttövaltuuksia, on jokaisen kunnan haettava tähän tehtävään nimetyille henkilöille valtuutusoikeus. Käyttövaltuuden hallinnointi kunnan sisällä kannattaa hoitaa kunnan omien prosessien mukaisesti. Usein tämä tarkoittaa sitä, että kunnassa on jo joitakin roolitettuja henkilöitä, joilla on valtuudet hallita kunnan käyttövaltuuksia</a:t>
            </a:r>
            <a:endParaRPr lang="fi-FI" dirty="0"/>
          </a:p>
          <a:p>
            <a:pPr lvl="0"/>
            <a:r>
              <a:rPr lang="fi-FI" sz="2000" dirty="0"/>
              <a:t>Hae valtuutusoikeutta Suomi.fi-palvelusta niille henkilöille, jotka hoitavat käyttövaltuuden hallinnointia kunnassasi</a:t>
            </a:r>
          </a:p>
          <a:p>
            <a:pPr marL="742950" lvl="1" indent="-285750">
              <a:buFont typeface="Arial" panose="020B0604020202020204" pitchFamily="34" charset="0"/>
              <a:buChar char="•"/>
            </a:pPr>
            <a:r>
              <a:rPr lang="fi-FI" sz="2000" dirty="0"/>
              <a:t>Valtuutusoikeutta haetaan Digi- ja väestötietoviraston virkailijavaltuuttamispalvelun kautta </a:t>
            </a:r>
            <a:r>
              <a:rPr lang="fi-FI" sz="2000" dirty="0">
                <a:hlinkClick r:id="rId2"/>
              </a:rPr>
              <a:t>https://dvv.fi/virkailijavaltuuttamispalvelu</a:t>
            </a:r>
            <a:endParaRPr lang="fi-FI" sz="2000" dirty="0"/>
          </a:p>
          <a:p>
            <a:pPr marL="742950" lvl="1" indent="-285750">
              <a:buFont typeface="Arial" panose="020B0604020202020204" pitchFamily="34" charset="0"/>
              <a:buChar char="•"/>
            </a:pPr>
            <a:r>
              <a:rPr lang="fi-FI" sz="2000" dirty="0"/>
              <a:t>Valtuusasia, jolle haetaan valtuutusoikeutta, on nimeltään: ”Lupa- ja valvonta-kokonaisuuksien viranomaiskäsittely”</a:t>
            </a:r>
          </a:p>
          <a:p>
            <a:pPr marL="742950" lvl="1" indent="-285750">
              <a:buFont typeface="Arial" panose="020B0604020202020204" pitchFamily="34" charset="0"/>
              <a:buChar char="•"/>
            </a:pPr>
            <a:r>
              <a:rPr lang="fi-FI" sz="2000" dirty="0" err="1"/>
              <a:t>Huom</a:t>
            </a:r>
            <a:r>
              <a:rPr lang="fi-FI" sz="2000" dirty="0"/>
              <a:t>! Valtuusoikeuksien käsittelyaika </a:t>
            </a:r>
            <a:r>
              <a:rPr lang="fi-FI" sz="2000" dirty="0" err="1"/>
              <a:t>DVV:llä</a:t>
            </a:r>
            <a:r>
              <a:rPr lang="fi-FI" sz="2000" dirty="0"/>
              <a:t> on noin kahdeksan viikkoa</a:t>
            </a:r>
          </a:p>
          <a:p>
            <a:endParaRPr lang="fi-FI" dirty="0"/>
          </a:p>
        </p:txBody>
      </p:sp>
      <p:pic>
        <p:nvPicPr>
          <p:cNvPr id="8" name="Kuva 7" descr="Haettava valtuusasia Suomi.fi-palvelussa" title="Haettava valtuusasia Suomi.fi-palvelussa">
            <a:extLst>
              <a:ext uri="{FF2B5EF4-FFF2-40B4-BE49-F238E27FC236}">
                <a16:creationId xmlns:a16="http://schemas.microsoft.com/office/drawing/2014/main" id="{8E8F82EC-B8F7-43F3-984B-D3A8E54B6ADA}"/>
              </a:ext>
              <a:ext uri="{C183D7F6-B498-43B3-948B-1728B52AA6E4}">
                <adec:decorative xmlns=""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2311" y="4536488"/>
            <a:ext cx="4011930" cy="1329055"/>
          </a:xfrm>
          <a:prstGeom prst="rect">
            <a:avLst/>
          </a:prstGeom>
          <a:noFill/>
          <a:ln>
            <a:noFill/>
          </a:ln>
        </p:spPr>
      </p:pic>
      <p:sp>
        <p:nvSpPr>
          <p:cNvPr id="10" name="Tekstiruutu 9" descr="Kuva: Haettava valtuusasia Suomi.fi -palvelussa&#10;">
            <a:extLst>
              <a:ext uri="{FF2B5EF4-FFF2-40B4-BE49-F238E27FC236}">
                <a16:creationId xmlns:a16="http://schemas.microsoft.com/office/drawing/2014/main" id="{E72AF7CE-B842-4F08-A775-BF1C6884B0D0}"/>
              </a:ext>
            </a:extLst>
          </p:cNvPr>
          <p:cNvSpPr txBox="1"/>
          <p:nvPr/>
        </p:nvSpPr>
        <p:spPr>
          <a:xfrm>
            <a:off x="4502311" y="5806908"/>
            <a:ext cx="3598460" cy="307777"/>
          </a:xfrm>
          <a:prstGeom prst="rect">
            <a:avLst/>
          </a:prstGeom>
          <a:noFill/>
        </p:spPr>
        <p:txBody>
          <a:bodyPr wrap="square">
            <a:spAutoFit/>
          </a:bodyPr>
          <a:lstStyle/>
          <a:p>
            <a:r>
              <a:rPr lang="fi-FI" sz="1400" dirty="0">
                <a:effectLst/>
                <a:latin typeface="Arial" panose="020B0604020202020204" pitchFamily="34" charset="0"/>
                <a:ea typeface="Calibri" panose="020F0502020204030204" pitchFamily="34" charset="0"/>
                <a:cs typeface="Arial" panose="020B0604020202020204" pitchFamily="34" charset="0"/>
              </a:rPr>
              <a:t>Haettava valtuusasia Suomi.fi-palvelussa</a:t>
            </a:r>
            <a:endParaRPr lang="fi-FI"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147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8637520-BF2B-4D58-88B7-3E1DF59CD374}"/>
              </a:ext>
            </a:extLst>
          </p:cNvPr>
          <p:cNvSpPr>
            <a:spLocks noGrp="1"/>
          </p:cNvSpPr>
          <p:nvPr>
            <p:ph type="ctrTitle" idx="4294967295"/>
          </p:nvPr>
        </p:nvSpPr>
        <p:spPr>
          <a:xfrm>
            <a:off x="1695222" y="222540"/>
            <a:ext cx="9144000" cy="920750"/>
          </a:xfrm>
        </p:spPr>
        <p:txBody>
          <a:bodyPr>
            <a:normAutofit fontScale="90000"/>
          </a:bodyPr>
          <a:lstStyle/>
          <a:p>
            <a:r>
              <a:rPr lang="fi-FI" dirty="0">
                <a:solidFill>
                  <a:schemeClr val="bg1"/>
                </a:solidFill>
              </a:rPr>
              <a:t>2. </a:t>
            </a:r>
            <a:r>
              <a:rPr lang="fi-FI" dirty="0">
                <a:solidFill>
                  <a:schemeClr val="bg1"/>
                </a:solidFill>
                <a:latin typeface="Calibri" panose="020F0502020204030204" pitchFamily="34" charset="0"/>
                <a:ea typeface="Calibri" panose="020F0502020204030204" pitchFamily="34" charset="0"/>
              </a:rPr>
              <a:t>Täytä </a:t>
            </a:r>
            <a:r>
              <a:rPr lang="fi-FI" sz="3200" b="1" kern="1200" dirty="0">
                <a:solidFill>
                  <a:schemeClr val="bg1"/>
                </a:solidFill>
                <a:effectLst/>
                <a:latin typeface="Arial" panose="020B0604020202020204" pitchFamily="34" charset="0"/>
                <a:ea typeface="+mj-ea"/>
                <a:cs typeface="Arial" panose="020B0604020202020204" pitchFamily="34" charset="0"/>
              </a:rPr>
              <a:t>Luvat ja valvonta –palvelun </a:t>
            </a:r>
            <a:r>
              <a:rPr lang="fi-FI" dirty="0">
                <a:solidFill>
                  <a:schemeClr val="bg1"/>
                </a:solidFill>
                <a:latin typeface="Calibri" panose="020F0502020204030204" pitchFamily="34" charset="0"/>
                <a:ea typeface="Calibri" panose="020F0502020204030204" pitchFamily="34" charset="0"/>
                <a:cs typeface="Calibri" panose="020F0502020204030204" pitchFamily="34" charset="0"/>
              </a:rPr>
              <a:t>liittymispyyntö -lomake</a:t>
            </a:r>
            <a:r>
              <a:rPr lang="fi-FI" dirty="0">
                <a:solidFill>
                  <a:schemeClr val="bg1"/>
                </a:solidFill>
                <a:latin typeface="Calibri" panose="020F0502020204030204" pitchFamily="34" charset="0"/>
                <a:ea typeface="Calibri" panose="020F0502020204030204" pitchFamily="34" charset="0"/>
              </a:rPr>
              <a:t> heti valtuutusoikeuden hakemisen jälkeen </a:t>
            </a:r>
            <a:endParaRPr lang="fi-FI" dirty="0">
              <a:solidFill>
                <a:schemeClr val="bg1"/>
              </a:solidFill>
            </a:endParaRPr>
          </a:p>
        </p:txBody>
      </p:sp>
      <p:sp>
        <p:nvSpPr>
          <p:cNvPr id="4" name="Rectangle 5">
            <a:extLst>
              <a:ext uri="{FF2B5EF4-FFF2-40B4-BE49-F238E27FC236}">
                <a16:creationId xmlns:a16="http://schemas.microsoft.com/office/drawing/2014/main" id="{1A16018B-7317-4805-A5D1-ADBDFC5D6E89}"/>
              </a:ext>
            </a:extLst>
          </p:cNvPr>
          <p:cNvSpPr/>
          <p:nvPr/>
        </p:nvSpPr>
        <p:spPr>
          <a:xfrm>
            <a:off x="1124804" y="394582"/>
            <a:ext cx="10826086" cy="576667"/>
          </a:xfrm>
          <a:prstGeom prst="rect">
            <a:avLst/>
          </a:prstGeom>
          <a:solidFill>
            <a:srgbClr val="0059C8"/>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Täytä </a:t>
            </a:r>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Luvat ja valvonta –palvelun </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liittymispyyntö -lomake heti valtuusoikeuden hakemisen jälkeen </a:t>
            </a:r>
            <a:endParaRPr lang="fi-FI" sz="20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Ellipsi 5">
            <a:extLst>
              <a:ext uri="{FF2B5EF4-FFF2-40B4-BE49-F238E27FC236}">
                <a16:creationId xmlns:a16="http://schemas.microsoft.com/office/drawing/2014/main" id="{3559687D-5A1A-4B8B-BB73-BDBE1717F174}"/>
              </a:ext>
            </a:extLst>
          </p:cNvPr>
          <p:cNvSpPr/>
          <p:nvPr/>
        </p:nvSpPr>
        <p:spPr>
          <a:xfrm>
            <a:off x="101509" y="117860"/>
            <a:ext cx="1123665" cy="1130112"/>
          </a:xfrm>
          <a:prstGeom prst="ellipse">
            <a:avLst/>
          </a:prstGeom>
          <a:solidFill>
            <a:srgbClr val="0059C8"/>
          </a:solidFill>
          <a:ln w="38100" cap="flat" cmpd="sng" algn="ctr">
            <a:solidFill>
              <a:srgbClr val="0059C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3200" b="0" i="0" u="none" strike="noStrike" kern="0" cap="none" spc="0" normalizeH="0" baseline="0" noProof="0" dirty="0">
                <a:ln>
                  <a:noFill/>
                </a:ln>
                <a:solidFill>
                  <a:srgbClr val="FFFFFF"/>
                </a:solidFill>
                <a:effectLst/>
                <a:uLnTx/>
                <a:uFillTx/>
                <a:latin typeface="Arial" panose="020B0604020202020204"/>
                <a:ea typeface="+mn-ea"/>
                <a:cs typeface="+mn-cs"/>
              </a:rPr>
              <a:t>2</a:t>
            </a:r>
          </a:p>
        </p:txBody>
      </p:sp>
      <p:sp>
        <p:nvSpPr>
          <p:cNvPr id="5" name="Sisällön paikkamerkki 4">
            <a:extLst>
              <a:ext uri="{FF2B5EF4-FFF2-40B4-BE49-F238E27FC236}">
                <a16:creationId xmlns:a16="http://schemas.microsoft.com/office/drawing/2014/main" id="{25F2F946-D131-466A-9796-C6D476029E52}"/>
              </a:ext>
            </a:extLst>
          </p:cNvPr>
          <p:cNvSpPr>
            <a:spLocks noGrp="1"/>
          </p:cNvSpPr>
          <p:nvPr>
            <p:ph sz="quarter" idx="4294967295"/>
          </p:nvPr>
        </p:nvSpPr>
        <p:spPr>
          <a:xfrm>
            <a:off x="1093124" y="1143290"/>
            <a:ext cx="10857766" cy="4870606"/>
          </a:xfrm>
        </p:spPr>
        <p:txBody>
          <a:bodyPr>
            <a:normAutofit fontScale="77500" lnSpcReduction="20000"/>
          </a:bodyPr>
          <a:lstStyle/>
          <a:p>
            <a:r>
              <a:rPr lang="fi-FI" sz="2300" dirty="0"/>
              <a:t>Liittymiseen tarvitaan liittymislomake, jossa pyydetään seuraavia tietoja</a:t>
            </a:r>
          </a:p>
          <a:p>
            <a:pPr marL="457200" indent="-457200">
              <a:buFont typeface="+mj-lt"/>
              <a:buAutoNum type="arabicPeriod"/>
            </a:pPr>
            <a:r>
              <a:rPr lang="fi-FI" sz="2300" b="1" dirty="0"/>
              <a:t>Hakevan kunnan tiedot</a:t>
            </a:r>
          </a:p>
          <a:p>
            <a:pPr marL="800100" lvl="1" indent="-342900">
              <a:buFont typeface="Arial" panose="020B0604020202020204" pitchFamily="34" charset="0"/>
              <a:buChar char="•"/>
            </a:pPr>
            <a:r>
              <a:rPr lang="fi-FI" sz="2300" dirty="0"/>
              <a:t>Liittyvän kunnan nimi, Y-tunnus ja PTV-organisaatiokoodi (jos esim. kuntayhtymä, niin lomakkeelle täydennetään </a:t>
            </a:r>
            <a:r>
              <a:rPr lang="fi-FI" sz="2300" u="sng" dirty="0"/>
              <a:t>palvelusta vastaavan kunnan </a:t>
            </a:r>
            <a:r>
              <a:rPr lang="fi-FI" sz="2300" dirty="0"/>
              <a:t>tiedot)</a:t>
            </a:r>
          </a:p>
          <a:p>
            <a:pPr marL="800100" lvl="1" indent="-342900">
              <a:buFont typeface="Arial" panose="020B0604020202020204" pitchFamily="34" charset="0"/>
              <a:buChar char="•"/>
            </a:pPr>
            <a:r>
              <a:rPr lang="fi-FI" sz="2300" dirty="0"/>
              <a:t>Yhteyshenkilön nimi, sähköposti ja puhelinnumero</a:t>
            </a:r>
          </a:p>
          <a:p>
            <a:pPr marL="457200" indent="-457200">
              <a:buFont typeface="+mj-lt"/>
              <a:buAutoNum type="arabicPeriod"/>
            </a:pPr>
            <a:r>
              <a:rPr lang="fi-FI" sz="2300" b="1" dirty="0"/>
              <a:t>Asiointikohtaiset tiedot</a:t>
            </a:r>
          </a:p>
          <a:p>
            <a:pPr marL="800100" lvl="1" indent="-342900">
              <a:buFont typeface="Arial" panose="020B0604020202020204" pitchFamily="34" charset="0"/>
              <a:buChar char="•"/>
            </a:pPr>
            <a:r>
              <a:rPr lang="fi-FI" sz="2300" dirty="0"/>
              <a:t>Käyttöönotettava asioinnin tyyppi (esim. maankäyttölupa)</a:t>
            </a:r>
          </a:p>
          <a:p>
            <a:pPr marL="800100" lvl="1" indent="-342900">
              <a:buFont typeface="Arial" panose="020B0604020202020204" pitchFamily="34" charset="0"/>
              <a:buChar char="•"/>
            </a:pPr>
            <a:r>
              <a:rPr lang="fi-FI" sz="2300" dirty="0"/>
              <a:t>Kunta/alue, jossa asiointi otetaan käyttöön (palvelusta vastaava kunta kirjaa muut kunnat jokaisen omalle rivilleen)</a:t>
            </a:r>
          </a:p>
          <a:p>
            <a:pPr marL="800100" lvl="1" indent="-342900">
              <a:buFont typeface="Arial" panose="020B0604020202020204" pitchFamily="34" charset="0"/>
              <a:buChar char="•"/>
            </a:pPr>
            <a:r>
              <a:rPr lang="fi-FI" sz="2300" dirty="0"/>
              <a:t>Sähköpostiosoite asiointia koskevia Luvat ja Valvonta –palvelun heräteviestejä varten</a:t>
            </a:r>
          </a:p>
          <a:p>
            <a:pPr marL="800100" lvl="1" indent="-342900">
              <a:buFont typeface="Arial" panose="020B0604020202020204" pitchFamily="34" charset="0"/>
              <a:buChar char="•"/>
            </a:pPr>
            <a:r>
              <a:rPr lang="fi-FI" sz="2300" dirty="0"/>
              <a:t>Asioinnin URL -osoite ja PTV verkkoasioinnin tunniste</a:t>
            </a:r>
          </a:p>
          <a:p>
            <a:pPr marL="1257300" lvl="2" indent="-342900">
              <a:buFont typeface="Arial" panose="020B0604020202020204" pitchFamily="34" charset="0"/>
              <a:buChar char="•"/>
            </a:pPr>
            <a:r>
              <a:rPr lang="fi-FI" sz="2100" u="sng" dirty="0"/>
              <a:t>Jos kunnalla on käytössään sähköinen asiointipalvelu</a:t>
            </a:r>
            <a:r>
              <a:rPr lang="fi-FI" sz="2100" dirty="0"/>
              <a:t>, täytetään lomakkeelle kyseisen asioinnin aloitus URL-osoite ja PTV verkkoasioinnin tunniste</a:t>
            </a:r>
          </a:p>
          <a:p>
            <a:pPr marL="1257300" lvl="2" indent="-342900">
              <a:buFont typeface="Arial" panose="020B0604020202020204" pitchFamily="34" charset="0"/>
              <a:buChar char="•"/>
            </a:pPr>
            <a:r>
              <a:rPr lang="fi-FI" sz="2100" dirty="0"/>
              <a:t>Tällöin asiointi rajataan Luvat ja valvonta –palvelussa koskemaan vain uusiutuvan energian hankkeita (Rajaus estää luvanhakijoita käyttämästä Luvat ja valvonta –palvelua muissa tapauksissa – esim. rakennuslupa, joka ei liity uusiutuvan energian hankkeisiin)</a:t>
            </a:r>
          </a:p>
          <a:p>
            <a:pPr marL="1257300" lvl="2" indent="-342900">
              <a:buFont typeface="Arial" panose="020B0604020202020204" pitchFamily="34" charset="0"/>
              <a:buChar char="•"/>
            </a:pPr>
            <a:r>
              <a:rPr lang="fi-FI" sz="2100" dirty="0"/>
              <a:t>Tiedot löytyvät Suomi.fi –palvelusta</a:t>
            </a:r>
          </a:p>
          <a:p>
            <a:endParaRPr lang="fi-FI" sz="2100" dirty="0"/>
          </a:p>
          <a:p>
            <a:r>
              <a:rPr lang="fi-FI" sz="2300" dirty="0"/>
              <a:t>Tarkemmat ohjeet liittymislomakkeen täytöstä löytyvät liittymislomakkeelta, jonka voit pyytää osoitteesta </a:t>
            </a:r>
            <a:r>
              <a:rPr lang="fi-FI" sz="2300" dirty="0" err="1">
                <a:hlinkClick r:id="rId2"/>
              </a:rPr>
              <a:t>luvatjavalvonta</a:t>
            </a:r>
            <a:r>
              <a:rPr lang="fi-FI" sz="2300" dirty="0">
                <a:hlinkClick r:id="rId2"/>
              </a:rPr>
              <a:t>(at)tem.fi</a:t>
            </a:r>
            <a:endParaRPr lang="fi-FI" sz="2300" dirty="0"/>
          </a:p>
        </p:txBody>
      </p:sp>
    </p:spTree>
    <p:extLst>
      <p:ext uri="{BB962C8B-B14F-4D97-AF65-F5344CB8AC3E}">
        <p14:creationId xmlns:p14="http://schemas.microsoft.com/office/powerpoint/2010/main" val="64235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2">
            <a:extLst>
              <a:ext uri="{FF2B5EF4-FFF2-40B4-BE49-F238E27FC236}">
                <a16:creationId xmlns:a16="http://schemas.microsoft.com/office/drawing/2014/main" id="{ABD20A53-7A8B-4ACC-AE73-2F2398D0C48C}"/>
              </a:ext>
            </a:extLst>
          </p:cNvPr>
          <p:cNvSpPr>
            <a:spLocks noGrp="1"/>
          </p:cNvSpPr>
          <p:nvPr>
            <p:ph type="ctrTitle" idx="4294967295"/>
          </p:nvPr>
        </p:nvSpPr>
        <p:spPr>
          <a:xfrm>
            <a:off x="1033816" y="746235"/>
            <a:ext cx="9144000" cy="920750"/>
          </a:xfrm>
        </p:spPr>
        <p:txBody>
          <a:bodyPr>
            <a:normAutofit fontScale="90000"/>
          </a:bodyPr>
          <a:lstStyle/>
          <a:p>
            <a:r>
              <a:rPr lang="fi-FI" dirty="0">
                <a:solidFill>
                  <a:schemeClr val="bg1"/>
                </a:solidFill>
              </a:rPr>
              <a:t>3. </a:t>
            </a:r>
            <a:r>
              <a:rPr lang="fi-FI" dirty="0">
                <a:solidFill>
                  <a:schemeClr val="bg1"/>
                </a:solidFill>
                <a:latin typeface="Calibri" panose="020F0502020204030204" pitchFamily="34" charset="0"/>
                <a:ea typeface="Calibri" panose="020F0502020204030204" pitchFamily="34" charset="0"/>
              </a:rPr>
              <a:t>Varmista, että kuntasi kaikilla lupakäsittelyä </a:t>
            </a:r>
            <a:r>
              <a:rPr lang="fi-FI" sz="3200" b="1" kern="1200" dirty="0">
                <a:solidFill>
                  <a:schemeClr val="bg1"/>
                </a:solidFill>
                <a:effectLst/>
                <a:latin typeface="Arial" panose="020B0604020202020204" pitchFamily="34" charset="0"/>
                <a:ea typeface="+mj-ea"/>
                <a:cs typeface="Arial" panose="020B0604020202020204" pitchFamily="34" charset="0"/>
              </a:rPr>
              <a:t>Luvat ja valvonta -palvelussa </a:t>
            </a:r>
            <a:r>
              <a:rPr lang="fi-FI" dirty="0">
                <a:solidFill>
                  <a:schemeClr val="bg1"/>
                </a:solidFill>
                <a:latin typeface="Calibri" panose="020F0502020204030204" pitchFamily="34" charset="0"/>
                <a:ea typeface="Calibri" panose="020F0502020204030204" pitchFamily="34" charset="0"/>
              </a:rPr>
              <a:t>hoitavilla henkilöillä on mahdollisuus tunnistautua Suomi.fi -tunnistuspalvelun kautta</a:t>
            </a:r>
            <a:br>
              <a:rPr lang="fi-FI" dirty="0">
                <a:solidFill>
                  <a:schemeClr val="bg1"/>
                </a:solidFill>
                <a:latin typeface="Calibri" panose="020F0502020204030204" pitchFamily="34" charset="0"/>
                <a:ea typeface="Calibri" panose="020F0502020204030204" pitchFamily="34" charset="0"/>
              </a:rPr>
            </a:br>
            <a:endParaRPr lang="fi-FI" dirty="0">
              <a:solidFill>
                <a:schemeClr val="bg1"/>
              </a:solidFill>
            </a:endParaRPr>
          </a:p>
        </p:txBody>
      </p:sp>
      <p:sp>
        <p:nvSpPr>
          <p:cNvPr id="4" name="Rectangle 5">
            <a:extLst>
              <a:ext uri="{FF2B5EF4-FFF2-40B4-BE49-F238E27FC236}">
                <a16:creationId xmlns:a16="http://schemas.microsoft.com/office/drawing/2014/main" id="{A2A7524E-FABC-4885-BDA2-2B0AF39A416C}"/>
              </a:ext>
            </a:extLst>
          </p:cNvPr>
          <p:cNvSpPr/>
          <p:nvPr/>
        </p:nvSpPr>
        <p:spPr>
          <a:xfrm>
            <a:off x="1092958" y="427384"/>
            <a:ext cx="10830636" cy="591894"/>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Varmista, että kuntasi kaikilla lupakäsittelyä </a:t>
            </a:r>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Luvat ja valvonta -palvelussa hoitavilla </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henkilöillä on mahdollisuus </a:t>
            </a:r>
            <a:r>
              <a:rPr lang="fi-FI" sz="20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tunnistautua</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Suomi.fi-tunnistuspalvelun kautta</a:t>
            </a:r>
          </a:p>
        </p:txBody>
      </p:sp>
      <p:sp>
        <p:nvSpPr>
          <p:cNvPr id="5" name="Ellipsi 4">
            <a:extLst>
              <a:ext uri="{FF2B5EF4-FFF2-40B4-BE49-F238E27FC236}">
                <a16:creationId xmlns:a16="http://schemas.microsoft.com/office/drawing/2014/main" id="{E7726602-A8AD-4E50-9200-DE2401CDCE4C}"/>
              </a:ext>
            </a:extLst>
          </p:cNvPr>
          <p:cNvSpPr/>
          <p:nvPr/>
        </p:nvSpPr>
        <p:spPr>
          <a:xfrm>
            <a:off x="95534" y="134581"/>
            <a:ext cx="1123665" cy="1130112"/>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i-FI" sz="3200" kern="0" dirty="0">
                <a:solidFill>
                  <a:srgbClr val="FFFFFF"/>
                </a:solidFill>
                <a:latin typeface="Arial" panose="020B0604020202020204"/>
              </a:rPr>
              <a:t>3</a:t>
            </a:r>
            <a:endParaRPr kumimoji="0" lang="fi-FI" sz="18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3" name="Sisällön paikkamerkki 2">
            <a:extLst>
              <a:ext uri="{FF2B5EF4-FFF2-40B4-BE49-F238E27FC236}">
                <a16:creationId xmlns:a16="http://schemas.microsoft.com/office/drawing/2014/main" id="{FCBA5DFA-AF30-4A36-8C8B-85A52A71DB3C}"/>
              </a:ext>
            </a:extLst>
          </p:cNvPr>
          <p:cNvSpPr>
            <a:spLocks noGrp="1"/>
          </p:cNvSpPr>
          <p:nvPr>
            <p:ph sz="quarter" idx="4294967295"/>
          </p:nvPr>
        </p:nvSpPr>
        <p:spPr>
          <a:xfrm>
            <a:off x="1523999" y="1630931"/>
            <a:ext cx="9350477" cy="3806307"/>
          </a:xfrm>
        </p:spPr>
        <p:txBody>
          <a:bodyPr>
            <a:normAutofit/>
          </a:bodyPr>
          <a:lstStyle/>
          <a:p>
            <a:pPr lvl="0"/>
            <a:r>
              <a:rPr lang="fi-FI" sz="2000" dirty="0"/>
              <a:t>Varmista, että kuntasi kaikilla lupakäsittelyä sähköisessä yhteyspisteessä hoitavilla henkilöillä on mahdollisuus </a:t>
            </a:r>
            <a:r>
              <a:rPr lang="fi-FI" sz="2000" dirty="0" err="1"/>
              <a:t>tunnistautua</a:t>
            </a:r>
            <a:r>
              <a:rPr lang="fi-FI" sz="2000" dirty="0"/>
              <a:t> Suomi.fi-tunnistuspalvelun kautta. Tämä vaatii yhden seuraavista Suomessa laajasti käytössä olevista välineistä:</a:t>
            </a:r>
          </a:p>
          <a:p>
            <a:pPr marL="342900" lvl="0" indent="-342900">
              <a:buFont typeface="Arial" panose="020B0604020202020204" pitchFamily="34" charset="0"/>
              <a:buChar char="•"/>
            </a:pPr>
            <a:r>
              <a:rPr lang="fi-FI" sz="2000" dirty="0"/>
              <a:t>pankkitunnukset</a:t>
            </a:r>
          </a:p>
          <a:p>
            <a:pPr marL="342900" lvl="0" indent="-342900">
              <a:buFont typeface="Arial" panose="020B0604020202020204" pitchFamily="34" charset="0"/>
              <a:buChar char="•"/>
            </a:pPr>
            <a:r>
              <a:rPr lang="fi-FI" sz="2000" dirty="0"/>
              <a:t>mobiilivarmenne</a:t>
            </a:r>
          </a:p>
          <a:p>
            <a:pPr marL="342900" lvl="0" indent="-342900">
              <a:buFont typeface="Arial" panose="020B0604020202020204" pitchFamily="34" charset="0"/>
              <a:buChar char="•"/>
            </a:pPr>
            <a:r>
              <a:rPr lang="fi-FI" sz="2000" dirty="0"/>
              <a:t>poliisin myöntämä henkilökortti</a:t>
            </a:r>
          </a:p>
          <a:p>
            <a:pPr marL="342900" lvl="0" indent="-342900">
              <a:buFont typeface="Arial" panose="020B0604020202020204" pitchFamily="34" charset="0"/>
              <a:buChar char="•"/>
            </a:pPr>
            <a:r>
              <a:rPr lang="fi-FI" sz="2000" dirty="0"/>
              <a:t>Digi- ja väestötietoviraston myöntämä toimikortti</a:t>
            </a:r>
          </a:p>
          <a:p>
            <a:pPr lvl="0"/>
            <a:endParaRPr lang="fi-FI" sz="2000" dirty="0"/>
          </a:p>
          <a:p>
            <a:pPr lvl="0"/>
            <a:r>
              <a:rPr lang="fi-FI" sz="2000" dirty="0"/>
              <a:t>Lisätietoja Digi- ja väestötietoviraston sivuilta: </a:t>
            </a:r>
            <a:r>
              <a:rPr lang="fi-FI" sz="2000" dirty="0">
                <a:hlinkClick r:id="rId2"/>
              </a:rPr>
              <a:t>https://dvv.fi/tunnistus</a:t>
            </a:r>
            <a:endParaRPr lang="fi-FI" sz="2000" dirty="0"/>
          </a:p>
        </p:txBody>
      </p:sp>
    </p:spTree>
    <p:extLst>
      <p:ext uri="{BB962C8B-B14F-4D97-AF65-F5344CB8AC3E}">
        <p14:creationId xmlns:p14="http://schemas.microsoft.com/office/powerpoint/2010/main" val="347222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8637520-BF2B-4D58-88B7-3E1DF59CD374}"/>
              </a:ext>
            </a:extLst>
          </p:cNvPr>
          <p:cNvSpPr>
            <a:spLocks noGrp="1"/>
          </p:cNvSpPr>
          <p:nvPr>
            <p:ph type="ctrTitle" idx="4294967295"/>
          </p:nvPr>
        </p:nvSpPr>
        <p:spPr>
          <a:xfrm>
            <a:off x="1474082" y="222540"/>
            <a:ext cx="9144000" cy="920750"/>
          </a:xfrm>
        </p:spPr>
        <p:txBody>
          <a:bodyPr>
            <a:normAutofit fontScale="90000"/>
          </a:bodyPr>
          <a:lstStyle/>
          <a:p>
            <a:r>
              <a:rPr lang="fi-FI" dirty="0">
                <a:solidFill>
                  <a:schemeClr val="bg1"/>
                </a:solidFill>
              </a:rPr>
              <a:t>4. </a:t>
            </a:r>
            <a:r>
              <a:rPr lang="fi-FI" dirty="0">
                <a:solidFill>
                  <a:schemeClr val="bg1"/>
                </a:solidFill>
                <a:latin typeface="Calibri" panose="020F0502020204030204" pitchFamily="34" charset="0"/>
                <a:ea typeface="Calibri" panose="020F0502020204030204" pitchFamily="34" charset="0"/>
              </a:rPr>
              <a:t>Jaa käyttövaltuudet kaikille kuntasi lupakäsittelyä </a:t>
            </a:r>
            <a:r>
              <a:rPr lang="fi-FI" sz="3200" b="1" kern="1200" dirty="0">
                <a:solidFill>
                  <a:srgbClr val="0069B4"/>
                </a:solidFill>
                <a:effectLst/>
                <a:latin typeface="Arial" panose="020B0604020202020204" pitchFamily="34" charset="0"/>
                <a:ea typeface="+mj-ea"/>
                <a:cs typeface="Arial" panose="020B0604020202020204" pitchFamily="34" charset="0"/>
              </a:rPr>
              <a:t>Luvat ja valvonta -palvelussa </a:t>
            </a:r>
            <a:r>
              <a:rPr lang="fi-FI" dirty="0">
                <a:solidFill>
                  <a:schemeClr val="bg1"/>
                </a:solidFill>
                <a:latin typeface="Calibri" panose="020F0502020204030204" pitchFamily="34" charset="0"/>
                <a:ea typeface="Calibri" panose="020F0502020204030204" pitchFamily="34" charset="0"/>
              </a:rPr>
              <a:t>hoitavilla henkilöille</a:t>
            </a:r>
            <a:br>
              <a:rPr lang="fi-FI" dirty="0">
                <a:solidFill>
                  <a:schemeClr val="bg1"/>
                </a:solidFill>
                <a:latin typeface="Calibri" panose="020F0502020204030204" pitchFamily="34" charset="0"/>
                <a:ea typeface="Calibri" panose="020F0502020204030204" pitchFamily="34" charset="0"/>
              </a:rPr>
            </a:br>
            <a:endParaRPr lang="fi-FI" dirty="0">
              <a:solidFill>
                <a:schemeClr val="bg1"/>
              </a:solidFill>
            </a:endParaRPr>
          </a:p>
        </p:txBody>
      </p:sp>
      <p:sp>
        <p:nvSpPr>
          <p:cNvPr id="4" name="Rectangle 5">
            <a:extLst>
              <a:ext uri="{FF2B5EF4-FFF2-40B4-BE49-F238E27FC236}">
                <a16:creationId xmlns:a16="http://schemas.microsoft.com/office/drawing/2014/main" id="{1A16018B-7317-4805-A5D1-ADBDFC5D6E89}"/>
              </a:ext>
            </a:extLst>
          </p:cNvPr>
          <p:cNvSpPr/>
          <p:nvPr/>
        </p:nvSpPr>
        <p:spPr>
          <a:xfrm>
            <a:off x="1124804" y="394582"/>
            <a:ext cx="10826086" cy="576667"/>
          </a:xfrm>
          <a:prstGeom prst="rect">
            <a:avLst/>
          </a:prstGeom>
          <a:solidFill>
            <a:srgbClr val="0059C8"/>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Jaa käyttövaltuudet kaikille kuntasi lupakäsittelyä </a:t>
            </a:r>
            <a:r>
              <a:rPr lang="fi-FI" sz="2000" dirty="0">
                <a:solidFill>
                  <a:schemeClr val="bg1"/>
                </a:solidFill>
                <a:latin typeface="Arial" panose="020B0604020202020204" pitchFamily="34" charset="0"/>
                <a:ea typeface="Calibri" panose="020F0502020204030204" pitchFamily="34" charset="0"/>
                <a:cs typeface="Arial" panose="020B0604020202020204" pitchFamily="34" charset="0"/>
              </a:rPr>
              <a:t>Luvat ja valvonta -palvelussa hoitavilla </a:t>
            </a:r>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henkilöille</a:t>
            </a:r>
          </a:p>
        </p:txBody>
      </p:sp>
      <p:sp>
        <p:nvSpPr>
          <p:cNvPr id="6" name="Ellipsi 5">
            <a:extLst>
              <a:ext uri="{FF2B5EF4-FFF2-40B4-BE49-F238E27FC236}">
                <a16:creationId xmlns:a16="http://schemas.microsoft.com/office/drawing/2014/main" id="{3559687D-5A1A-4B8B-BB73-BDBE1717F174}"/>
              </a:ext>
            </a:extLst>
          </p:cNvPr>
          <p:cNvSpPr/>
          <p:nvPr/>
        </p:nvSpPr>
        <p:spPr>
          <a:xfrm>
            <a:off x="101509" y="117860"/>
            <a:ext cx="1123665" cy="1130112"/>
          </a:xfrm>
          <a:prstGeom prst="ellipse">
            <a:avLst/>
          </a:prstGeom>
          <a:solidFill>
            <a:srgbClr val="0059C8"/>
          </a:solidFill>
          <a:ln w="38100" cap="flat" cmpd="sng" algn="ctr">
            <a:solidFill>
              <a:srgbClr val="0059C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i-FI" sz="3200" kern="0" dirty="0">
                <a:solidFill>
                  <a:srgbClr val="FFFFFF"/>
                </a:solidFill>
                <a:latin typeface="Arial" panose="020B0604020202020204"/>
              </a:rPr>
              <a:t>4</a:t>
            </a:r>
            <a:endParaRPr kumimoji="0" lang="fi-FI" sz="32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5" name="Sisällön paikkamerkki 4">
            <a:extLst>
              <a:ext uri="{FF2B5EF4-FFF2-40B4-BE49-F238E27FC236}">
                <a16:creationId xmlns:a16="http://schemas.microsoft.com/office/drawing/2014/main" id="{D9EBFFA5-0FE3-4AFD-9C25-E8A6A258B91B}"/>
              </a:ext>
            </a:extLst>
          </p:cNvPr>
          <p:cNvSpPr>
            <a:spLocks noGrp="1"/>
          </p:cNvSpPr>
          <p:nvPr>
            <p:ph sz="quarter" idx="4294967295"/>
          </p:nvPr>
        </p:nvSpPr>
        <p:spPr>
          <a:xfrm>
            <a:off x="1687248" y="1538401"/>
            <a:ext cx="8817504" cy="3163422"/>
          </a:xfrm>
        </p:spPr>
        <p:txBody>
          <a:bodyPr>
            <a:normAutofit/>
          </a:bodyPr>
          <a:lstStyle/>
          <a:p>
            <a:r>
              <a:rPr lang="fi-FI" sz="2000" dirty="0"/>
              <a:t>Viranomaisasiointi Luvat ja valvonta -palvelussa onnistuu, kun</a:t>
            </a:r>
          </a:p>
          <a:p>
            <a:pPr marL="342900" indent="-342900">
              <a:buFont typeface="Arial" panose="020B0604020202020204" pitchFamily="34" charset="0"/>
              <a:buChar char="•"/>
            </a:pPr>
            <a:r>
              <a:rPr lang="fi-FI" sz="2000" dirty="0"/>
              <a:t>Kunnassasi on valtuutusoikeudellisia henkilöitä </a:t>
            </a:r>
            <a:r>
              <a:rPr lang="fi-FI" sz="2000" dirty="0">
                <a:sym typeface="Wingdings" panose="05000000000000000000" pitchFamily="2" charset="2"/>
              </a:rPr>
              <a:t></a:t>
            </a:r>
            <a:r>
              <a:rPr lang="fi-FI" sz="2000" dirty="0"/>
              <a:t> kts. tämän ohjeen vaihe 1</a:t>
            </a:r>
          </a:p>
          <a:p>
            <a:pPr marL="342900" indent="-342900">
              <a:buFont typeface="Arial" panose="020B0604020202020204" pitchFamily="34" charset="0"/>
              <a:buChar char="•"/>
            </a:pPr>
            <a:r>
              <a:rPr lang="fi-FI" sz="2000" dirty="0"/>
              <a:t>Kunnan valtuutusoikeudelliset henkilöt luovat asiointivaltuudet kaikille kunnan lupakäsittelyä Luvat ja valvonta –palvelussa hoitaville henkilöille Suomi.fi-palvelun kautta</a:t>
            </a:r>
          </a:p>
          <a:p>
            <a:endParaRPr lang="fi-FI" sz="2000" dirty="0"/>
          </a:p>
          <a:p>
            <a:r>
              <a:rPr lang="fi-FI" sz="2000" dirty="0"/>
              <a:t>Lisätietoa: </a:t>
            </a:r>
            <a:r>
              <a:rPr lang="fi-FI" sz="2000" dirty="0">
                <a:hlinkClick r:id="rId2"/>
              </a:rPr>
              <a:t>https://dvv.fi/virkailijavaltuuttamispalvelu</a:t>
            </a:r>
            <a:endParaRPr lang="fi-FI" sz="2000" dirty="0"/>
          </a:p>
        </p:txBody>
      </p:sp>
    </p:spTree>
    <p:extLst>
      <p:ext uri="{BB962C8B-B14F-4D97-AF65-F5344CB8AC3E}">
        <p14:creationId xmlns:p14="http://schemas.microsoft.com/office/powerpoint/2010/main" val="247667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2">
            <a:extLst>
              <a:ext uri="{FF2B5EF4-FFF2-40B4-BE49-F238E27FC236}">
                <a16:creationId xmlns:a16="http://schemas.microsoft.com/office/drawing/2014/main" id="{ABD20A53-7A8B-4ACC-AE73-2F2398D0C48C}"/>
              </a:ext>
            </a:extLst>
          </p:cNvPr>
          <p:cNvSpPr>
            <a:spLocks noGrp="1"/>
          </p:cNvSpPr>
          <p:nvPr>
            <p:ph type="ctrTitle" idx="4294967295"/>
          </p:nvPr>
        </p:nvSpPr>
        <p:spPr>
          <a:xfrm>
            <a:off x="1468438" y="262956"/>
            <a:ext cx="9144000" cy="920750"/>
          </a:xfrm>
        </p:spPr>
        <p:txBody>
          <a:bodyPr>
            <a:normAutofit fontScale="90000"/>
          </a:bodyPr>
          <a:lstStyle/>
          <a:p>
            <a:r>
              <a:rPr lang="fi-FI" dirty="0">
                <a:solidFill>
                  <a:schemeClr val="bg1"/>
                </a:solidFill>
              </a:rPr>
              <a:t>5. </a:t>
            </a:r>
            <a:r>
              <a:rPr lang="fi-FI" dirty="0">
                <a:solidFill>
                  <a:schemeClr val="bg1"/>
                </a:solidFill>
                <a:latin typeface="Calibri" panose="020F0502020204030204" pitchFamily="34" charset="0"/>
                <a:ea typeface="Calibri" panose="020F0502020204030204" pitchFamily="34" charset="0"/>
                <a:cs typeface="Calibri" panose="020F0502020204030204" pitchFamily="34" charset="0"/>
              </a:rPr>
              <a:t>Varmista osaaminen</a:t>
            </a:r>
            <a:r>
              <a:rPr lang="fi-FI" sz="2800" dirty="0">
                <a:solidFill>
                  <a:schemeClr val="bg1"/>
                </a:solidFill>
              </a:rPr>
              <a:t/>
            </a:r>
            <a:br>
              <a:rPr lang="fi-FI" sz="2800" dirty="0">
                <a:solidFill>
                  <a:schemeClr val="bg1"/>
                </a:solidFill>
              </a:rPr>
            </a:br>
            <a:endParaRPr lang="fi-FI" dirty="0">
              <a:solidFill>
                <a:schemeClr val="bg1"/>
              </a:solidFill>
            </a:endParaRPr>
          </a:p>
        </p:txBody>
      </p:sp>
      <p:sp>
        <p:nvSpPr>
          <p:cNvPr id="4" name="Rectangle 5">
            <a:extLst>
              <a:ext uri="{FF2B5EF4-FFF2-40B4-BE49-F238E27FC236}">
                <a16:creationId xmlns:a16="http://schemas.microsoft.com/office/drawing/2014/main" id="{A2A7524E-FABC-4885-BDA2-2B0AF39A416C}"/>
              </a:ext>
            </a:extLst>
          </p:cNvPr>
          <p:cNvSpPr/>
          <p:nvPr/>
        </p:nvSpPr>
        <p:spPr>
          <a:xfrm>
            <a:off x="1092958" y="427384"/>
            <a:ext cx="10830636" cy="591894"/>
          </a:xfrm>
          <a:prstGeom prst="rect">
            <a:avLst/>
          </a:prstGeom>
          <a:solidFill>
            <a:srgbClr val="D5B379"/>
          </a:solidFill>
          <a:ln w="12700" cap="flat" cmpd="sng" algn="ctr">
            <a:noFill/>
            <a:prstDash val="solid"/>
            <a:miter lim="800000"/>
          </a:ln>
          <a:effectLst/>
        </p:spPr>
        <p:txBody>
          <a:bodyPr rot="0" spcFirstLastPara="0" vertOverflow="overflow" horzOverflow="overflow" vert="horz" wrap="square" lIns="180000" tIns="34290" rIns="68580" bIns="34290" numCol="1" spcCol="0" rtlCol="0" fromWordArt="0" anchor="ctr" anchorCtr="0" forceAA="0" compatLnSpc="1">
            <a:prstTxWarp prst="textNoShape">
              <a:avLst/>
            </a:prstTxWarp>
            <a:noAutofit/>
          </a:bodyPr>
          <a:lstStyle/>
          <a:p>
            <a:r>
              <a:rPr lang="fi-FI"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Varmista osaaminen</a:t>
            </a:r>
            <a:endParaRPr lang="fi-FI" sz="1800" dirty="0">
              <a:solidFill>
                <a:schemeClr val="bg1"/>
              </a:solidFill>
              <a:latin typeface="Arial" panose="020B0604020202020204" pitchFamily="34" charset="0"/>
              <a:cs typeface="Arial" panose="020B0604020202020204" pitchFamily="34" charset="0"/>
            </a:endParaRPr>
          </a:p>
        </p:txBody>
      </p:sp>
      <p:sp>
        <p:nvSpPr>
          <p:cNvPr id="5" name="Ellipsi 4">
            <a:extLst>
              <a:ext uri="{FF2B5EF4-FFF2-40B4-BE49-F238E27FC236}">
                <a16:creationId xmlns:a16="http://schemas.microsoft.com/office/drawing/2014/main" id="{E7726602-A8AD-4E50-9200-DE2401CDCE4C}"/>
              </a:ext>
            </a:extLst>
          </p:cNvPr>
          <p:cNvSpPr/>
          <p:nvPr/>
        </p:nvSpPr>
        <p:spPr>
          <a:xfrm>
            <a:off x="95534" y="134581"/>
            <a:ext cx="1123665" cy="1130112"/>
          </a:xfrm>
          <a:prstGeom prst="ellipse">
            <a:avLst/>
          </a:prstGeom>
          <a:solidFill>
            <a:srgbClr val="D5B379"/>
          </a:solidFill>
          <a:ln w="38100" cap="flat" cmpd="sng" algn="ctr">
            <a:solidFill>
              <a:srgbClr val="D5B37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3200" b="0" i="0" u="none" strike="noStrike" kern="0" cap="none" spc="0" normalizeH="0" baseline="0" noProof="0" dirty="0">
                <a:ln>
                  <a:noFill/>
                </a:ln>
                <a:solidFill>
                  <a:srgbClr val="FFFFFF"/>
                </a:solidFill>
                <a:effectLst/>
                <a:uLnTx/>
                <a:uFillTx/>
                <a:latin typeface="Arial" panose="020B0604020202020204"/>
                <a:ea typeface="+mn-ea"/>
                <a:cs typeface="+mn-cs"/>
              </a:rPr>
              <a:t>5</a:t>
            </a:r>
            <a:endParaRPr kumimoji="0" lang="fi-FI" sz="18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3" name="Sisällön paikkamerkki 2">
            <a:extLst>
              <a:ext uri="{FF2B5EF4-FFF2-40B4-BE49-F238E27FC236}">
                <a16:creationId xmlns:a16="http://schemas.microsoft.com/office/drawing/2014/main" id="{00D1A0A4-6D45-4DCC-8EC3-3F43F266E29C}"/>
              </a:ext>
            </a:extLst>
          </p:cNvPr>
          <p:cNvSpPr>
            <a:spLocks noGrp="1"/>
          </p:cNvSpPr>
          <p:nvPr>
            <p:ph sz="quarter" idx="4294967295"/>
          </p:nvPr>
        </p:nvSpPr>
        <p:spPr>
          <a:xfrm>
            <a:off x="1689333" y="1648883"/>
            <a:ext cx="9144000" cy="3339460"/>
          </a:xfrm>
        </p:spPr>
        <p:txBody>
          <a:bodyPr>
            <a:normAutofit/>
          </a:bodyPr>
          <a:lstStyle/>
          <a:p>
            <a:r>
              <a:rPr lang="fi-FI" sz="2000" dirty="0"/>
              <a:t>Kuntien henkilöille tarjotaan tietoa ja tukea Luvat ja valvonta –palveluun liittyen</a:t>
            </a:r>
          </a:p>
          <a:p>
            <a:pPr marL="285750" indent="-285750">
              <a:buFont typeface="Arial" panose="020B0604020202020204" pitchFamily="34" charset="0"/>
              <a:buChar char="•"/>
            </a:pPr>
            <a:r>
              <a:rPr lang="fi-FI" sz="2000" dirty="0"/>
              <a:t>Ilmoittaudu aihetta käsittelevään </a:t>
            </a:r>
            <a:r>
              <a:rPr lang="fi-FI" sz="2000" dirty="0" err="1"/>
              <a:t>webinaarin</a:t>
            </a:r>
            <a:r>
              <a:rPr lang="fi-FI" sz="2000" dirty="0"/>
              <a:t> 14.6.2021 klo 13.00-15.00</a:t>
            </a:r>
          </a:p>
          <a:p>
            <a:pPr marL="742950" lvl="1" indent="-285750">
              <a:buFont typeface="Arial" panose="020B0604020202020204" pitchFamily="34" charset="0"/>
              <a:buChar char="•"/>
            </a:pPr>
            <a:r>
              <a:rPr lang="fi-FI" sz="2000" dirty="0">
                <a:hlinkClick r:id="rId2"/>
              </a:rPr>
              <a:t>https://luvatjavalvonta.fi/seminaari/red-2-webinaari-14-6-2021/</a:t>
            </a:r>
            <a:endParaRPr lang="fi-FI" sz="2000" dirty="0"/>
          </a:p>
          <a:p>
            <a:pPr marL="742950" lvl="1" indent="-285750">
              <a:buFont typeface="Arial" panose="020B0604020202020204" pitchFamily="34" charset="0"/>
              <a:buChar char="•"/>
            </a:pPr>
            <a:endParaRPr lang="fi-FI" sz="2000" dirty="0"/>
          </a:p>
          <a:p>
            <a:pPr marL="285750" indent="-285750">
              <a:buFont typeface="Arial" panose="020B0604020202020204" pitchFamily="34" charset="0"/>
              <a:buChar char="•"/>
            </a:pPr>
            <a:r>
              <a:rPr lang="fi-FI" sz="2000" dirty="0"/>
              <a:t>Syksyn ensimmäinen Luvat ja valvonta –palvelun tukiklinikka 7.9.2021 klo 9:00 – 11:00 (alustava aikataulu)</a:t>
            </a:r>
          </a:p>
          <a:p>
            <a:pPr marL="285750" indent="-285750">
              <a:buFont typeface="Arial" panose="020B0604020202020204" pitchFamily="34" charset="0"/>
              <a:buChar char="•"/>
            </a:pPr>
            <a:endParaRPr lang="fi-FI" sz="2000" dirty="0"/>
          </a:p>
          <a:p>
            <a:pPr marL="285750" indent="-285750">
              <a:buFont typeface="Arial" panose="020B0604020202020204" pitchFamily="34" charset="0"/>
              <a:buChar char="•"/>
            </a:pPr>
            <a:r>
              <a:rPr lang="fi-FI" sz="2000" dirty="0"/>
              <a:t>Syksyn toinen Luvat ja valvonta –palvelun tukiklinikka 5.10.2021 klo 9:00 – 11:00 (alustava aikataulu)</a:t>
            </a:r>
          </a:p>
        </p:txBody>
      </p:sp>
    </p:spTree>
    <p:extLst>
      <p:ext uri="{BB962C8B-B14F-4D97-AF65-F5344CB8AC3E}">
        <p14:creationId xmlns:p14="http://schemas.microsoft.com/office/powerpoint/2010/main" val="321146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6CB4B-82F4-48D2-9FE2-DAF71F5E3F8F}"/>
              </a:ext>
            </a:extLst>
          </p:cNvPr>
          <p:cNvSpPr>
            <a:spLocks noGrp="1"/>
          </p:cNvSpPr>
          <p:nvPr>
            <p:ph type="title"/>
          </p:nvPr>
        </p:nvSpPr>
        <p:spPr>
          <a:xfrm>
            <a:off x="961200" y="846000"/>
            <a:ext cx="8858261" cy="583200"/>
          </a:xfrm>
        </p:spPr>
        <p:txBody>
          <a:bodyPr>
            <a:normAutofit/>
          </a:bodyPr>
          <a:lstStyle/>
          <a:p>
            <a:r>
              <a:rPr lang="fi-FI" dirty="0"/>
              <a:t>Tuetut asioinnit</a:t>
            </a:r>
          </a:p>
        </p:txBody>
      </p:sp>
      <p:sp>
        <p:nvSpPr>
          <p:cNvPr id="3" name="Sisällön paikkamerkki 2">
            <a:extLst>
              <a:ext uri="{FF2B5EF4-FFF2-40B4-BE49-F238E27FC236}">
                <a16:creationId xmlns:a16="http://schemas.microsoft.com/office/drawing/2014/main" id="{80D5F7B2-6E78-426D-9DF3-CD542EC1D831}"/>
              </a:ext>
            </a:extLst>
          </p:cNvPr>
          <p:cNvSpPr>
            <a:spLocks noGrp="1"/>
          </p:cNvSpPr>
          <p:nvPr>
            <p:ph idx="1"/>
          </p:nvPr>
        </p:nvSpPr>
        <p:spPr/>
        <p:txBody>
          <a:bodyPr/>
          <a:lstStyle/>
          <a:p>
            <a:endParaRPr lang="fi-FI"/>
          </a:p>
        </p:txBody>
      </p:sp>
      <p:sp>
        <p:nvSpPr>
          <p:cNvPr id="4" name="Sisällön paikkamerkki 3">
            <a:extLst>
              <a:ext uri="{FF2B5EF4-FFF2-40B4-BE49-F238E27FC236}">
                <a16:creationId xmlns:a16="http://schemas.microsoft.com/office/drawing/2014/main" id="{C035AB54-DE34-4FF7-A00A-03748BCD2C2F}"/>
              </a:ext>
            </a:extLst>
          </p:cNvPr>
          <p:cNvSpPr>
            <a:spLocks noGrp="1"/>
          </p:cNvSpPr>
          <p:nvPr>
            <p:ph idx="10"/>
          </p:nvPr>
        </p:nvSpPr>
        <p:spPr/>
        <p:txBody>
          <a:bodyPr/>
          <a:lstStyle/>
          <a:p>
            <a:r>
              <a:rPr lang="fi-FI" sz="11500" dirty="0"/>
              <a:t>3</a:t>
            </a:r>
          </a:p>
        </p:txBody>
      </p:sp>
    </p:spTree>
    <p:extLst>
      <p:ext uri="{BB962C8B-B14F-4D97-AF65-F5344CB8AC3E}">
        <p14:creationId xmlns:p14="http://schemas.microsoft.com/office/powerpoint/2010/main" val="127280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396D17-3EB0-4F97-AB53-BD8E13970B57}"/>
              </a:ext>
            </a:extLst>
          </p:cNvPr>
          <p:cNvSpPr>
            <a:spLocks noGrp="1"/>
          </p:cNvSpPr>
          <p:nvPr>
            <p:ph type="ctrTitle" idx="4294967295"/>
          </p:nvPr>
        </p:nvSpPr>
        <p:spPr>
          <a:xfrm>
            <a:off x="1011076" y="77073"/>
            <a:ext cx="10373203" cy="921600"/>
          </a:xfrm>
        </p:spPr>
        <p:txBody>
          <a:bodyPr>
            <a:normAutofit fontScale="90000"/>
          </a:bodyPr>
          <a:lstStyle/>
          <a:p>
            <a:r>
              <a:rPr lang="fi-FI" dirty="0"/>
              <a:t>Uusiutuvan energian hankkeiden tuetut asioinnit kunnille</a:t>
            </a:r>
          </a:p>
        </p:txBody>
      </p:sp>
      <p:graphicFrame>
        <p:nvGraphicFramePr>
          <p:cNvPr id="15" name="Taulukko 14" descr="Taulukko kunnan uusiutuvaan energian hankkeisiin liittyviin asiointeihin">
            <a:extLst>
              <a:ext uri="{FF2B5EF4-FFF2-40B4-BE49-F238E27FC236}">
                <a16:creationId xmlns:a16="http://schemas.microsoft.com/office/drawing/2014/main" id="{35901FE8-16F8-4487-89C6-68ADC5328725}"/>
              </a:ext>
            </a:extLst>
          </p:cNvPr>
          <p:cNvGraphicFramePr>
            <a:graphicFrameLocks noGrp="1"/>
          </p:cNvGraphicFramePr>
          <p:nvPr>
            <p:extLst>
              <p:ext uri="{D42A27DB-BD31-4B8C-83A1-F6EECF244321}">
                <p14:modId xmlns:p14="http://schemas.microsoft.com/office/powerpoint/2010/main" val="85745721"/>
              </p:ext>
            </p:extLst>
          </p:nvPr>
        </p:nvGraphicFramePr>
        <p:xfrm>
          <a:off x="199506" y="856211"/>
          <a:ext cx="11859004" cy="5176563"/>
        </p:xfrm>
        <a:graphic>
          <a:graphicData uri="http://schemas.openxmlformats.org/drawingml/2006/table">
            <a:tbl>
              <a:tblPr firstRow="1" bandRow="1">
                <a:tableStyleId>{5C22544A-7EE6-4342-B048-85BDC9FD1C3A}</a:tableStyleId>
              </a:tblPr>
              <a:tblGrid>
                <a:gridCol w="2152996">
                  <a:extLst>
                    <a:ext uri="{9D8B030D-6E8A-4147-A177-3AD203B41FA5}">
                      <a16:colId xmlns:a16="http://schemas.microsoft.com/office/drawing/2014/main" val="1121747738"/>
                    </a:ext>
                  </a:extLst>
                </a:gridCol>
                <a:gridCol w="2406534">
                  <a:extLst>
                    <a:ext uri="{9D8B030D-6E8A-4147-A177-3AD203B41FA5}">
                      <a16:colId xmlns:a16="http://schemas.microsoft.com/office/drawing/2014/main" val="3315439989"/>
                    </a:ext>
                  </a:extLst>
                </a:gridCol>
                <a:gridCol w="1978429">
                  <a:extLst>
                    <a:ext uri="{9D8B030D-6E8A-4147-A177-3AD203B41FA5}">
                      <a16:colId xmlns:a16="http://schemas.microsoft.com/office/drawing/2014/main" val="250239142"/>
                    </a:ext>
                  </a:extLst>
                </a:gridCol>
                <a:gridCol w="1554480">
                  <a:extLst>
                    <a:ext uri="{9D8B030D-6E8A-4147-A177-3AD203B41FA5}">
                      <a16:colId xmlns:a16="http://schemas.microsoft.com/office/drawing/2014/main" val="92699936"/>
                    </a:ext>
                  </a:extLst>
                </a:gridCol>
                <a:gridCol w="1796137">
                  <a:extLst>
                    <a:ext uri="{9D8B030D-6E8A-4147-A177-3AD203B41FA5}">
                      <a16:colId xmlns:a16="http://schemas.microsoft.com/office/drawing/2014/main" val="1660399730"/>
                    </a:ext>
                  </a:extLst>
                </a:gridCol>
                <a:gridCol w="1970428">
                  <a:extLst>
                    <a:ext uri="{9D8B030D-6E8A-4147-A177-3AD203B41FA5}">
                      <a16:colId xmlns:a16="http://schemas.microsoft.com/office/drawing/2014/main" val="581252703"/>
                    </a:ext>
                  </a:extLst>
                </a:gridCol>
              </a:tblGrid>
              <a:tr h="467085">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fi-FI" sz="1200" dirty="0">
                          <a:latin typeface="Arial" panose="020B0604020202020204" pitchFamily="34" charset="0"/>
                          <a:cs typeface="Arial" panose="020B0604020202020204" pitchFamily="34" charset="0"/>
                        </a:rPr>
                        <a:t>Luvat ja muut hallinnolliset menettelyt </a:t>
                      </a:r>
                    </a:p>
                  </a:txBody>
                  <a:tcPr marL="36000" marR="36000" marT="36000" marB="36000">
                    <a:lnL w="19050" cap="flat" cmpd="sng" algn="ctr">
                      <a:solidFill>
                        <a:srgbClr val="D5B37A"/>
                      </a:solidFill>
                      <a:prstDash val="solid"/>
                      <a:round/>
                      <a:headEnd type="none" w="med" len="med"/>
                      <a:tailEnd type="none" w="med" len="med"/>
                    </a:lnL>
                    <a:lnT w="19050" cap="flat" cmpd="sng" algn="ctr">
                      <a:solidFill>
                        <a:srgbClr val="D5B37A"/>
                      </a:solidFill>
                      <a:prstDash val="solid"/>
                      <a:round/>
                      <a:headEnd type="none" w="med" len="med"/>
                      <a:tailEnd type="none" w="med" len="med"/>
                    </a:lnT>
                    <a:solidFill>
                      <a:srgbClr val="D5B37A"/>
                    </a:solidFill>
                  </a:tcPr>
                </a:tc>
                <a:tc>
                  <a:txBody>
                    <a:bodyPr/>
                    <a:lstStyle/>
                    <a:p>
                      <a:pPr algn="ctr"/>
                      <a:r>
                        <a:rPr lang="fi-FI" sz="1200" b="1" dirty="0">
                          <a:latin typeface="Arial" panose="020B0604020202020204" pitchFamily="34" charset="0"/>
                          <a:cs typeface="Arial" panose="020B0604020202020204" pitchFamily="34" charset="0"/>
                        </a:rPr>
                        <a:t>Säädösperusta</a:t>
                      </a:r>
                    </a:p>
                  </a:txBody>
                  <a:tcPr marL="36000" marR="36000" marT="36000" marB="36000">
                    <a:lnT w="19050" cap="flat" cmpd="sng" algn="ctr">
                      <a:solidFill>
                        <a:srgbClr val="D5B37A"/>
                      </a:solidFill>
                      <a:prstDash val="solid"/>
                      <a:round/>
                      <a:headEnd type="none" w="med" len="med"/>
                      <a:tailEnd type="none" w="med" len="med"/>
                    </a:lnT>
                    <a:solidFill>
                      <a:srgbClr val="D5B37A"/>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fi-FI" sz="1200" dirty="0">
                          <a:latin typeface="Arial" panose="020B0604020202020204" pitchFamily="34" charset="0"/>
                          <a:cs typeface="Arial" panose="020B0604020202020204" pitchFamily="34" charset="0"/>
                        </a:rPr>
                        <a:t> Toimivaltainen viranomainen</a:t>
                      </a:r>
                    </a:p>
                  </a:txBody>
                  <a:tcPr marL="36000" marR="36000" marT="36000" marB="36000">
                    <a:lnT w="19050" cap="flat" cmpd="sng" algn="ctr">
                      <a:solidFill>
                        <a:srgbClr val="D5B37A"/>
                      </a:solidFill>
                      <a:prstDash val="solid"/>
                      <a:round/>
                      <a:headEnd type="none" w="med" len="med"/>
                      <a:tailEnd type="none" w="med" len="med"/>
                    </a:lnT>
                    <a:solidFill>
                      <a:srgbClr val="D5B37A"/>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fi-FI" sz="1200" dirty="0">
                          <a:latin typeface="Arial" panose="020B0604020202020204" pitchFamily="34" charset="0"/>
                          <a:cs typeface="Arial" panose="020B0604020202020204" pitchFamily="34" charset="0"/>
                        </a:rPr>
                        <a:t>Sähköinen asiointi </a:t>
                      </a:r>
                    </a:p>
                  </a:txBody>
                  <a:tcPr marL="36000" marR="36000" marT="36000" marB="36000">
                    <a:lnT w="19050" cap="flat" cmpd="sng" algn="ctr">
                      <a:solidFill>
                        <a:srgbClr val="D5B37A"/>
                      </a:solidFill>
                      <a:prstDash val="solid"/>
                      <a:round/>
                      <a:headEnd type="none" w="med" len="med"/>
                      <a:tailEnd type="none" w="med" len="med"/>
                    </a:lnT>
                    <a:solidFill>
                      <a:srgbClr val="D5B37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a:latin typeface="Arial" panose="020B0604020202020204" pitchFamily="34" charset="0"/>
                          <a:cs typeface="Arial" panose="020B0604020202020204" pitchFamily="34" charset="0"/>
                        </a:rPr>
                        <a:t>Yhteyspisteviranomaisen neuvontavelvollisuus</a:t>
                      </a:r>
                      <a:endParaRPr lang="fi-FI" sz="1200" b="1" dirty="0">
                        <a:solidFill>
                          <a:schemeClr val="bg1"/>
                        </a:solidFill>
                        <a:latin typeface="Arial" panose="020B0604020202020204" pitchFamily="34" charset="0"/>
                        <a:cs typeface="Arial" panose="020B0604020202020204" pitchFamily="34" charset="0"/>
                      </a:endParaRPr>
                    </a:p>
                  </a:txBody>
                  <a:tcPr marL="36000" marR="36000" marT="36000" marB="36000">
                    <a:lnT w="19050" cap="flat" cmpd="sng" algn="ctr">
                      <a:solidFill>
                        <a:srgbClr val="D5B37A"/>
                      </a:solidFill>
                      <a:prstDash val="solid"/>
                      <a:round/>
                      <a:headEnd type="none" w="med" len="med"/>
                      <a:tailEnd type="none" w="med" len="med"/>
                    </a:lnT>
                    <a:solidFill>
                      <a:srgbClr val="D5B37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a:latin typeface="Arial" panose="020B0604020202020204" pitchFamily="34" charset="0"/>
                          <a:cs typeface="Arial" panose="020B0604020202020204" pitchFamily="34" charset="0"/>
                        </a:rPr>
                        <a:t>Määräajan soveltaminen (sähköä tuottavat laitokset)</a:t>
                      </a:r>
                      <a:endParaRPr lang="fi-FI" sz="1200" b="1" dirty="0">
                        <a:solidFill>
                          <a:schemeClr val="bg1"/>
                        </a:solidFill>
                        <a:latin typeface="Arial" panose="020B0604020202020204" pitchFamily="34" charset="0"/>
                        <a:cs typeface="Arial" panose="020B0604020202020204" pitchFamily="34" charset="0"/>
                      </a:endParaRPr>
                    </a:p>
                  </a:txBody>
                  <a:tcPr marL="36000" marR="36000" marT="36000" marB="36000">
                    <a:lnR w="19050" cap="flat" cmpd="sng" algn="ctr">
                      <a:solidFill>
                        <a:srgbClr val="D5B37A"/>
                      </a:solidFill>
                      <a:prstDash val="solid"/>
                      <a:round/>
                      <a:headEnd type="none" w="med" len="med"/>
                      <a:tailEnd type="none" w="med" len="med"/>
                    </a:lnR>
                    <a:lnT w="19050" cap="flat" cmpd="sng" algn="ctr">
                      <a:solidFill>
                        <a:srgbClr val="D5B37A"/>
                      </a:solidFill>
                      <a:prstDash val="solid"/>
                      <a:round/>
                      <a:headEnd type="none" w="med" len="med"/>
                      <a:tailEnd type="none" w="med" len="med"/>
                    </a:lnT>
                    <a:solidFill>
                      <a:srgbClr val="D5B37A"/>
                    </a:solidFill>
                  </a:tcPr>
                </a:tc>
                <a:extLst>
                  <a:ext uri="{0D108BD9-81ED-4DB2-BD59-A6C34878D82A}">
                    <a16:rowId xmlns:a16="http://schemas.microsoft.com/office/drawing/2014/main" val="3561954813"/>
                  </a:ext>
                </a:extLst>
              </a:tr>
              <a:tr h="674663">
                <a:tc>
                  <a:txBody>
                    <a:bodyPr/>
                    <a:lstStyle/>
                    <a:p>
                      <a:pPr algn="l" fontAlgn="ctr"/>
                      <a:r>
                        <a:rPr lang="fi-FI" sz="1000" dirty="0">
                          <a:latin typeface="Arial" panose="020B0604020202020204" pitchFamily="34" charset="0"/>
                          <a:cs typeface="Arial" panose="020B0604020202020204" pitchFamily="34" charset="0"/>
                        </a:rPr>
                        <a:t>Ympäristölupa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Ympäristönsuojelulaki</a:t>
                      </a:r>
                    </a:p>
                    <a:p>
                      <a:pPr algn="l" fontAlgn="ctr"/>
                      <a:r>
                        <a:rPr lang="fi-FI" sz="1000" dirty="0">
                          <a:latin typeface="Arial" panose="020B0604020202020204" pitchFamily="34" charset="0"/>
                          <a:cs typeface="Arial" panose="020B0604020202020204" pitchFamily="34" charset="0"/>
                        </a:rPr>
                        <a:t>(527/2014),</a:t>
                      </a:r>
                    </a:p>
                    <a:p>
                      <a:pPr algn="l" fontAlgn="ctr"/>
                      <a:r>
                        <a:rPr lang="fi-FI" sz="1000" dirty="0">
                          <a:latin typeface="Arial" panose="020B0604020202020204" pitchFamily="34" charset="0"/>
                          <a:cs typeface="Arial" panose="020B0604020202020204" pitchFamily="34" charset="0"/>
                        </a:rPr>
                        <a:t>27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AVI, kunnan ympäristönsuojeluviranomainen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50000"/>
                      </a:srgbClr>
                    </a:solidFill>
                  </a:tcPr>
                </a:tc>
                <a:extLst>
                  <a:ext uri="{0D108BD9-81ED-4DB2-BD59-A6C34878D82A}">
                    <a16:rowId xmlns:a16="http://schemas.microsoft.com/office/drawing/2014/main" val="3195000600"/>
                  </a:ext>
                </a:extLst>
              </a:tr>
              <a:tr h="294925">
                <a:tc>
                  <a:txBody>
                    <a:bodyPr/>
                    <a:lstStyle/>
                    <a:p>
                      <a:pPr algn="l" fontAlgn="ctr"/>
                      <a:r>
                        <a:rPr lang="fi-FI" sz="1000" dirty="0">
                          <a:latin typeface="Arial" panose="020B0604020202020204" pitchFamily="34" charset="0"/>
                          <a:cs typeface="Arial" panose="020B0604020202020204" pitchFamily="34" charset="0"/>
                        </a:rPr>
                        <a:t>Toiminnan rekisteröinti</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Ympäristönsuojelulaki (527/2014), 116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kunnan ympäristönsuojeluviranomainen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25000"/>
                      </a:srgbClr>
                    </a:solidFill>
                  </a:tcPr>
                </a:tc>
                <a:extLst>
                  <a:ext uri="{0D108BD9-81ED-4DB2-BD59-A6C34878D82A}">
                    <a16:rowId xmlns:a16="http://schemas.microsoft.com/office/drawing/2014/main" val="3359100619"/>
                  </a:ext>
                </a:extLst>
              </a:tr>
              <a:tr h="294925">
                <a:tc>
                  <a:txBody>
                    <a:bodyPr/>
                    <a:lstStyle/>
                    <a:p>
                      <a:pPr algn="l" fontAlgn="ctr"/>
                      <a:r>
                        <a:rPr lang="fi-FI" sz="1000" dirty="0">
                          <a:latin typeface="Arial" panose="020B0604020202020204" pitchFamily="34" charset="0"/>
                          <a:cs typeface="Arial" panose="020B0604020202020204" pitchFamily="34" charset="0"/>
                        </a:rPr>
                        <a:t>Rakennuslupa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Maankäyttö - ja rakennuslaki (132/1999), 125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kunnan rakennusvalvontaviranomainen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50000"/>
                      </a:srgbClr>
                    </a:solidFill>
                  </a:tcPr>
                </a:tc>
                <a:extLst>
                  <a:ext uri="{0D108BD9-81ED-4DB2-BD59-A6C34878D82A}">
                    <a16:rowId xmlns:a16="http://schemas.microsoft.com/office/drawing/2014/main" val="1400885622"/>
                  </a:ext>
                </a:extLst>
              </a:tr>
              <a:tr h="294925">
                <a:tc>
                  <a:txBody>
                    <a:bodyPr/>
                    <a:lstStyle/>
                    <a:p>
                      <a:pPr algn="l" fontAlgn="ctr"/>
                      <a:r>
                        <a:rPr lang="fi-FI" sz="1000" dirty="0">
                          <a:latin typeface="Arial" panose="020B0604020202020204" pitchFamily="34" charset="0"/>
                          <a:cs typeface="Arial" panose="020B0604020202020204" pitchFamily="34" charset="0"/>
                        </a:rPr>
                        <a:t>Toimenpidelupa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Maankäyttö - ja rakennuslaki (132/1999), 126 §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kunnan rakennusvalvontaviranomainen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25000"/>
                      </a:srgbClr>
                    </a:solidFill>
                  </a:tcPr>
                </a:tc>
                <a:extLst>
                  <a:ext uri="{0D108BD9-81ED-4DB2-BD59-A6C34878D82A}">
                    <a16:rowId xmlns:a16="http://schemas.microsoft.com/office/drawing/2014/main" val="3795582243"/>
                  </a:ext>
                </a:extLst>
              </a:tr>
              <a:tr h="294925">
                <a:tc>
                  <a:txBody>
                    <a:bodyPr/>
                    <a:lstStyle/>
                    <a:p>
                      <a:pPr algn="l" fontAlgn="ctr"/>
                      <a:r>
                        <a:rPr lang="fi-FI" sz="1000" dirty="0">
                          <a:latin typeface="Arial" panose="020B0604020202020204" pitchFamily="34" charset="0"/>
                          <a:cs typeface="Arial" panose="020B0604020202020204" pitchFamily="34" charset="0"/>
                        </a:rPr>
                        <a:t>Rakennuksen purkamislupa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Maankäyttö - ja rakennuslaki (132/1999), 127 §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kunnan rakennusvalvontaviranomainen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50000"/>
                      </a:srgbClr>
                    </a:solidFill>
                  </a:tcPr>
                </a:tc>
                <a:extLst>
                  <a:ext uri="{0D108BD9-81ED-4DB2-BD59-A6C34878D82A}">
                    <a16:rowId xmlns:a16="http://schemas.microsoft.com/office/drawing/2014/main" val="3454634970"/>
                  </a:ext>
                </a:extLst>
              </a:tr>
              <a:tr h="294925">
                <a:tc>
                  <a:txBody>
                    <a:bodyPr/>
                    <a:lstStyle/>
                    <a:p>
                      <a:pPr algn="l" fontAlgn="ctr"/>
                      <a:r>
                        <a:rPr lang="fi-FI" sz="1000" dirty="0">
                          <a:latin typeface="Arial" panose="020B0604020202020204" pitchFamily="34" charset="0"/>
                          <a:cs typeface="Arial" panose="020B0604020202020204" pitchFamily="34" charset="0"/>
                        </a:rPr>
                        <a:t>Rakennuksen purkamisilmoitus</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25000"/>
                      </a:srgb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i-FI" sz="1000" dirty="0">
                          <a:latin typeface="Arial" panose="020B0604020202020204" pitchFamily="34" charset="0"/>
                          <a:cs typeface="Arial" panose="020B0604020202020204" pitchFamily="34" charset="0"/>
                        </a:rPr>
                        <a:t>Maankäyttö - ja rakennuslaki (132/1999), 127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kunnan rakennusvalvontaviranomainen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fontAlgn="ctr"/>
                      <a:r>
                        <a:rPr lang="fi-FI" sz="1000" b="0" i="0" u="none" strike="noStrike" dirty="0">
                          <a:solidFill>
                            <a:schemeClr val="tx1"/>
                          </a:solidFill>
                          <a:effectLst/>
                          <a:latin typeface="Arial" panose="020B0604020202020204" pitchFamily="34" charset="0"/>
                          <a:cs typeface="Arial" panose="020B0604020202020204" pitchFamily="34" charset="0"/>
                        </a:rPr>
                        <a:t>Kyllä</a:t>
                      </a:r>
                    </a:p>
                  </a:txBody>
                  <a:tcPr marL="6350" marR="6350" marT="6350" marB="0" anchor="ctr">
                    <a:lnR w="19050" cap="flat" cmpd="sng" algn="ctr">
                      <a:solidFill>
                        <a:srgbClr val="D5B37A"/>
                      </a:solidFill>
                      <a:prstDash val="solid"/>
                      <a:round/>
                      <a:headEnd type="none" w="med" len="med"/>
                      <a:tailEnd type="none" w="med" len="med"/>
                    </a:lnR>
                    <a:solidFill>
                      <a:srgbClr val="D5B37A">
                        <a:alpha val="25000"/>
                      </a:srgbClr>
                    </a:solidFill>
                  </a:tcPr>
                </a:tc>
                <a:extLst>
                  <a:ext uri="{0D108BD9-81ED-4DB2-BD59-A6C34878D82A}">
                    <a16:rowId xmlns:a16="http://schemas.microsoft.com/office/drawing/2014/main" val="599238961"/>
                  </a:ext>
                </a:extLst>
              </a:tr>
              <a:tr h="517155">
                <a:tc>
                  <a:txBody>
                    <a:bodyPr/>
                    <a:lstStyle/>
                    <a:p>
                      <a:pPr algn="l" fontAlgn="ctr"/>
                      <a:r>
                        <a:rPr lang="fi-FI" sz="1000" dirty="0">
                          <a:latin typeface="Arial" panose="020B0604020202020204" pitchFamily="34" charset="0"/>
                          <a:cs typeface="Arial" panose="020B0604020202020204" pitchFamily="34" charset="0"/>
                        </a:rPr>
                        <a:t>Rekisteröiminen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Laki eläimistä saatavista sivutuotteista (517/2015), 33 § ja EU:n sivutuoteasetus ((EY) N:o 1069/2009), 23 artikla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kunnaneläinlääkäri, Ruokavirasto</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fontAlgn="ct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R w="19050" cap="flat" cmpd="sng" algn="ctr">
                      <a:solidFill>
                        <a:srgbClr val="D5B37A"/>
                      </a:solidFill>
                      <a:prstDash val="solid"/>
                      <a:round/>
                      <a:headEnd type="none" w="med" len="med"/>
                      <a:tailEnd type="none" w="med" len="med"/>
                    </a:lnR>
                    <a:solidFill>
                      <a:srgbClr val="D5B37A">
                        <a:alpha val="50000"/>
                      </a:srgbClr>
                    </a:solidFill>
                  </a:tcPr>
                </a:tc>
                <a:extLst>
                  <a:ext uri="{0D108BD9-81ED-4DB2-BD59-A6C34878D82A}">
                    <a16:rowId xmlns:a16="http://schemas.microsoft.com/office/drawing/2014/main" val="637591517"/>
                  </a:ext>
                </a:extLst>
              </a:tr>
              <a:tr h="517155">
                <a:tc>
                  <a:txBody>
                    <a:bodyPr/>
                    <a:lstStyle/>
                    <a:p>
                      <a:pPr algn="l" fontAlgn="ctr"/>
                      <a:r>
                        <a:rPr lang="fi-FI" sz="1000" dirty="0">
                          <a:latin typeface="Arial" panose="020B0604020202020204" pitchFamily="34" charset="0"/>
                          <a:cs typeface="Arial" panose="020B0604020202020204" pitchFamily="34" charset="0"/>
                        </a:rPr>
                        <a:t>Hyväksyminen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25000"/>
                      </a:srgb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i-FI" sz="1000" dirty="0">
                          <a:latin typeface="Arial" panose="020B0604020202020204" pitchFamily="34" charset="0"/>
                          <a:cs typeface="Arial" panose="020B0604020202020204" pitchFamily="34" charset="0"/>
                        </a:rPr>
                        <a:t>Laki eläimistä saatavista sivutuotteista (517/2015), 33 § ja EU:n sivutuoteasetus ((EY) N:o 1069/2009), 24 artikla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kunnaneläinlääkäri, Ruokavirasto</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25000"/>
                      </a:srgbClr>
                    </a:solidFill>
                  </a:tcPr>
                </a:tc>
                <a:tc>
                  <a:txBody>
                    <a:bodyPr/>
                    <a:lstStyle/>
                    <a:p>
                      <a:pPr algn="ctr" fontAlgn="ct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R w="19050" cap="flat" cmpd="sng" algn="ctr">
                      <a:solidFill>
                        <a:srgbClr val="D5B37A"/>
                      </a:solidFill>
                      <a:prstDash val="solid"/>
                      <a:round/>
                      <a:headEnd type="none" w="med" len="med"/>
                      <a:tailEnd type="none" w="med" len="med"/>
                    </a:lnR>
                    <a:solidFill>
                      <a:srgbClr val="D5B37A">
                        <a:alpha val="25000"/>
                      </a:srgbClr>
                    </a:solidFill>
                  </a:tcPr>
                </a:tc>
                <a:extLst>
                  <a:ext uri="{0D108BD9-81ED-4DB2-BD59-A6C34878D82A}">
                    <a16:rowId xmlns:a16="http://schemas.microsoft.com/office/drawing/2014/main" val="1987823336"/>
                  </a:ext>
                </a:extLst>
              </a:tr>
              <a:tr h="578443">
                <a:tc>
                  <a:txBody>
                    <a:bodyPr/>
                    <a:lstStyle/>
                    <a:p>
                      <a:pPr algn="l" fontAlgn="ctr"/>
                      <a:r>
                        <a:rPr lang="fi-FI" sz="1000" dirty="0">
                          <a:latin typeface="Arial" panose="020B0604020202020204" pitchFamily="34" charset="0"/>
                          <a:cs typeface="Arial" panose="020B0604020202020204" pitchFamily="34" charset="0"/>
                        </a:rPr>
                        <a:t>Suunnittelutarveratkaisu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50000"/>
                      </a:srgbClr>
                    </a:solidFill>
                  </a:tcPr>
                </a:tc>
                <a:tc>
                  <a:txBody>
                    <a:bodyPr/>
                    <a:lstStyle/>
                    <a:p>
                      <a:pPr algn="l" fontAlgn="ctr"/>
                      <a:r>
                        <a:rPr lang="fi-FI" sz="1000" dirty="0" err="1">
                          <a:latin typeface="Arial" panose="020B0604020202020204" pitchFamily="34" charset="0"/>
                          <a:cs typeface="Arial" panose="020B0604020202020204" pitchFamily="34" charset="0"/>
                        </a:rPr>
                        <a:t>Maankäyttöja</a:t>
                      </a:r>
                      <a:r>
                        <a:rPr lang="fi-FI" sz="1000" dirty="0">
                          <a:latin typeface="Arial" panose="020B0604020202020204" pitchFamily="34" charset="0"/>
                          <a:cs typeface="Arial" panose="020B0604020202020204" pitchFamily="34" charset="0"/>
                        </a:rPr>
                        <a:t> rakennuslaki (132/1999), 137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l" fontAlgn="ctr"/>
                      <a:r>
                        <a:rPr lang="fi-FI" sz="1000" dirty="0">
                          <a:latin typeface="Arial" panose="020B0604020202020204" pitchFamily="34" charset="0"/>
                          <a:cs typeface="Arial" panose="020B0604020202020204" pitchFamily="34" charset="0"/>
                        </a:rPr>
                        <a:t>kunta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50000"/>
                      </a:srgbClr>
                    </a:solidFill>
                  </a:tcPr>
                </a:tc>
                <a:tc>
                  <a:txBody>
                    <a:bodyPr/>
                    <a:lstStyle/>
                    <a:p>
                      <a:pPr algn="ctr"/>
                      <a:r>
                        <a:rPr lang="fi-FI" sz="1000" dirty="0">
                          <a:latin typeface="Arial" panose="020B0604020202020204" pitchFamily="34" charset="0"/>
                          <a:cs typeface="Arial" panose="020B0604020202020204" pitchFamily="34" charset="0"/>
                        </a:rPr>
                        <a:t>Vain rakennuslupamenettelyn yhteydessä käsiteltävä suunnittelutarveasia</a:t>
                      </a:r>
                      <a:endParaRPr lang="fi-FI" sz="1000" i="0" dirty="0">
                        <a:solidFill>
                          <a:schemeClr val="tx1"/>
                        </a:solidFill>
                        <a:latin typeface="Arial" panose="020B0604020202020204" pitchFamily="34" charset="0"/>
                        <a:cs typeface="Arial" panose="020B0604020202020204" pitchFamily="34" charset="0"/>
                      </a:endParaRPr>
                    </a:p>
                  </a:txBody>
                  <a:tcPr marL="18000" marR="18000" marT="18000" marB="18000">
                    <a:solidFill>
                      <a:srgbClr val="D5B37A">
                        <a:alpha val="50000"/>
                      </a:srgbClr>
                    </a:solidFill>
                  </a:tcPr>
                </a:tc>
                <a:tc>
                  <a:txBody>
                    <a:bodyPr/>
                    <a:lstStyle/>
                    <a:p>
                      <a:pPr algn="ctr"/>
                      <a:r>
                        <a:rPr lang="fi-FI" sz="1000" i="0" dirty="0">
                          <a:solidFill>
                            <a:schemeClr val="tx1"/>
                          </a:solidFill>
                          <a:latin typeface="Arial" panose="020B0604020202020204" pitchFamily="34" charset="0"/>
                          <a:cs typeface="Arial" panose="020B0604020202020204" pitchFamily="34" charset="0"/>
                        </a:rPr>
                        <a:t>Kyllä</a:t>
                      </a:r>
                    </a:p>
                  </a:txBody>
                  <a:tcPr marL="18000" marR="18000" marT="18000" marB="18000">
                    <a:solidFill>
                      <a:srgbClr val="D5B37A">
                        <a:alpha val="50000"/>
                      </a:srgbClr>
                    </a:solidFill>
                  </a:tcPr>
                </a:tc>
                <a:tc>
                  <a:txBody>
                    <a:bodyPr/>
                    <a:lstStyle/>
                    <a:p>
                      <a:pPr algn="ctr" fontAlgn="ctr"/>
                      <a:r>
                        <a:rPr lang="fi-FI" sz="1000" dirty="0">
                          <a:latin typeface="Arial" panose="020B0604020202020204" pitchFamily="34" charset="0"/>
                          <a:cs typeface="Arial" panose="020B0604020202020204" pitchFamily="34" charset="0"/>
                        </a:rPr>
                        <a:t>Vain rakennuslupamenettelyn yhteydessä käsiteltävä suunnittelutarveasia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R w="19050" cap="flat" cmpd="sng" algn="ctr">
                      <a:solidFill>
                        <a:srgbClr val="D5B37A"/>
                      </a:solidFill>
                      <a:prstDash val="solid"/>
                      <a:round/>
                      <a:headEnd type="none" w="med" len="med"/>
                      <a:tailEnd type="none" w="med" len="med"/>
                    </a:lnR>
                    <a:solidFill>
                      <a:srgbClr val="D5B37A">
                        <a:alpha val="50000"/>
                      </a:srgbClr>
                    </a:solidFill>
                  </a:tcPr>
                </a:tc>
                <a:extLst>
                  <a:ext uri="{0D108BD9-81ED-4DB2-BD59-A6C34878D82A}">
                    <a16:rowId xmlns:a16="http://schemas.microsoft.com/office/drawing/2014/main" val="3565374510"/>
                  </a:ext>
                </a:extLst>
              </a:tr>
              <a:tr h="578443">
                <a:tc>
                  <a:txBody>
                    <a:bodyPr/>
                    <a:lstStyle/>
                    <a:p>
                      <a:pPr algn="l" fontAlgn="ctr"/>
                      <a:r>
                        <a:rPr lang="fi-FI" sz="1000" dirty="0">
                          <a:latin typeface="Arial" panose="020B0604020202020204" pitchFamily="34" charset="0"/>
                          <a:cs typeface="Arial" panose="020B0604020202020204" pitchFamily="34" charset="0"/>
                        </a:rPr>
                        <a:t>Poikkeamispäätös</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36000" marR="6350" marT="6350" marB="0" anchor="ctr">
                    <a:lnL w="19050" cap="flat" cmpd="sng" algn="ctr">
                      <a:solidFill>
                        <a:srgbClr val="D5B37A"/>
                      </a:solidFill>
                      <a:prstDash val="solid"/>
                      <a:round/>
                      <a:headEnd type="none" w="med" len="med"/>
                      <a:tailEnd type="none" w="med" len="med"/>
                    </a:lnL>
                    <a:solidFill>
                      <a:srgbClr val="D5B37A">
                        <a:alpha val="25000"/>
                      </a:srgbClr>
                    </a:solidFill>
                  </a:tcPr>
                </a:tc>
                <a:tc>
                  <a:txBody>
                    <a:bodyPr/>
                    <a:lstStyle/>
                    <a:p>
                      <a:pPr algn="l" fontAlgn="ctr"/>
                      <a:r>
                        <a:rPr lang="fi-FI" sz="1000" dirty="0" err="1">
                          <a:latin typeface="Arial" panose="020B0604020202020204" pitchFamily="34" charset="0"/>
                          <a:cs typeface="Arial" panose="020B0604020202020204" pitchFamily="34" charset="0"/>
                        </a:rPr>
                        <a:t>Maankäyttöja</a:t>
                      </a:r>
                      <a:r>
                        <a:rPr lang="fi-FI" sz="1000" dirty="0">
                          <a:latin typeface="Arial" panose="020B0604020202020204" pitchFamily="34" charset="0"/>
                          <a:cs typeface="Arial" panose="020B0604020202020204" pitchFamily="34" charset="0"/>
                        </a:rPr>
                        <a:t> rakennuslaki (132/1999), 174 §</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l" fontAlgn="ctr"/>
                      <a:r>
                        <a:rPr lang="fi-FI" sz="1000" dirty="0">
                          <a:latin typeface="Arial" panose="020B0604020202020204" pitchFamily="34" charset="0"/>
                          <a:cs typeface="Arial" panose="020B0604020202020204" pitchFamily="34" charset="0"/>
                        </a:rPr>
                        <a:t>kunta</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solidFill>
                      <a:srgbClr val="D5B37A">
                        <a:alpha val="25000"/>
                      </a:srgbClr>
                    </a:solidFill>
                  </a:tcPr>
                </a:tc>
                <a:tc>
                  <a:txBody>
                    <a:bodyPr/>
                    <a:lstStyle/>
                    <a:p>
                      <a:pPr algn="ctr"/>
                      <a:r>
                        <a:rPr lang="fi-FI" sz="1000" dirty="0">
                          <a:latin typeface="Arial" panose="020B0604020202020204" pitchFamily="34" charset="0"/>
                          <a:cs typeface="Arial" panose="020B0604020202020204" pitchFamily="34" charset="0"/>
                        </a:rPr>
                        <a:t>Vain rakennuslupamenettelyn yhteydessä käsiteltävä vähäinen poikkeaminen</a:t>
                      </a:r>
                      <a:endParaRPr lang="fi-FI" sz="1000" i="0" dirty="0">
                        <a:solidFill>
                          <a:schemeClr val="tx1"/>
                        </a:solidFill>
                        <a:latin typeface="Arial" panose="020B0604020202020204" pitchFamily="34" charset="0"/>
                        <a:cs typeface="Arial" panose="020B0604020202020204" pitchFamily="34" charset="0"/>
                      </a:endParaRPr>
                    </a:p>
                  </a:txBody>
                  <a:tcPr marL="18000" marR="18000" marT="18000" marB="18000">
                    <a:solidFill>
                      <a:srgbClr val="D5B37A">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000" i="0" dirty="0">
                          <a:solidFill>
                            <a:schemeClr val="tx1"/>
                          </a:solidFill>
                          <a:latin typeface="Arial" panose="020B0604020202020204" pitchFamily="34" charset="0"/>
                          <a:cs typeface="Arial" panose="020B0604020202020204" pitchFamily="34" charset="0"/>
                        </a:rPr>
                        <a:t>Kyllä</a:t>
                      </a:r>
                    </a:p>
                    <a:p>
                      <a:pPr algn="ctr"/>
                      <a:endParaRPr lang="fi-FI" sz="1000" i="0" dirty="0">
                        <a:solidFill>
                          <a:schemeClr val="tx1"/>
                        </a:solidFill>
                        <a:latin typeface="Arial" panose="020B0604020202020204" pitchFamily="34" charset="0"/>
                        <a:cs typeface="Arial" panose="020B0604020202020204" pitchFamily="34" charset="0"/>
                      </a:endParaRPr>
                    </a:p>
                  </a:txBody>
                  <a:tcPr marL="18000" marR="18000" marT="18000" marB="18000">
                    <a:solidFill>
                      <a:srgbClr val="D5B37A">
                        <a:alpha val="25000"/>
                      </a:srgbClr>
                    </a:solidFill>
                  </a:tcPr>
                </a:tc>
                <a:tc>
                  <a:txBody>
                    <a:bodyPr/>
                    <a:lstStyle/>
                    <a:p>
                      <a:pPr algn="ctr" fontAlgn="ctr"/>
                      <a:r>
                        <a:rPr lang="fi-FI" sz="1000" dirty="0">
                          <a:latin typeface="Arial" panose="020B0604020202020204" pitchFamily="34" charset="0"/>
                          <a:cs typeface="Arial" panose="020B0604020202020204" pitchFamily="34" charset="0"/>
                        </a:rPr>
                        <a:t>Vain rakennuslupamenettelyn yhteydessä käsiteltävä vähäinen poikkeaminen</a:t>
                      </a:r>
                      <a:endParaRPr lang="fi-FI" sz="10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R w="19050" cap="flat" cmpd="sng" algn="ctr">
                      <a:solidFill>
                        <a:srgbClr val="D5B37A"/>
                      </a:solidFill>
                      <a:prstDash val="solid"/>
                      <a:round/>
                      <a:headEnd type="none" w="med" len="med"/>
                      <a:tailEnd type="none" w="med" len="med"/>
                    </a:lnR>
                    <a:solidFill>
                      <a:srgbClr val="D5B37A">
                        <a:alpha val="25000"/>
                      </a:srgbClr>
                    </a:solidFill>
                  </a:tcPr>
                </a:tc>
                <a:extLst>
                  <a:ext uri="{0D108BD9-81ED-4DB2-BD59-A6C34878D82A}">
                    <a16:rowId xmlns:a16="http://schemas.microsoft.com/office/drawing/2014/main" val="1076080399"/>
                  </a:ext>
                </a:extLst>
              </a:tr>
            </a:tbl>
          </a:graphicData>
        </a:graphic>
      </p:graphicFrame>
      <p:sp>
        <p:nvSpPr>
          <p:cNvPr id="17" name="Suorakulmio 16">
            <a:extLst>
              <a:ext uri="{FF2B5EF4-FFF2-40B4-BE49-F238E27FC236}">
                <a16:creationId xmlns:a16="http://schemas.microsoft.com/office/drawing/2014/main" id="{C7DA9F6F-53E2-4E98-90FC-053ABAAF0C09}"/>
              </a:ext>
            </a:extLst>
          </p:cNvPr>
          <p:cNvSpPr/>
          <p:nvPr/>
        </p:nvSpPr>
        <p:spPr>
          <a:xfrm>
            <a:off x="6716684" y="856211"/>
            <a:ext cx="1575261" cy="5228705"/>
          </a:xfrm>
          <a:prstGeom prst="rect">
            <a:avLst/>
          </a:prstGeom>
          <a:noFill/>
          <a:ln w="57150">
            <a:solidFill>
              <a:srgbClr val="005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02872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7A31DB7-7EA2-42C4-AB15-7767B1209043}"/>
              </a:ext>
            </a:extLst>
          </p:cNvPr>
          <p:cNvSpPr>
            <a:spLocks noGrp="1"/>
          </p:cNvSpPr>
          <p:nvPr>
            <p:ph type="ctrTitle" idx="4294967295"/>
          </p:nvPr>
        </p:nvSpPr>
        <p:spPr>
          <a:xfrm>
            <a:off x="838200" y="365125"/>
            <a:ext cx="10515600" cy="1325563"/>
          </a:xfrm>
        </p:spPr>
        <p:txBody>
          <a:bodyPr/>
          <a:lstStyle/>
          <a:p>
            <a:r>
              <a:rPr lang="fi-FI" dirty="0"/>
              <a:t>Sisällysluettelo</a:t>
            </a:r>
          </a:p>
        </p:txBody>
      </p:sp>
      <p:sp>
        <p:nvSpPr>
          <p:cNvPr id="3" name="Sisällön paikkamerkki 2">
            <a:extLst>
              <a:ext uri="{FF2B5EF4-FFF2-40B4-BE49-F238E27FC236}">
                <a16:creationId xmlns:a16="http://schemas.microsoft.com/office/drawing/2014/main" id="{1068670F-9663-4129-BC51-0BDEDF782918}"/>
              </a:ext>
            </a:extLst>
          </p:cNvPr>
          <p:cNvSpPr>
            <a:spLocks noGrp="1"/>
          </p:cNvSpPr>
          <p:nvPr>
            <p:ph sz="quarter" idx="4294967295"/>
          </p:nvPr>
        </p:nvSpPr>
        <p:spPr>
          <a:xfrm>
            <a:off x="838200" y="3307756"/>
            <a:ext cx="10515600" cy="2731302"/>
          </a:xfrm>
        </p:spPr>
        <p:txBody>
          <a:bodyPr/>
          <a:lstStyle/>
          <a:p>
            <a:r>
              <a:rPr lang="fi-FI" dirty="0">
                <a:solidFill>
                  <a:schemeClr val="bg1"/>
                </a:solidFill>
              </a:rPr>
              <a:t>1 Johdanto Luvat ja valvonta -palveluun (sivut 1 – 8)</a:t>
            </a:r>
          </a:p>
          <a:p>
            <a:r>
              <a:rPr lang="fi-FI" dirty="0">
                <a:solidFill>
                  <a:schemeClr val="bg1"/>
                </a:solidFill>
              </a:rPr>
              <a:t>2 Liittyminen Luvat ja valvonta –palveluun (sivut 9 – 15)  </a:t>
            </a:r>
          </a:p>
          <a:p>
            <a:r>
              <a:rPr lang="fi-FI" dirty="0">
                <a:solidFill>
                  <a:schemeClr val="bg1"/>
                </a:solidFill>
              </a:rPr>
              <a:t>3 Tuetut asioinnit (sivut 16 – 17)</a:t>
            </a:r>
          </a:p>
        </p:txBody>
      </p:sp>
      <p:sp>
        <p:nvSpPr>
          <p:cNvPr id="14" name="Rectangle 8">
            <a:extLst>
              <a:ext uri="{FF2B5EF4-FFF2-40B4-BE49-F238E27FC236}">
                <a16:creationId xmlns:a16="http://schemas.microsoft.com/office/drawing/2014/main" id="{090A3CC4-E64C-4A76-AD06-E481B37912CB}"/>
              </a:ext>
            </a:extLst>
          </p:cNvPr>
          <p:cNvSpPr/>
          <p:nvPr/>
        </p:nvSpPr>
        <p:spPr>
          <a:xfrm>
            <a:off x="1428854" y="1900215"/>
            <a:ext cx="9560549" cy="47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r>
              <a:rPr lang="fi-FI" sz="1600" b="1" dirty="0">
                <a:latin typeface="Arial" panose="020B0604020202020204" pitchFamily="34" charset="0"/>
                <a:cs typeface="Arial" panose="020B0604020202020204" pitchFamily="34" charset="0"/>
              </a:rPr>
              <a:t>1 Johdanto Luvat ja valvonta -palveluun (sivut 1 – 8)</a:t>
            </a:r>
          </a:p>
        </p:txBody>
      </p:sp>
      <p:sp>
        <p:nvSpPr>
          <p:cNvPr id="15" name="Rectangle 9">
            <a:extLst>
              <a:ext uri="{FF2B5EF4-FFF2-40B4-BE49-F238E27FC236}">
                <a16:creationId xmlns:a16="http://schemas.microsoft.com/office/drawing/2014/main" id="{F7FABD18-59D8-4224-A8CD-5F6D11B32456}"/>
              </a:ext>
            </a:extLst>
          </p:cNvPr>
          <p:cNvSpPr/>
          <p:nvPr/>
        </p:nvSpPr>
        <p:spPr>
          <a:xfrm>
            <a:off x="1428854" y="2461442"/>
            <a:ext cx="9560549" cy="47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r>
              <a:rPr lang="fi-FI" sz="1600" b="1" dirty="0">
                <a:latin typeface="Arial" panose="020B0604020202020204" pitchFamily="34" charset="0"/>
                <a:cs typeface="Arial" panose="020B0604020202020204" pitchFamily="34" charset="0"/>
              </a:rPr>
              <a:t>2 Liittyminen Luvat ja valvonta –palveluun (sivut 9 – 15)  </a:t>
            </a:r>
          </a:p>
        </p:txBody>
      </p:sp>
      <p:sp>
        <p:nvSpPr>
          <p:cNvPr id="16" name="Rectangle 10">
            <a:extLst>
              <a:ext uri="{FF2B5EF4-FFF2-40B4-BE49-F238E27FC236}">
                <a16:creationId xmlns:a16="http://schemas.microsoft.com/office/drawing/2014/main" id="{7AEE5CDA-BB1C-43F8-B6F3-F761E0C9181D}"/>
              </a:ext>
            </a:extLst>
          </p:cNvPr>
          <p:cNvSpPr/>
          <p:nvPr/>
        </p:nvSpPr>
        <p:spPr>
          <a:xfrm>
            <a:off x="1428855" y="3022215"/>
            <a:ext cx="9560549" cy="47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r>
              <a:rPr lang="fi-FI" sz="1600" b="1" dirty="0">
                <a:latin typeface="Arial" panose="020B0604020202020204" pitchFamily="34" charset="0"/>
                <a:cs typeface="Arial" panose="020B0604020202020204" pitchFamily="34" charset="0"/>
              </a:rPr>
              <a:t>3 Tuetut asioinnit (sivut 16 – 17)</a:t>
            </a:r>
          </a:p>
        </p:txBody>
      </p:sp>
    </p:spTree>
    <p:extLst>
      <p:ext uri="{BB962C8B-B14F-4D97-AF65-F5344CB8AC3E}">
        <p14:creationId xmlns:p14="http://schemas.microsoft.com/office/powerpoint/2010/main" val="10473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6CB4B-82F4-48D2-9FE2-DAF71F5E3F8F}"/>
              </a:ext>
            </a:extLst>
          </p:cNvPr>
          <p:cNvSpPr>
            <a:spLocks noGrp="1"/>
          </p:cNvSpPr>
          <p:nvPr>
            <p:ph type="title"/>
          </p:nvPr>
        </p:nvSpPr>
        <p:spPr>
          <a:xfrm>
            <a:off x="961200" y="846000"/>
            <a:ext cx="8858261" cy="583200"/>
          </a:xfrm>
        </p:spPr>
        <p:txBody>
          <a:bodyPr>
            <a:normAutofit/>
          </a:bodyPr>
          <a:lstStyle/>
          <a:p>
            <a:r>
              <a:rPr lang="fi-FI" dirty="0"/>
              <a:t>Johdanto Luvat ja valvonta -palveluun </a:t>
            </a:r>
          </a:p>
        </p:txBody>
      </p:sp>
      <p:sp>
        <p:nvSpPr>
          <p:cNvPr id="4" name="Sisällön paikkamerkki 3">
            <a:extLst>
              <a:ext uri="{FF2B5EF4-FFF2-40B4-BE49-F238E27FC236}">
                <a16:creationId xmlns:a16="http://schemas.microsoft.com/office/drawing/2014/main" id="{C035AB54-DE34-4FF7-A00A-03748BCD2C2F}"/>
              </a:ext>
            </a:extLst>
          </p:cNvPr>
          <p:cNvSpPr>
            <a:spLocks noGrp="1"/>
          </p:cNvSpPr>
          <p:nvPr>
            <p:ph idx="10"/>
          </p:nvPr>
        </p:nvSpPr>
        <p:spPr/>
        <p:txBody>
          <a:bodyPr/>
          <a:lstStyle/>
          <a:p>
            <a:r>
              <a:rPr lang="fi-FI" sz="11500" dirty="0"/>
              <a:t>1</a:t>
            </a:r>
          </a:p>
        </p:txBody>
      </p:sp>
    </p:spTree>
    <p:extLst>
      <p:ext uri="{BB962C8B-B14F-4D97-AF65-F5344CB8AC3E}">
        <p14:creationId xmlns:p14="http://schemas.microsoft.com/office/powerpoint/2010/main" val="66280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AB4CB3-1347-43B8-8266-C06C3A34F262}"/>
              </a:ext>
            </a:extLst>
          </p:cNvPr>
          <p:cNvSpPr>
            <a:spLocks noGrp="1"/>
          </p:cNvSpPr>
          <p:nvPr>
            <p:ph type="ctrTitle" idx="4294967295"/>
          </p:nvPr>
        </p:nvSpPr>
        <p:spPr>
          <a:xfrm>
            <a:off x="1130318" y="419041"/>
            <a:ext cx="9144000" cy="921600"/>
          </a:xfrm>
        </p:spPr>
        <p:txBody>
          <a:bodyPr/>
          <a:lstStyle/>
          <a:p>
            <a:r>
              <a:rPr lang="fi-FI" dirty="0"/>
              <a:t>Mikä on Luvat ja valvonta-palvelu?</a:t>
            </a:r>
          </a:p>
        </p:txBody>
      </p:sp>
      <p:sp>
        <p:nvSpPr>
          <p:cNvPr id="3" name="Sisällön paikkamerkki 2">
            <a:extLst>
              <a:ext uri="{FF2B5EF4-FFF2-40B4-BE49-F238E27FC236}">
                <a16:creationId xmlns:a16="http://schemas.microsoft.com/office/drawing/2014/main" id="{5C5CA238-2256-4D80-BA7B-F499CFEA19D7}"/>
              </a:ext>
            </a:extLst>
          </p:cNvPr>
          <p:cNvSpPr>
            <a:spLocks noGrp="1"/>
          </p:cNvSpPr>
          <p:nvPr>
            <p:ph sz="quarter" idx="4294967295"/>
          </p:nvPr>
        </p:nvSpPr>
        <p:spPr>
          <a:xfrm>
            <a:off x="961200" y="1835150"/>
            <a:ext cx="9144000" cy="1755948"/>
          </a:xfrm>
        </p:spPr>
        <p:txBody>
          <a:bodyPr/>
          <a:lstStyle/>
          <a:p>
            <a:pPr marL="285750" indent="-285750">
              <a:buFont typeface="Arial" panose="020B0604020202020204" pitchFamily="34" charset="0"/>
              <a:buChar char="•"/>
            </a:pPr>
            <a:r>
              <a:rPr lang="fi-FI" dirty="0"/>
              <a:t>Digikärkihanke käynnistyi 2016</a:t>
            </a:r>
          </a:p>
          <a:p>
            <a:pPr marL="285750" indent="-285750">
              <a:buFont typeface="Arial" panose="020B0604020202020204" pitchFamily="34" charset="0"/>
              <a:buChar char="•"/>
            </a:pPr>
            <a:r>
              <a:rPr lang="fi-FI" dirty="0"/>
              <a:t>Yhden luukun asiakaslähtöinen palvelukokemus erityisesti monilupaisiin hankkeisiin</a:t>
            </a:r>
          </a:p>
          <a:p>
            <a:pPr marL="285750" indent="-285750">
              <a:buFont typeface="Arial" panose="020B0604020202020204" pitchFamily="34" charset="0"/>
              <a:buChar char="•"/>
            </a:pPr>
            <a:r>
              <a:rPr lang="fi-FI" dirty="0"/>
              <a:t>Ensimmäiset luvat tuotannossa syksyllä 2020</a:t>
            </a:r>
          </a:p>
          <a:p>
            <a:pPr marL="285750" indent="-285750">
              <a:buFont typeface="Arial" panose="020B0604020202020204" pitchFamily="34" charset="0"/>
              <a:buChar char="•"/>
            </a:pPr>
            <a:r>
              <a:rPr lang="fi-FI" dirty="0"/>
              <a:t>Sisältää useita palvelukokonaisuuksia, kuten uusiutuvan energian hankkeet (RED II) </a:t>
            </a:r>
          </a:p>
        </p:txBody>
      </p:sp>
      <p:grpSp>
        <p:nvGrpSpPr>
          <p:cNvPr id="4" name="Group 86" descr="Kuva luvan hakijasta Luvat ja valvonta -palvelussa">
            <a:extLst>
              <a:ext uri="{FF2B5EF4-FFF2-40B4-BE49-F238E27FC236}">
                <a16:creationId xmlns:a16="http://schemas.microsoft.com/office/drawing/2014/main" id="{029A289F-9FD9-4C7D-930A-188B3ABFFB9D}"/>
              </a:ext>
              <a:ext uri="{C183D7F6-B498-43B3-948B-1728B52AA6E4}">
                <adec:decorative xmlns="" xmlns:adec="http://schemas.microsoft.com/office/drawing/2017/decorative" val="0"/>
              </a:ext>
            </a:extLst>
          </p:cNvPr>
          <p:cNvGrpSpPr/>
          <p:nvPr/>
        </p:nvGrpSpPr>
        <p:grpSpPr>
          <a:xfrm>
            <a:off x="7004431" y="3294267"/>
            <a:ext cx="3589771" cy="2686904"/>
            <a:chOff x="6486647" y="1540139"/>
            <a:chExt cx="4867153" cy="3643010"/>
          </a:xfrm>
        </p:grpSpPr>
        <p:sp>
          <p:nvSpPr>
            <p:cNvPr id="5" name="Suorakulmio 4">
              <a:extLst>
                <a:ext uri="{FF2B5EF4-FFF2-40B4-BE49-F238E27FC236}">
                  <a16:creationId xmlns:a16="http://schemas.microsoft.com/office/drawing/2014/main" id="{BEA461FC-61C2-4C9C-83E5-765EFA1795CE}"/>
                </a:ext>
              </a:extLst>
            </p:cNvPr>
            <p:cNvSpPr/>
            <p:nvPr/>
          </p:nvSpPr>
          <p:spPr>
            <a:xfrm>
              <a:off x="6645763" y="3162270"/>
              <a:ext cx="4529878" cy="495315"/>
            </a:xfrm>
            <a:prstGeom prst="rect">
              <a:avLst/>
            </a:prstGeom>
            <a:solidFill>
              <a:schemeClr val="bg1"/>
            </a:solidFill>
            <a:ln>
              <a:noFill/>
            </a:ln>
            <a:effectLst>
              <a:outerShdw blurRad="508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tsikko 1">
              <a:extLst>
                <a:ext uri="{FF2B5EF4-FFF2-40B4-BE49-F238E27FC236}">
                  <a16:creationId xmlns:a16="http://schemas.microsoft.com/office/drawing/2014/main" id="{D90793C7-3767-4E31-BF58-AED753A0C08F}"/>
                </a:ext>
              </a:extLst>
            </p:cNvPr>
            <p:cNvSpPr txBox="1">
              <a:spLocks/>
            </p:cNvSpPr>
            <p:nvPr/>
          </p:nvSpPr>
          <p:spPr>
            <a:xfrm>
              <a:off x="8268271" y="4884690"/>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1300" dirty="0"/>
                <a:t>ASIAKAS</a:t>
              </a:r>
            </a:p>
          </p:txBody>
        </p:sp>
        <p:pic>
          <p:nvPicPr>
            <p:cNvPr id="7" name="Kuva 63">
              <a:extLst>
                <a:ext uri="{FF2B5EF4-FFF2-40B4-BE49-F238E27FC236}">
                  <a16:creationId xmlns:a16="http://schemas.microsoft.com/office/drawing/2014/main" id="{27A26B3A-3D49-48FC-9395-6F632E9124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99309" y="4057378"/>
              <a:ext cx="793608" cy="793608"/>
            </a:xfrm>
            <a:prstGeom prst="rect">
              <a:avLst/>
            </a:prstGeom>
          </p:spPr>
        </p:pic>
        <p:sp>
          <p:nvSpPr>
            <p:cNvPr id="8" name="Otsikko 1">
              <a:extLst>
                <a:ext uri="{FF2B5EF4-FFF2-40B4-BE49-F238E27FC236}">
                  <a16:creationId xmlns:a16="http://schemas.microsoft.com/office/drawing/2014/main" id="{BC23B1CE-8C71-45D7-8274-7D9D304F0FBB}"/>
                </a:ext>
              </a:extLst>
            </p:cNvPr>
            <p:cNvSpPr txBox="1">
              <a:spLocks/>
            </p:cNvSpPr>
            <p:nvPr/>
          </p:nvSpPr>
          <p:spPr>
            <a:xfrm>
              <a:off x="6631053" y="3266342"/>
              <a:ext cx="4544588" cy="3383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1200" dirty="0"/>
                <a:t>Luvat ja valvonta -palvelukerros</a:t>
              </a:r>
            </a:p>
          </p:txBody>
        </p:sp>
        <p:cxnSp>
          <p:nvCxnSpPr>
            <p:cNvPr id="9" name="Suora nuoliyhdysviiva 103">
              <a:extLst>
                <a:ext uri="{FF2B5EF4-FFF2-40B4-BE49-F238E27FC236}">
                  <a16:creationId xmlns:a16="http://schemas.microsoft.com/office/drawing/2014/main" id="{9987E2E1-4E05-496C-A4E1-456D0C9C0424}"/>
                </a:ext>
              </a:extLst>
            </p:cNvPr>
            <p:cNvCxnSpPr>
              <a:cxnSpLocks/>
            </p:cNvCxnSpPr>
            <p:nvPr/>
          </p:nvCxnSpPr>
          <p:spPr>
            <a:xfrm flipH="1" flipV="1">
              <a:off x="8884971" y="3618635"/>
              <a:ext cx="7355" cy="397863"/>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uora nuoliyhdysviiva 131">
              <a:extLst>
                <a:ext uri="{FF2B5EF4-FFF2-40B4-BE49-F238E27FC236}">
                  <a16:creationId xmlns:a16="http://schemas.microsoft.com/office/drawing/2014/main" id="{75322567-866E-4306-8D60-080DCB410DCF}"/>
                </a:ext>
              </a:extLst>
            </p:cNvPr>
            <p:cNvCxnSpPr>
              <a:cxnSpLocks/>
            </p:cNvCxnSpPr>
            <p:nvPr/>
          </p:nvCxnSpPr>
          <p:spPr>
            <a:xfrm flipH="1" flipV="1">
              <a:off x="7363592" y="2763473"/>
              <a:ext cx="190426" cy="280735"/>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uora nuoliyhdysviiva 135">
              <a:extLst>
                <a:ext uri="{FF2B5EF4-FFF2-40B4-BE49-F238E27FC236}">
                  <a16:creationId xmlns:a16="http://schemas.microsoft.com/office/drawing/2014/main" id="{AADDDD1B-A215-4F0C-AE9D-051C30C3A37B}"/>
                </a:ext>
              </a:extLst>
            </p:cNvPr>
            <p:cNvCxnSpPr>
              <a:cxnSpLocks/>
            </p:cNvCxnSpPr>
            <p:nvPr/>
          </p:nvCxnSpPr>
          <p:spPr>
            <a:xfrm flipH="1" flipV="1">
              <a:off x="8358440" y="2760400"/>
              <a:ext cx="117993" cy="293236"/>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uora nuoliyhdysviiva 137">
              <a:extLst>
                <a:ext uri="{FF2B5EF4-FFF2-40B4-BE49-F238E27FC236}">
                  <a16:creationId xmlns:a16="http://schemas.microsoft.com/office/drawing/2014/main" id="{E0F72E36-983C-495A-AFE4-97D2417E86EC}"/>
                </a:ext>
              </a:extLst>
            </p:cNvPr>
            <p:cNvCxnSpPr>
              <a:cxnSpLocks/>
            </p:cNvCxnSpPr>
            <p:nvPr/>
          </p:nvCxnSpPr>
          <p:spPr>
            <a:xfrm flipV="1">
              <a:off x="9294661" y="2760400"/>
              <a:ext cx="117993" cy="293236"/>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uora nuoliyhdysviiva 139">
              <a:extLst>
                <a:ext uri="{FF2B5EF4-FFF2-40B4-BE49-F238E27FC236}">
                  <a16:creationId xmlns:a16="http://schemas.microsoft.com/office/drawing/2014/main" id="{48E6ADEC-88B5-4461-A167-F6231F973F99}"/>
                </a:ext>
              </a:extLst>
            </p:cNvPr>
            <p:cNvCxnSpPr>
              <a:cxnSpLocks/>
            </p:cNvCxnSpPr>
            <p:nvPr/>
          </p:nvCxnSpPr>
          <p:spPr>
            <a:xfrm flipV="1">
              <a:off x="10221215" y="2755593"/>
              <a:ext cx="190426" cy="280735"/>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4" name="Ryhmä 98">
              <a:extLst>
                <a:ext uri="{FF2B5EF4-FFF2-40B4-BE49-F238E27FC236}">
                  <a16:creationId xmlns:a16="http://schemas.microsoft.com/office/drawing/2014/main" id="{0741A5FC-23CA-4DA9-9619-A93C7BFD0E3E}"/>
                </a:ext>
              </a:extLst>
            </p:cNvPr>
            <p:cNvGrpSpPr/>
            <p:nvPr/>
          </p:nvGrpSpPr>
          <p:grpSpPr>
            <a:xfrm>
              <a:off x="6547819" y="1666057"/>
              <a:ext cx="1244600" cy="1006008"/>
              <a:chOff x="909858" y="3517729"/>
              <a:chExt cx="1244600" cy="1006008"/>
            </a:xfrm>
            <a:effectLst>
              <a:outerShdw blurRad="50800" dist="25400" dir="2700000" algn="tl" rotWithShape="0">
                <a:prstClr val="black">
                  <a:alpha val="15000"/>
                </a:prstClr>
              </a:outerShdw>
            </a:effectLst>
          </p:grpSpPr>
          <p:sp>
            <p:nvSpPr>
              <p:cNvPr id="28" name="Ellipsi 101">
                <a:extLst>
                  <a:ext uri="{FF2B5EF4-FFF2-40B4-BE49-F238E27FC236}">
                    <a16:creationId xmlns:a16="http://schemas.microsoft.com/office/drawing/2014/main" id="{982EBDAF-F759-40CF-9215-D94A4F2FB83F}"/>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9" name="Kuva 104" descr="Kuva, joka sisältää kohteen teksti&#10;&#10;Kuvaus luotu automaattisesti">
                <a:extLst>
                  <a:ext uri="{FF2B5EF4-FFF2-40B4-BE49-F238E27FC236}">
                    <a16:creationId xmlns:a16="http://schemas.microsoft.com/office/drawing/2014/main" id="{04D00A01-C786-4206-BDA6-C6F18C8D453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30" name="Otsikko 1">
                <a:extLst>
                  <a:ext uri="{FF2B5EF4-FFF2-40B4-BE49-F238E27FC236}">
                    <a16:creationId xmlns:a16="http://schemas.microsoft.com/office/drawing/2014/main" id="{06A21245-F2C0-4106-AE29-729718CEE528}"/>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A</a:t>
                </a:r>
              </a:p>
            </p:txBody>
          </p:sp>
        </p:grpSp>
        <p:grpSp>
          <p:nvGrpSpPr>
            <p:cNvPr id="15" name="Ryhmä 106">
              <a:extLst>
                <a:ext uri="{FF2B5EF4-FFF2-40B4-BE49-F238E27FC236}">
                  <a16:creationId xmlns:a16="http://schemas.microsoft.com/office/drawing/2014/main" id="{F4AD4978-447D-459A-8BD0-522CB3FACE38}"/>
                </a:ext>
              </a:extLst>
            </p:cNvPr>
            <p:cNvGrpSpPr/>
            <p:nvPr/>
          </p:nvGrpSpPr>
          <p:grpSpPr>
            <a:xfrm>
              <a:off x="7706059" y="1666057"/>
              <a:ext cx="1244600" cy="1006008"/>
              <a:chOff x="909858" y="3517729"/>
              <a:chExt cx="1244600" cy="1006008"/>
            </a:xfrm>
            <a:effectLst>
              <a:outerShdw blurRad="50800" dist="25400" dir="2700000" algn="tl" rotWithShape="0">
                <a:prstClr val="black">
                  <a:alpha val="15000"/>
                </a:prstClr>
              </a:outerShdw>
            </a:effectLst>
          </p:grpSpPr>
          <p:sp>
            <p:nvSpPr>
              <p:cNvPr id="25" name="Ellipsi 107">
                <a:extLst>
                  <a:ext uri="{FF2B5EF4-FFF2-40B4-BE49-F238E27FC236}">
                    <a16:creationId xmlns:a16="http://schemas.microsoft.com/office/drawing/2014/main" id="{D536D517-9A65-4967-B5EA-4A0692824487}"/>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6" name="Kuva 129" descr="Kuva, joka sisältää kohteen teksti&#10;&#10;Kuvaus luotu automaattisesti">
                <a:extLst>
                  <a:ext uri="{FF2B5EF4-FFF2-40B4-BE49-F238E27FC236}">
                    <a16:creationId xmlns:a16="http://schemas.microsoft.com/office/drawing/2014/main" id="{B0440F96-0BD8-44CE-89E0-9D139D8866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27" name="Otsikko 1">
                <a:extLst>
                  <a:ext uri="{FF2B5EF4-FFF2-40B4-BE49-F238E27FC236}">
                    <a16:creationId xmlns:a16="http://schemas.microsoft.com/office/drawing/2014/main" id="{D28360B4-EDE2-4BF6-B197-D766A52CC3ED}"/>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B</a:t>
                </a:r>
              </a:p>
            </p:txBody>
          </p:sp>
        </p:grpSp>
        <p:grpSp>
          <p:nvGrpSpPr>
            <p:cNvPr id="16" name="Ryhmä 133">
              <a:extLst>
                <a:ext uri="{FF2B5EF4-FFF2-40B4-BE49-F238E27FC236}">
                  <a16:creationId xmlns:a16="http://schemas.microsoft.com/office/drawing/2014/main" id="{117E2B8C-E530-46A1-A7E6-185E172784F1}"/>
                </a:ext>
              </a:extLst>
            </p:cNvPr>
            <p:cNvGrpSpPr/>
            <p:nvPr/>
          </p:nvGrpSpPr>
          <p:grpSpPr>
            <a:xfrm>
              <a:off x="8876011" y="1666057"/>
              <a:ext cx="1244600" cy="1006008"/>
              <a:chOff x="909858" y="3517729"/>
              <a:chExt cx="1244600" cy="1006008"/>
            </a:xfrm>
            <a:effectLst>
              <a:outerShdw blurRad="50800" dist="25400" dir="2700000" algn="tl" rotWithShape="0">
                <a:prstClr val="black">
                  <a:alpha val="15000"/>
                </a:prstClr>
              </a:outerShdw>
            </a:effectLst>
          </p:grpSpPr>
          <p:sp>
            <p:nvSpPr>
              <p:cNvPr id="22" name="Ellipsi 134">
                <a:extLst>
                  <a:ext uri="{FF2B5EF4-FFF2-40B4-BE49-F238E27FC236}">
                    <a16:creationId xmlns:a16="http://schemas.microsoft.com/office/drawing/2014/main" id="{981B61A9-5EC2-47AE-83CC-0A2327EBA4F1}"/>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3" name="Kuva 136" descr="Kuva, joka sisältää kohteen teksti&#10;&#10;Kuvaus luotu automaattisesti">
                <a:extLst>
                  <a:ext uri="{FF2B5EF4-FFF2-40B4-BE49-F238E27FC236}">
                    <a16:creationId xmlns:a16="http://schemas.microsoft.com/office/drawing/2014/main" id="{C5C6FD6D-9FA8-4BE4-A5B7-8C7E365FF3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24" name="Otsikko 1">
                <a:extLst>
                  <a:ext uri="{FF2B5EF4-FFF2-40B4-BE49-F238E27FC236}">
                    <a16:creationId xmlns:a16="http://schemas.microsoft.com/office/drawing/2014/main" id="{873668B4-BCDE-43BE-9A0B-BB21A76EDC61}"/>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C</a:t>
                </a:r>
              </a:p>
            </p:txBody>
          </p:sp>
        </p:grpSp>
        <p:grpSp>
          <p:nvGrpSpPr>
            <p:cNvPr id="17" name="Ryhmä 140">
              <a:extLst>
                <a:ext uri="{FF2B5EF4-FFF2-40B4-BE49-F238E27FC236}">
                  <a16:creationId xmlns:a16="http://schemas.microsoft.com/office/drawing/2014/main" id="{5BC08A6A-7598-4C07-B406-B8FB6F36D9C1}"/>
                </a:ext>
              </a:extLst>
            </p:cNvPr>
            <p:cNvGrpSpPr/>
            <p:nvPr/>
          </p:nvGrpSpPr>
          <p:grpSpPr>
            <a:xfrm>
              <a:off x="10044481" y="1666057"/>
              <a:ext cx="1244600" cy="1006008"/>
              <a:chOff x="909858" y="3517729"/>
              <a:chExt cx="1244600" cy="1006008"/>
            </a:xfrm>
            <a:effectLst>
              <a:outerShdw blurRad="50800" dist="25400" dir="2700000" algn="tl" rotWithShape="0">
                <a:prstClr val="black">
                  <a:alpha val="15000"/>
                </a:prstClr>
              </a:outerShdw>
            </a:effectLst>
          </p:grpSpPr>
          <p:sp>
            <p:nvSpPr>
              <p:cNvPr id="19" name="Ellipsi 141">
                <a:extLst>
                  <a:ext uri="{FF2B5EF4-FFF2-40B4-BE49-F238E27FC236}">
                    <a16:creationId xmlns:a16="http://schemas.microsoft.com/office/drawing/2014/main" id="{B7FAA4A9-A119-4B67-A044-16153519E486}"/>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0" name="Kuva 142" descr="Kuva, joka sisältää kohteen teksti&#10;&#10;Kuvaus luotu automaattisesti">
                <a:extLst>
                  <a:ext uri="{FF2B5EF4-FFF2-40B4-BE49-F238E27FC236}">
                    <a16:creationId xmlns:a16="http://schemas.microsoft.com/office/drawing/2014/main" id="{BD739B4C-3B56-4228-B1F1-B6373C89B33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21" name="Otsikko 1">
                <a:extLst>
                  <a:ext uri="{FF2B5EF4-FFF2-40B4-BE49-F238E27FC236}">
                    <a16:creationId xmlns:a16="http://schemas.microsoft.com/office/drawing/2014/main" id="{91252D9B-C194-47D9-8386-CB673787557A}"/>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D</a:t>
                </a:r>
              </a:p>
            </p:txBody>
          </p:sp>
        </p:grpSp>
        <p:sp>
          <p:nvSpPr>
            <p:cNvPr id="18" name="Suorakulmio 3">
              <a:extLst>
                <a:ext uri="{FF2B5EF4-FFF2-40B4-BE49-F238E27FC236}">
                  <a16:creationId xmlns:a16="http://schemas.microsoft.com/office/drawing/2014/main" id="{10999145-48FF-4A6C-B97E-D7C23F3623FE}"/>
                </a:ext>
              </a:extLst>
            </p:cNvPr>
            <p:cNvSpPr/>
            <p:nvPr/>
          </p:nvSpPr>
          <p:spPr>
            <a:xfrm>
              <a:off x="6486647" y="1540139"/>
              <a:ext cx="4867153" cy="2259724"/>
            </a:xfrm>
            <a:prstGeom prst="rect">
              <a:avLst/>
            </a:prstGeom>
            <a:noFill/>
            <a:ln w="28575">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grpSp>
        <p:nvGrpSpPr>
          <p:cNvPr id="31" name="Group 109" descr="Kuva luvan hakijasta nykytilanteessa">
            <a:extLst>
              <a:ext uri="{FF2B5EF4-FFF2-40B4-BE49-F238E27FC236}">
                <a16:creationId xmlns:a16="http://schemas.microsoft.com/office/drawing/2014/main" id="{2DA08FCF-C50B-4CFA-A388-C0C0CE71109B}"/>
              </a:ext>
              <a:ext uri="{C183D7F6-B498-43B3-948B-1728B52AA6E4}">
                <adec:decorative xmlns="" xmlns:adec="http://schemas.microsoft.com/office/drawing/2017/decorative" val="0"/>
              </a:ext>
            </a:extLst>
          </p:cNvPr>
          <p:cNvGrpSpPr/>
          <p:nvPr/>
        </p:nvGrpSpPr>
        <p:grpSpPr>
          <a:xfrm>
            <a:off x="1447584" y="3568958"/>
            <a:ext cx="3288500" cy="2315384"/>
            <a:chOff x="909858" y="3082952"/>
            <a:chExt cx="4458678" cy="3139288"/>
          </a:xfrm>
        </p:grpSpPr>
        <p:sp>
          <p:nvSpPr>
            <p:cNvPr id="32" name="Otsikko 1">
              <a:extLst>
                <a:ext uri="{FF2B5EF4-FFF2-40B4-BE49-F238E27FC236}">
                  <a16:creationId xmlns:a16="http://schemas.microsoft.com/office/drawing/2014/main" id="{B1CD98F1-5371-43CD-8104-6BE294EB3AD8}"/>
                </a:ext>
              </a:extLst>
            </p:cNvPr>
            <p:cNvSpPr txBox="1">
              <a:spLocks/>
            </p:cNvSpPr>
            <p:nvPr/>
          </p:nvSpPr>
          <p:spPr>
            <a:xfrm>
              <a:off x="2537460" y="5923781"/>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1300" dirty="0"/>
                <a:t>ASIAKAS</a:t>
              </a:r>
            </a:p>
          </p:txBody>
        </p:sp>
        <p:cxnSp>
          <p:nvCxnSpPr>
            <p:cNvPr id="33" name="Suora nuoliyhdysviiva 32">
              <a:extLst>
                <a:ext uri="{FF2B5EF4-FFF2-40B4-BE49-F238E27FC236}">
                  <a16:creationId xmlns:a16="http://schemas.microsoft.com/office/drawing/2014/main" id="{AD6C5792-6965-481C-9981-66C648F4B135}"/>
                </a:ext>
              </a:extLst>
            </p:cNvPr>
            <p:cNvCxnSpPr>
              <a:cxnSpLocks/>
            </p:cNvCxnSpPr>
            <p:nvPr/>
          </p:nvCxnSpPr>
          <p:spPr>
            <a:xfrm flipV="1">
              <a:off x="4007593" y="4768073"/>
              <a:ext cx="326174" cy="222246"/>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uora nuoliyhdysviiva 33">
              <a:extLst>
                <a:ext uri="{FF2B5EF4-FFF2-40B4-BE49-F238E27FC236}">
                  <a16:creationId xmlns:a16="http://schemas.microsoft.com/office/drawing/2014/main" id="{44C819F2-5247-4116-9ADE-F00FEC645887}"/>
                </a:ext>
              </a:extLst>
            </p:cNvPr>
            <p:cNvCxnSpPr>
              <a:cxnSpLocks/>
            </p:cNvCxnSpPr>
            <p:nvPr/>
          </p:nvCxnSpPr>
          <p:spPr>
            <a:xfrm flipV="1">
              <a:off x="3484450" y="4181041"/>
              <a:ext cx="162123" cy="350979"/>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uora nuoliyhdysviiva 38">
              <a:extLst>
                <a:ext uri="{FF2B5EF4-FFF2-40B4-BE49-F238E27FC236}">
                  <a16:creationId xmlns:a16="http://schemas.microsoft.com/office/drawing/2014/main" id="{28A0A433-1948-4026-BCED-DC6B8559DA60}"/>
                </a:ext>
              </a:extLst>
            </p:cNvPr>
            <p:cNvCxnSpPr>
              <a:cxnSpLocks/>
            </p:cNvCxnSpPr>
            <p:nvPr/>
          </p:nvCxnSpPr>
          <p:spPr>
            <a:xfrm flipH="1" flipV="1">
              <a:off x="1924793" y="4768073"/>
              <a:ext cx="326174" cy="222246"/>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uora nuoliyhdysviiva 39">
              <a:extLst>
                <a:ext uri="{FF2B5EF4-FFF2-40B4-BE49-F238E27FC236}">
                  <a16:creationId xmlns:a16="http://schemas.microsoft.com/office/drawing/2014/main" id="{46904251-9544-4C6B-97EB-D1D3551B8CF4}"/>
                </a:ext>
              </a:extLst>
            </p:cNvPr>
            <p:cNvCxnSpPr>
              <a:cxnSpLocks/>
            </p:cNvCxnSpPr>
            <p:nvPr/>
          </p:nvCxnSpPr>
          <p:spPr>
            <a:xfrm flipH="1" flipV="1">
              <a:off x="2676597" y="4181041"/>
              <a:ext cx="162123" cy="350979"/>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37" name="Kuva 41">
              <a:extLst>
                <a:ext uri="{FF2B5EF4-FFF2-40B4-BE49-F238E27FC236}">
                  <a16:creationId xmlns:a16="http://schemas.microsoft.com/office/drawing/2014/main" id="{76D62056-A20D-4F69-9F1E-C450B3D69E3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68498" y="5096469"/>
              <a:ext cx="793608" cy="793608"/>
            </a:xfrm>
            <a:prstGeom prst="rect">
              <a:avLst/>
            </a:prstGeom>
          </p:spPr>
        </p:pic>
        <p:grpSp>
          <p:nvGrpSpPr>
            <p:cNvPr id="38" name="Ryhmä 2">
              <a:extLst>
                <a:ext uri="{FF2B5EF4-FFF2-40B4-BE49-F238E27FC236}">
                  <a16:creationId xmlns:a16="http://schemas.microsoft.com/office/drawing/2014/main" id="{30EA3E82-A574-40AD-BE56-1F0C31D2ACAE}"/>
                </a:ext>
              </a:extLst>
            </p:cNvPr>
            <p:cNvGrpSpPr/>
            <p:nvPr/>
          </p:nvGrpSpPr>
          <p:grpSpPr>
            <a:xfrm>
              <a:off x="909858" y="3670348"/>
              <a:ext cx="1244600" cy="1006008"/>
              <a:chOff x="909858" y="3517729"/>
              <a:chExt cx="1244600" cy="1006008"/>
            </a:xfrm>
            <a:effectLst>
              <a:outerShdw blurRad="50800" dist="25400" dir="2700000" algn="tl" rotWithShape="0">
                <a:prstClr val="black">
                  <a:alpha val="15000"/>
                </a:prstClr>
              </a:outerShdw>
            </a:effectLst>
          </p:grpSpPr>
          <p:sp>
            <p:nvSpPr>
              <p:cNvPr id="51" name="Ellipsi 112">
                <a:extLst>
                  <a:ext uri="{FF2B5EF4-FFF2-40B4-BE49-F238E27FC236}">
                    <a16:creationId xmlns:a16="http://schemas.microsoft.com/office/drawing/2014/main" id="{954D3D09-F7D1-4439-9C2A-9C52961670D6}"/>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52" name="Kuva 113" descr="Kuva, joka sisältää kohteen teksti&#10;&#10;Kuvaus luotu automaattisesti">
                <a:extLst>
                  <a:ext uri="{FF2B5EF4-FFF2-40B4-BE49-F238E27FC236}">
                    <a16:creationId xmlns:a16="http://schemas.microsoft.com/office/drawing/2014/main" id="{E765D001-8D60-4C33-94D9-ABFF0C16FBC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53" name="Otsikko 1">
                <a:extLst>
                  <a:ext uri="{FF2B5EF4-FFF2-40B4-BE49-F238E27FC236}">
                    <a16:creationId xmlns:a16="http://schemas.microsoft.com/office/drawing/2014/main" id="{7E5B1DE8-52B0-4F97-A891-7503A35E1063}"/>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A</a:t>
                </a:r>
              </a:p>
            </p:txBody>
          </p:sp>
        </p:grpSp>
        <p:grpSp>
          <p:nvGrpSpPr>
            <p:cNvPr id="39" name="Ryhmä 71">
              <a:extLst>
                <a:ext uri="{FF2B5EF4-FFF2-40B4-BE49-F238E27FC236}">
                  <a16:creationId xmlns:a16="http://schemas.microsoft.com/office/drawing/2014/main" id="{E337732F-102A-4839-9DE1-18F9E3683A04}"/>
                </a:ext>
              </a:extLst>
            </p:cNvPr>
            <p:cNvGrpSpPr/>
            <p:nvPr/>
          </p:nvGrpSpPr>
          <p:grpSpPr>
            <a:xfrm>
              <a:off x="1945371" y="3082952"/>
              <a:ext cx="1244600" cy="1006008"/>
              <a:chOff x="909858" y="3517729"/>
              <a:chExt cx="1244600" cy="1006008"/>
            </a:xfrm>
            <a:effectLst>
              <a:outerShdw blurRad="50800" dist="25400" dir="2700000" algn="tl" rotWithShape="0">
                <a:prstClr val="black">
                  <a:alpha val="15000"/>
                </a:prstClr>
              </a:outerShdw>
            </a:effectLst>
          </p:grpSpPr>
          <p:sp>
            <p:nvSpPr>
              <p:cNvPr id="48" name="Ellipsi 72">
                <a:extLst>
                  <a:ext uri="{FF2B5EF4-FFF2-40B4-BE49-F238E27FC236}">
                    <a16:creationId xmlns:a16="http://schemas.microsoft.com/office/drawing/2014/main" id="{62FE3FBE-3634-4821-839F-B565D3F29163}"/>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49" name="Kuva 73" descr="Kuva, joka sisältää kohteen teksti&#10;&#10;Kuvaus luotu automaattisesti">
                <a:extLst>
                  <a:ext uri="{FF2B5EF4-FFF2-40B4-BE49-F238E27FC236}">
                    <a16:creationId xmlns:a16="http://schemas.microsoft.com/office/drawing/2014/main" id="{67AB0E1F-7C22-4F45-B860-0AF5AB70771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50" name="Otsikko 1">
                <a:extLst>
                  <a:ext uri="{FF2B5EF4-FFF2-40B4-BE49-F238E27FC236}">
                    <a16:creationId xmlns:a16="http://schemas.microsoft.com/office/drawing/2014/main" id="{298B261B-4767-43BF-9F7C-CF103EC85748}"/>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B</a:t>
                </a:r>
              </a:p>
            </p:txBody>
          </p:sp>
        </p:grpSp>
        <p:grpSp>
          <p:nvGrpSpPr>
            <p:cNvPr id="40" name="Ryhmä 75">
              <a:extLst>
                <a:ext uri="{FF2B5EF4-FFF2-40B4-BE49-F238E27FC236}">
                  <a16:creationId xmlns:a16="http://schemas.microsoft.com/office/drawing/2014/main" id="{BF93D0D9-D848-4EF9-A45C-7778CF40E539}"/>
                </a:ext>
              </a:extLst>
            </p:cNvPr>
            <p:cNvGrpSpPr/>
            <p:nvPr/>
          </p:nvGrpSpPr>
          <p:grpSpPr>
            <a:xfrm>
              <a:off x="4123936" y="3670348"/>
              <a:ext cx="1244600" cy="1006008"/>
              <a:chOff x="909858" y="3517729"/>
              <a:chExt cx="1244600" cy="1006008"/>
            </a:xfrm>
            <a:effectLst>
              <a:outerShdw blurRad="50800" dist="25400" dir="2700000" algn="tl" rotWithShape="0">
                <a:prstClr val="black">
                  <a:alpha val="15000"/>
                </a:prstClr>
              </a:outerShdw>
            </a:effectLst>
          </p:grpSpPr>
          <p:sp>
            <p:nvSpPr>
              <p:cNvPr id="45" name="Ellipsi 77">
                <a:extLst>
                  <a:ext uri="{FF2B5EF4-FFF2-40B4-BE49-F238E27FC236}">
                    <a16:creationId xmlns:a16="http://schemas.microsoft.com/office/drawing/2014/main" id="{04C77FB1-0FD5-4A57-9988-3B85C45A2CBB}"/>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46" name="Kuva 78" descr="Kuva, joka sisältää kohteen teksti&#10;&#10;Kuvaus luotu automaattisesti">
                <a:extLst>
                  <a:ext uri="{FF2B5EF4-FFF2-40B4-BE49-F238E27FC236}">
                    <a16:creationId xmlns:a16="http://schemas.microsoft.com/office/drawing/2014/main" id="{42325902-918E-4343-B895-B00CCDBE66A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47" name="Otsikko 1">
                <a:extLst>
                  <a:ext uri="{FF2B5EF4-FFF2-40B4-BE49-F238E27FC236}">
                    <a16:creationId xmlns:a16="http://schemas.microsoft.com/office/drawing/2014/main" id="{CC820E7D-F8E8-4A35-A7F8-6033C5729FF9}"/>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D</a:t>
                </a:r>
              </a:p>
            </p:txBody>
          </p:sp>
        </p:grpSp>
        <p:grpSp>
          <p:nvGrpSpPr>
            <p:cNvPr id="41" name="Ryhmä 80">
              <a:extLst>
                <a:ext uri="{FF2B5EF4-FFF2-40B4-BE49-F238E27FC236}">
                  <a16:creationId xmlns:a16="http://schemas.microsoft.com/office/drawing/2014/main" id="{DC52710D-34B1-4E18-8FF0-90512F6AEB48}"/>
                </a:ext>
              </a:extLst>
            </p:cNvPr>
            <p:cNvGrpSpPr/>
            <p:nvPr/>
          </p:nvGrpSpPr>
          <p:grpSpPr>
            <a:xfrm>
              <a:off x="3139320" y="3089172"/>
              <a:ext cx="1244600" cy="1006008"/>
              <a:chOff x="909858" y="3517729"/>
              <a:chExt cx="1244600" cy="1006008"/>
            </a:xfrm>
            <a:effectLst>
              <a:outerShdw blurRad="50800" dist="25400" dir="2700000" algn="tl" rotWithShape="0">
                <a:prstClr val="black">
                  <a:alpha val="15000"/>
                </a:prstClr>
              </a:outerShdw>
            </a:effectLst>
          </p:grpSpPr>
          <p:sp>
            <p:nvSpPr>
              <p:cNvPr id="42" name="Ellipsi 81">
                <a:extLst>
                  <a:ext uri="{FF2B5EF4-FFF2-40B4-BE49-F238E27FC236}">
                    <a16:creationId xmlns:a16="http://schemas.microsoft.com/office/drawing/2014/main" id="{F02C0CE0-AAE8-4CC5-85BE-9E8D14B7053C}"/>
                  </a:ext>
                </a:extLst>
              </p:cNvPr>
              <p:cNvSpPr/>
              <p:nvPr/>
            </p:nvSpPr>
            <p:spPr>
              <a:xfrm>
                <a:off x="1035010" y="3517729"/>
                <a:ext cx="1006008" cy="1006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43" name="Kuva 82" descr="Kuva, joka sisältää kohteen teksti&#10;&#10;Kuvaus luotu automaattisesti">
                <a:extLst>
                  <a:ext uri="{FF2B5EF4-FFF2-40B4-BE49-F238E27FC236}">
                    <a16:creationId xmlns:a16="http://schemas.microsoft.com/office/drawing/2014/main" id="{5EC29F90-215C-444B-A653-240BB74AE57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75590" y="3664341"/>
                <a:ext cx="509876" cy="509876"/>
              </a:xfrm>
              <a:prstGeom prst="rect">
                <a:avLst/>
              </a:prstGeom>
            </p:spPr>
          </p:pic>
          <p:sp>
            <p:nvSpPr>
              <p:cNvPr id="44" name="Otsikko 1">
                <a:extLst>
                  <a:ext uri="{FF2B5EF4-FFF2-40B4-BE49-F238E27FC236}">
                    <a16:creationId xmlns:a16="http://schemas.microsoft.com/office/drawing/2014/main" id="{8100E17B-A0E4-410F-8962-83DA3C5B1279}"/>
                  </a:ext>
                </a:extLst>
              </p:cNvPr>
              <p:cNvSpPr txBox="1">
                <a:spLocks/>
              </p:cNvSpPr>
              <p:nvPr/>
            </p:nvSpPr>
            <p:spPr>
              <a:xfrm>
                <a:off x="909858" y="4134965"/>
                <a:ext cx="1244600" cy="29845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a:lstStyle>
              <a:p>
                <a:pPr algn="ctr">
                  <a:lnSpc>
                    <a:spcPct val="100000"/>
                  </a:lnSpc>
                </a:pPr>
                <a:r>
                  <a:rPr lang="fi-FI" sz="800" dirty="0"/>
                  <a:t>Viranomainen </a:t>
                </a:r>
                <a:br>
                  <a:rPr lang="fi-FI" sz="800" dirty="0"/>
                </a:br>
                <a:r>
                  <a:rPr lang="fi-FI" sz="800" dirty="0"/>
                  <a:t>C</a:t>
                </a:r>
              </a:p>
            </p:txBody>
          </p:sp>
        </p:grpSp>
      </p:grpSp>
      <p:cxnSp>
        <p:nvCxnSpPr>
          <p:cNvPr id="54" name="Suora nuoliyhdysviiva 32">
            <a:extLst>
              <a:ext uri="{FF2B5EF4-FFF2-40B4-BE49-F238E27FC236}">
                <a16:creationId xmlns:a16="http://schemas.microsoft.com/office/drawing/2014/main" id="{9330038F-0522-4E36-A757-548DA21EF16F}"/>
              </a:ext>
            </a:extLst>
          </p:cNvPr>
          <p:cNvCxnSpPr>
            <a:cxnSpLocks/>
          </p:cNvCxnSpPr>
          <p:nvPr/>
        </p:nvCxnSpPr>
        <p:spPr>
          <a:xfrm>
            <a:off x="5221543" y="4508286"/>
            <a:ext cx="1326402" cy="0"/>
          </a:xfrm>
          <a:prstGeom prst="straightConnector1">
            <a:avLst/>
          </a:prstGeom>
          <a:ln w="47625">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26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uorakulmio 5">
            <a:extLst>
              <a:ext uri="{FF2B5EF4-FFF2-40B4-BE49-F238E27FC236}">
                <a16:creationId xmlns:a16="http://schemas.microsoft.com/office/drawing/2014/main" id="{2BAA88D3-CD4E-AD45-BABB-F009302542F9}"/>
              </a:ext>
            </a:extLst>
          </p:cNvPr>
          <p:cNvSpPr/>
          <p:nvPr/>
        </p:nvSpPr>
        <p:spPr>
          <a:xfrm>
            <a:off x="272144" y="1208314"/>
            <a:ext cx="11646588" cy="4887686"/>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0059C8"/>
              </a:solidFill>
              <a:effectLst/>
              <a:uLnTx/>
              <a:uFillTx/>
              <a:latin typeface="Arial" panose="020B0604020202020204"/>
              <a:ea typeface="+mn-ea"/>
              <a:cs typeface="+mn-cs"/>
            </a:endParaRPr>
          </a:p>
        </p:txBody>
      </p:sp>
      <p:sp>
        <p:nvSpPr>
          <p:cNvPr id="6" name="Title 1">
            <a:extLst>
              <a:ext uri="{FF2B5EF4-FFF2-40B4-BE49-F238E27FC236}">
                <a16:creationId xmlns:a16="http://schemas.microsoft.com/office/drawing/2014/main" id="{C32516FA-A770-374E-9C3D-0AFCCA38E34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rgbClr val="0069B4"/>
                </a:solidFill>
                <a:latin typeface="Arial" panose="020B0604020202020204" pitchFamily="34" charset="0"/>
                <a:ea typeface="+mj-ea"/>
                <a:cs typeface="Arial" panose="020B0604020202020204" pitchFamily="34" charset="0"/>
              </a:defRPr>
            </a:lvl1pPr>
          </a:lstStyle>
          <a:p>
            <a:endParaRPr lang="fi-FI" dirty="0"/>
          </a:p>
        </p:txBody>
      </p:sp>
      <p:sp>
        <p:nvSpPr>
          <p:cNvPr id="7" name="Otsikko 6">
            <a:extLst>
              <a:ext uri="{FF2B5EF4-FFF2-40B4-BE49-F238E27FC236}">
                <a16:creationId xmlns:a16="http://schemas.microsoft.com/office/drawing/2014/main" id="{59D2ABC1-B06F-4F74-983C-8FE41BA16729}"/>
              </a:ext>
            </a:extLst>
          </p:cNvPr>
          <p:cNvSpPr>
            <a:spLocks noGrp="1"/>
          </p:cNvSpPr>
          <p:nvPr>
            <p:ph type="ctrTitle" idx="4294967295"/>
          </p:nvPr>
        </p:nvSpPr>
        <p:spPr>
          <a:xfrm>
            <a:off x="412955" y="144860"/>
            <a:ext cx="11225521" cy="921600"/>
          </a:xfrm>
        </p:spPr>
        <p:txBody>
          <a:bodyPr>
            <a:noAutofit/>
          </a:bodyPr>
          <a:lstStyle/>
          <a:p>
            <a:r>
              <a:rPr lang="fi-FI" dirty="0"/>
              <a:t>Luvat ja valvonta -palvelu täydentää viranomaisten omia järjestelmiä</a:t>
            </a:r>
          </a:p>
        </p:txBody>
      </p:sp>
      <p:sp>
        <p:nvSpPr>
          <p:cNvPr id="48" name="Sisällön paikkamerkki 47" hidden="1">
            <a:extLst>
              <a:ext uri="{FF2B5EF4-FFF2-40B4-BE49-F238E27FC236}">
                <a16:creationId xmlns:a16="http://schemas.microsoft.com/office/drawing/2014/main" id="{700B4FC2-6A1B-4AD3-A272-90C7EA012244}"/>
              </a:ext>
            </a:extLst>
          </p:cNvPr>
          <p:cNvSpPr>
            <a:spLocks noGrp="1"/>
          </p:cNvSpPr>
          <p:nvPr>
            <p:ph sz="quarter" idx="4294967295"/>
          </p:nvPr>
        </p:nvSpPr>
        <p:spPr>
          <a:xfrm>
            <a:off x="1582061" y="2005108"/>
            <a:ext cx="9144000" cy="654734"/>
          </a:xfrm>
        </p:spPr>
        <p:txBody>
          <a:bodyPr/>
          <a:lstStyle/>
          <a:p>
            <a:r>
              <a:rPr lang="fi-FI" dirty="0"/>
              <a:t>Havaintokuva arkkitehtuurista</a:t>
            </a:r>
          </a:p>
        </p:txBody>
      </p:sp>
      <p:pic>
        <p:nvPicPr>
          <p:cNvPr id="3" name="Kuva 2" descr="Kuvaus miten Luvat ja valvonta palvelu täydentää viranomaisten omia järjestelmiä"/>
          <p:cNvPicPr>
            <a:picLocks noChangeAspect="1"/>
          </p:cNvPicPr>
          <p:nvPr/>
        </p:nvPicPr>
        <p:blipFill>
          <a:blip r:embed="rId2"/>
          <a:stretch>
            <a:fillRect/>
          </a:stretch>
        </p:blipFill>
        <p:spPr>
          <a:xfrm>
            <a:off x="603760" y="1261453"/>
            <a:ext cx="11034716" cy="4834547"/>
          </a:xfrm>
          <a:prstGeom prst="rect">
            <a:avLst/>
          </a:prstGeom>
        </p:spPr>
      </p:pic>
    </p:spTree>
    <p:extLst>
      <p:ext uri="{BB962C8B-B14F-4D97-AF65-F5344CB8AC3E}">
        <p14:creationId xmlns:p14="http://schemas.microsoft.com/office/powerpoint/2010/main" val="246292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6A34AE-44AC-4E6E-975D-44E9DB44382C}"/>
              </a:ext>
            </a:extLst>
          </p:cNvPr>
          <p:cNvSpPr>
            <a:spLocks noGrp="1"/>
          </p:cNvSpPr>
          <p:nvPr>
            <p:ph type="ctrTitle" idx="4294967295"/>
          </p:nvPr>
        </p:nvSpPr>
        <p:spPr>
          <a:xfrm>
            <a:off x="988910" y="528011"/>
            <a:ext cx="9144000" cy="921600"/>
          </a:xfrm>
        </p:spPr>
        <p:txBody>
          <a:bodyPr>
            <a:noAutofit/>
          </a:bodyPr>
          <a:lstStyle/>
          <a:p>
            <a:r>
              <a:rPr lang="fi-FI" dirty="0"/>
              <a:t>Luvat ja valvonta -palvelu ja uusiutuvan energian hankkeet (RED II)</a:t>
            </a:r>
          </a:p>
        </p:txBody>
      </p:sp>
      <p:sp>
        <p:nvSpPr>
          <p:cNvPr id="3" name="Sisällön paikkamerkki 2">
            <a:extLst>
              <a:ext uri="{FF2B5EF4-FFF2-40B4-BE49-F238E27FC236}">
                <a16:creationId xmlns:a16="http://schemas.microsoft.com/office/drawing/2014/main" id="{08D3AC02-ACFB-4ABC-B8E7-DDE9612CDB5B}"/>
              </a:ext>
            </a:extLst>
          </p:cNvPr>
          <p:cNvSpPr>
            <a:spLocks noGrp="1"/>
          </p:cNvSpPr>
          <p:nvPr>
            <p:ph sz="quarter" idx="4294967295"/>
          </p:nvPr>
        </p:nvSpPr>
        <p:spPr>
          <a:xfrm>
            <a:off x="1193956" y="1759270"/>
            <a:ext cx="9144000" cy="3339460"/>
          </a:xfrm>
        </p:spPr>
        <p:txBody>
          <a:bodyPr/>
          <a:lstStyle/>
          <a:p>
            <a:pPr marL="285750" lvl="0" indent="-285750">
              <a:lnSpc>
                <a:spcPct val="100000"/>
              </a:lnSpc>
              <a:spcBef>
                <a:spcPts val="0"/>
              </a:spcBef>
              <a:buFont typeface="Arial" panose="020B0604020202020204" pitchFamily="34" charset="0"/>
              <a:buChar char="•"/>
            </a:pPr>
            <a:r>
              <a:rPr lang="fi-FI" sz="2000" dirty="0">
                <a:solidFill>
                  <a:prstClr val="black"/>
                </a:solidFill>
              </a:rPr>
              <a:t>Palvelun visio ja tavoite lähellä uusiutuvan energian hankkeiden (RED II) tavoitteita</a:t>
            </a:r>
          </a:p>
          <a:p>
            <a:pPr marL="285750" lvl="0" indent="-285750">
              <a:lnSpc>
                <a:spcPct val="100000"/>
              </a:lnSpc>
              <a:spcBef>
                <a:spcPts val="0"/>
              </a:spcBef>
              <a:buFont typeface="Arial" panose="020B0604020202020204" pitchFamily="34" charset="0"/>
              <a:buChar char="•"/>
            </a:pPr>
            <a:r>
              <a:rPr lang="fi-FI" sz="2000" dirty="0">
                <a:solidFill>
                  <a:prstClr val="black"/>
                </a:solidFill>
              </a:rPr>
              <a:t>Luvat ja valvonta –palvelu valittiin sähköisen yhteyspisteen toteutukseksi lainvalmistelun kuluessa</a:t>
            </a:r>
          </a:p>
          <a:p>
            <a:pPr marL="285750" lvl="0" indent="-285750">
              <a:lnSpc>
                <a:spcPct val="100000"/>
              </a:lnSpc>
              <a:spcBef>
                <a:spcPts val="0"/>
              </a:spcBef>
              <a:buFont typeface="Arial" panose="020B0604020202020204" pitchFamily="34" charset="0"/>
              <a:buChar char="•"/>
            </a:pPr>
            <a:r>
              <a:rPr lang="fi-FI" sz="2000" dirty="0">
                <a:solidFill>
                  <a:prstClr val="black"/>
                </a:solidFill>
              </a:rPr>
              <a:t>Tavoitteena tehdä uusiutuvan energian lupakäsittely ja seuranta mahdollisimman helpoksi ja sujuvaksi toiminnanharjoittajalle (luvanhakijalle), mutta myös viranomaiselle</a:t>
            </a:r>
          </a:p>
          <a:p>
            <a:pPr marL="285750" lvl="0" indent="-285750">
              <a:lnSpc>
                <a:spcPct val="100000"/>
              </a:lnSpc>
              <a:spcBef>
                <a:spcPts val="0"/>
              </a:spcBef>
              <a:buFont typeface="Arial" panose="020B0604020202020204" pitchFamily="34" charset="0"/>
              <a:buChar char="•"/>
            </a:pPr>
            <a:r>
              <a:rPr lang="fi-FI" sz="2000" dirty="0">
                <a:solidFill>
                  <a:prstClr val="black"/>
                </a:solidFill>
              </a:rPr>
              <a:t>Uusiutuvan energian hankkeet (RED II) –kokonaisuus tuo palveluun uusia toiminnallisuuksia ja lupia 30.6.2021 alkaen</a:t>
            </a:r>
            <a:endParaRPr lang="fi-FI" sz="2000" dirty="0">
              <a:solidFill>
                <a:prstClr val="black"/>
              </a:solidFill>
              <a:latin typeface="Calibri" panose="020F0502020204030204"/>
              <a:cs typeface="+mn-cs"/>
            </a:endParaRPr>
          </a:p>
        </p:txBody>
      </p:sp>
    </p:spTree>
    <p:extLst>
      <p:ext uri="{BB962C8B-B14F-4D97-AF65-F5344CB8AC3E}">
        <p14:creationId xmlns:p14="http://schemas.microsoft.com/office/powerpoint/2010/main" val="353371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852279-CE60-E745-BD3F-4B70E74FB132}"/>
              </a:ext>
            </a:extLst>
          </p:cNvPr>
          <p:cNvSpPr>
            <a:spLocks noGrp="1"/>
          </p:cNvSpPr>
          <p:nvPr>
            <p:ph type="ctrTitle" idx="4294967295"/>
          </p:nvPr>
        </p:nvSpPr>
        <p:spPr>
          <a:xfrm>
            <a:off x="838200" y="293081"/>
            <a:ext cx="10515600" cy="867125"/>
          </a:xfr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rgbClr val="0069B4"/>
                </a:solidFill>
                <a:latin typeface="Arial" panose="020B0604020202020204" pitchFamily="34" charset="0"/>
                <a:ea typeface="+mj-ea"/>
                <a:cs typeface="Arial" panose="020B0604020202020204" pitchFamily="34" charset="0"/>
              </a:defRPr>
            </a:lvl1pPr>
          </a:lstStyle>
          <a:p>
            <a:r>
              <a:rPr lang="fi-FI" dirty="0"/>
              <a:t>Luvat ja valvonta –palvelun valmius 30.6.2021</a:t>
            </a:r>
          </a:p>
        </p:txBody>
      </p:sp>
      <p:sp>
        <p:nvSpPr>
          <p:cNvPr id="3" name="Sisällön paikkamerkki 2">
            <a:extLst>
              <a:ext uri="{FF2B5EF4-FFF2-40B4-BE49-F238E27FC236}">
                <a16:creationId xmlns:a16="http://schemas.microsoft.com/office/drawing/2014/main" id="{7CA18CC4-895A-4785-8B03-3E2782C4F7FE}"/>
              </a:ext>
            </a:extLst>
          </p:cNvPr>
          <p:cNvSpPr>
            <a:spLocks noGrp="1"/>
          </p:cNvSpPr>
          <p:nvPr>
            <p:ph sz="quarter" idx="4294967295"/>
          </p:nvPr>
        </p:nvSpPr>
        <p:spPr>
          <a:xfrm>
            <a:off x="838200" y="1160206"/>
            <a:ext cx="10670727" cy="4199890"/>
          </a:xfrm>
        </p:spPr>
        <p:txBody>
          <a:bodyPr>
            <a:noAutofit/>
          </a:bodyPr>
          <a:lstStyle/>
          <a:p>
            <a:pPr lvl="0">
              <a:lnSpc>
                <a:spcPct val="100000"/>
              </a:lnSpc>
              <a:spcBef>
                <a:spcPts val="0"/>
              </a:spcBef>
            </a:pPr>
            <a:r>
              <a:rPr lang="fi-FI" sz="2000" b="1" dirty="0">
                <a:solidFill>
                  <a:prstClr val="black"/>
                </a:solidFill>
              </a:rPr>
              <a:t>30.6.2021 mennessä Luvat ja valvonta –palvelussa on käytössä pienin mahdollinen toteutus, joka mahdollistaa viranomaisille uudistuvan energian hankkeiden (RED II) lain mukaisen toiminnan</a:t>
            </a:r>
          </a:p>
          <a:p>
            <a:pPr lvl="0">
              <a:lnSpc>
                <a:spcPct val="100000"/>
              </a:lnSpc>
              <a:spcBef>
                <a:spcPts val="0"/>
              </a:spcBef>
            </a:pPr>
            <a:endParaRPr lang="fi-FI" sz="2000" dirty="0">
              <a:solidFill>
                <a:prstClr val="black"/>
              </a:solidFill>
            </a:endParaRPr>
          </a:p>
          <a:p>
            <a:pPr marL="285750" lvl="0" indent="-285750">
              <a:lnSpc>
                <a:spcPct val="100000"/>
              </a:lnSpc>
              <a:spcBef>
                <a:spcPts val="0"/>
              </a:spcBef>
              <a:buFont typeface="Arial" panose="020B0604020202020204" pitchFamily="34" charset="0"/>
              <a:buChar char="•"/>
            </a:pPr>
            <a:r>
              <a:rPr lang="fi-FI" sz="2000" dirty="0">
                <a:solidFill>
                  <a:prstClr val="black"/>
                </a:solidFill>
              </a:rPr>
              <a:t>Sähköinen asiointi, 29 menettelyä, 18 viranomaista, kaikki kunnat</a:t>
            </a:r>
          </a:p>
          <a:p>
            <a:pPr marL="800100" lvl="1" indent="-342900">
              <a:lnSpc>
                <a:spcPct val="100000"/>
              </a:lnSpc>
              <a:spcBef>
                <a:spcPts val="0"/>
              </a:spcBef>
              <a:buFont typeface="Arial" panose="020B0604020202020204" pitchFamily="34" charset="0"/>
              <a:buChar char="•"/>
            </a:pPr>
            <a:r>
              <a:rPr lang="fi-FI" sz="2000" dirty="0">
                <a:solidFill>
                  <a:prstClr val="black"/>
                </a:solidFill>
              </a:rPr>
              <a:t>Ensimmäisessä vaiheessa 30.6. palvelu otetaan käyttöön kevytasiointina </a:t>
            </a:r>
            <a:r>
              <a:rPr lang="fi-FI" sz="2000" dirty="0">
                <a:solidFill>
                  <a:prstClr val="black"/>
                </a:solidFill>
                <a:sym typeface="Wingdings" panose="05000000000000000000" pitchFamily="2" charset="2"/>
              </a:rPr>
              <a:t></a:t>
            </a:r>
            <a:r>
              <a:rPr lang="fi-FI" sz="2000" dirty="0">
                <a:solidFill>
                  <a:prstClr val="black"/>
                </a:solidFill>
              </a:rPr>
              <a:t> 27 menettelyä</a:t>
            </a:r>
          </a:p>
          <a:p>
            <a:pPr marL="800100" lvl="1" indent="-342900">
              <a:lnSpc>
                <a:spcPct val="100000"/>
              </a:lnSpc>
              <a:spcBef>
                <a:spcPts val="0"/>
              </a:spcBef>
              <a:buFont typeface="Arial" panose="020B0604020202020204" pitchFamily="34" charset="0"/>
              <a:buChar char="•"/>
            </a:pPr>
            <a:r>
              <a:rPr lang="fi-FI" sz="2000" dirty="0">
                <a:solidFill>
                  <a:prstClr val="black"/>
                </a:solidFill>
              </a:rPr>
              <a:t>Myöhemmin mahdollisuus sähköisen asiointipalvelun integraatioon </a:t>
            </a:r>
            <a:r>
              <a:rPr lang="fi-FI" sz="2000" dirty="0">
                <a:solidFill>
                  <a:prstClr val="black"/>
                </a:solidFill>
                <a:sym typeface="Wingdings" panose="05000000000000000000" pitchFamily="2" charset="2"/>
              </a:rPr>
              <a:t> tämä vaatii liittyvältä organisaatiolta projektin</a:t>
            </a:r>
            <a:endParaRPr lang="fi-FI" sz="2000" dirty="0">
              <a:solidFill>
                <a:prstClr val="black"/>
              </a:solidFill>
            </a:endParaRPr>
          </a:p>
          <a:p>
            <a:pPr marL="285750" lvl="0" indent="-285750">
              <a:lnSpc>
                <a:spcPct val="100000"/>
              </a:lnSpc>
              <a:spcBef>
                <a:spcPts val="0"/>
              </a:spcBef>
              <a:buFont typeface="Arial" panose="020B0604020202020204" pitchFamily="34" charset="0"/>
              <a:buChar char="•"/>
            </a:pPr>
            <a:endParaRPr lang="fi-FI" sz="2000" dirty="0">
              <a:solidFill>
                <a:prstClr val="black"/>
              </a:solidFill>
            </a:endParaRPr>
          </a:p>
          <a:p>
            <a:pPr marL="285750" lvl="0" indent="-285750">
              <a:lnSpc>
                <a:spcPct val="100000"/>
              </a:lnSpc>
              <a:spcBef>
                <a:spcPts val="0"/>
              </a:spcBef>
              <a:buFont typeface="Arial" panose="020B0604020202020204" pitchFamily="34" charset="0"/>
              <a:buChar char="•"/>
            </a:pPr>
            <a:r>
              <a:rPr lang="fi-FI" sz="2000" dirty="0">
                <a:solidFill>
                  <a:prstClr val="black"/>
                </a:solidFill>
              </a:rPr>
              <a:t>Yhteyspisteviranomaisen neuvontavelvollisuus (Etelä-Pohjanmaan ELY-keskus)</a:t>
            </a:r>
          </a:p>
          <a:p>
            <a:pPr marL="742950" lvl="1" indent="-285750">
              <a:lnSpc>
                <a:spcPct val="100000"/>
              </a:lnSpc>
              <a:spcBef>
                <a:spcPts val="0"/>
              </a:spcBef>
              <a:buFont typeface="Arial" panose="020B0604020202020204" pitchFamily="34" charset="0"/>
              <a:buChar char="•"/>
            </a:pPr>
            <a:r>
              <a:rPr lang="fi-FI" sz="2000" dirty="0">
                <a:solidFill>
                  <a:prstClr val="black"/>
                </a:solidFill>
              </a:rPr>
              <a:t>Viestien lähetys uusiutuvan energian hankkeille (luvanhakijalle)</a:t>
            </a:r>
          </a:p>
          <a:p>
            <a:pPr marL="285750" lvl="0" indent="-285750">
              <a:lnSpc>
                <a:spcPct val="100000"/>
              </a:lnSpc>
              <a:spcBef>
                <a:spcPts val="0"/>
              </a:spcBef>
              <a:buFont typeface="Arial" panose="020B0604020202020204" pitchFamily="34" charset="0"/>
              <a:buChar char="•"/>
            </a:pPr>
            <a:endParaRPr lang="fi-FI" sz="2000" dirty="0">
              <a:solidFill>
                <a:prstClr val="black"/>
              </a:solidFill>
            </a:endParaRPr>
          </a:p>
          <a:p>
            <a:pPr marL="285750" lvl="0" indent="-285750">
              <a:lnSpc>
                <a:spcPct val="100000"/>
              </a:lnSpc>
              <a:spcBef>
                <a:spcPts val="0"/>
              </a:spcBef>
              <a:buFont typeface="Arial" panose="020B0604020202020204" pitchFamily="34" charset="0"/>
              <a:buChar char="•"/>
            </a:pPr>
            <a:r>
              <a:rPr lang="fi-FI" sz="2000" dirty="0">
                <a:solidFill>
                  <a:prstClr val="black"/>
                </a:solidFill>
              </a:rPr>
              <a:t>Määräajan laskennan tuki (sähköä tuottavat laitokset)</a:t>
            </a:r>
          </a:p>
          <a:p>
            <a:pPr marL="742950" lvl="1" indent="-285750">
              <a:lnSpc>
                <a:spcPct val="100000"/>
              </a:lnSpc>
              <a:spcBef>
                <a:spcPts val="0"/>
              </a:spcBef>
              <a:buFont typeface="Arial" panose="020B0604020202020204" pitchFamily="34" charset="0"/>
              <a:buChar char="•"/>
            </a:pPr>
            <a:r>
              <a:rPr lang="fi-FI" sz="2000" dirty="0">
                <a:solidFill>
                  <a:prstClr val="black"/>
                </a:solidFill>
              </a:rPr>
              <a:t>Tuki määräajan laskentaan toteutetaan Luvat ja valvonta -palveluun syksyn 2021 aikana</a:t>
            </a:r>
          </a:p>
        </p:txBody>
      </p:sp>
    </p:spTree>
    <p:extLst>
      <p:ext uri="{BB962C8B-B14F-4D97-AF65-F5344CB8AC3E}">
        <p14:creationId xmlns:p14="http://schemas.microsoft.com/office/powerpoint/2010/main" val="721816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396D17-3EB0-4F97-AB53-BD8E13970B57}"/>
              </a:ext>
            </a:extLst>
          </p:cNvPr>
          <p:cNvSpPr>
            <a:spLocks noGrp="1"/>
          </p:cNvSpPr>
          <p:nvPr>
            <p:ph type="ctrTitle" idx="4294967295"/>
          </p:nvPr>
        </p:nvSpPr>
        <p:spPr>
          <a:xfrm>
            <a:off x="961200" y="430194"/>
            <a:ext cx="9144000" cy="921600"/>
          </a:xfrm>
        </p:spPr>
        <p:txBody>
          <a:bodyPr>
            <a:noAutofit/>
          </a:bodyPr>
          <a:lstStyle/>
          <a:p>
            <a:r>
              <a:rPr lang="fi-FI" dirty="0"/>
              <a:t>Miten kunnat voivat liittyä Luvat ja valvonta -palveluun?</a:t>
            </a:r>
          </a:p>
        </p:txBody>
      </p:sp>
      <p:sp>
        <p:nvSpPr>
          <p:cNvPr id="3" name="Sisällön paikkamerkki 2">
            <a:extLst>
              <a:ext uri="{FF2B5EF4-FFF2-40B4-BE49-F238E27FC236}">
                <a16:creationId xmlns:a16="http://schemas.microsoft.com/office/drawing/2014/main" id="{98637520-BF2B-4D58-88B7-3E1DF59CD374}"/>
              </a:ext>
            </a:extLst>
          </p:cNvPr>
          <p:cNvSpPr>
            <a:spLocks noGrp="1"/>
          </p:cNvSpPr>
          <p:nvPr>
            <p:ph sz="quarter" idx="4294967295"/>
          </p:nvPr>
        </p:nvSpPr>
        <p:spPr>
          <a:xfrm>
            <a:off x="961200" y="1509110"/>
            <a:ext cx="10385226" cy="4799611"/>
          </a:xfrm>
        </p:spPr>
        <p:txBody>
          <a:bodyPr>
            <a:normAutofit fontScale="85000" lnSpcReduction="20000"/>
          </a:bodyPr>
          <a:lstStyle/>
          <a:p>
            <a:r>
              <a:rPr lang="fi-FI" dirty="0"/>
              <a:t>Kunnat, kuten muutkin viranomaisorganisaatiot liittyvät Luvat ja valvonta –palveluun liittämällä uusiutuvan energian hankkeisiin liittyvät asiointinsa palveluun. Tässä vaiheessa on hyvä kerrata liittymiseen liittyvät asiat: </a:t>
            </a:r>
          </a:p>
          <a:p>
            <a:r>
              <a:rPr lang="fi-FI" b="1" dirty="0"/>
              <a:t>Liittymistavat </a:t>
            </a:r>
          </a:p>
          <a:p>
            <a:pPr lvl="1"/>
            <a:r>
              <a:rPr lang="fi-FI" dirty="0"/>
              <a:t>Jokainen asiointi liitetään erikseen, jolloin jokaiselle asioinnille voidaan valita liittymistapa erikseen. </a:t>
            </a:r>
            <a:r>
              <a:rPr lang="fi-FI" u="sng" dirty="0"/>
              <a:t>Lain voimaan tulon yhteydessä 30.6. valittavissa ovat vaihtoedot A ja B</a:t>
            </a:r>
          </a:p>
          <a:p>
            <a:pPr marL="800100" lvl="1" indent="-342900">
              <a:buFont typeface="+mj-lt"/>
              <a:buAutoNum type="alphaUcPeriod"/>
            </a:pPr>
            <a:r>
              <a:rPr lang="fi-FI" b="1" dirty="0"/>
              <a:t>Ehdollinen asiointi</a:t>
            </a:r>
          </a:p>
          <a:p>
            <a:pPr marL="1257300" lvl="2" indent="-342900">
              <a:buFont typeface="Arial" panose="020B0604020202020204" pitchFamily="34" charset="0"/>
              <a:buChar char="•"/>
            </a:pPr>
            <a:r>
              <a:rPr lang="fi-FI" dirty="0"/>
              <a:t>Jos kunnalla on käytössä sähköinen asiointijärjestelmä (asiointiin liittyen), tehdään asiakasohjaus suoraan kunnan asiointijärjestelmään ja kunta päivittää Luvat ja valvonta -palvelussa vain asioinnin päätiloja manuaalisesti esimerkiksi määräaikalaskentaa varten</a:t>
            </a:r>
          </a:p>
          <a:p>
            <a:pPr marL="800100" lvl="1" indent="-342900">
              <a:buFont typeface="+mj-lt"/>
              <a:buAutoNum type="alphaUcPeriod"/>
            </a:pPr>
            <a:r>
              <a:rPr lang="fi-FI" b="1" dirty="0"/>
              <a:t>Kevyt asiointi</a:t>
            </a:r>
          </a:p>
          <a:p>
            <a:pPr marL="1257300" lvl="2" indent="-342900">
              <a:buFont typeface="Arial" panose="020B0604020202020204" pitchFamily="34" charset="0"/>
              <a:buChar char="•"/>
            </a:pPr>
            <a:r>
              <a:rPr lang="fi-FI" dirty="0"/>
              <a:t>Jos kunta vastaanottaa asiointia koskevan hakemuksen sähköpostilla, paperilomakkeella tai vastaavalla tavalla (ei sähköistä käsittelyjärjestelmää), saa kunta asiointia koskevan lupahakemuksen tiedot Luvat ja valvonta –palvelusta ja päivittää asioinnin tilaa manuaalisesti</a:t>
            </a:r>
          </a:p>
          <a:p>
            <a:pPr marL="800100" lvl="1" indent="-342900">
              <a:buFont typeface="+mj-lt"/>
              <a:buAutoNum type="alphaUcPeriod"/>
            </a:pPr>
            <a:r>
              <a:rPr lang="fi-FI" dirty="0"/>
              <a:t>Järjestelmäintegraatio (</a:t>
            </a:r>
            <a:r>
              <a:rPr lang="fi-FI" dirty="0" err="1"/>
              <a:t>huom</a:t>
            </a:r>
            <a:r>
              <a:rPr lang="fi-FI" dirty="0"/>
              <a:t>! Voidaan toteuttaa liittyvän organisaation toimesta myöhemmin) </a:t>
            </a:r>
          </a:p>
          <a:p>
            <a:pPr marL="1257300" lvl="2" indent="-342900">
              <a:buFont typeface="Arial" panose="020B0604020202020204" pitchFamily="34" charset="0"/>
              <a:buChar char="•"/>
            </a:pPr>
            <a:r>
              <a:rPr lang="fi-FI" dirty="0"/>
              <a:t>Kunnan sähköisen asiointipalvelun ja Luvat ja valvonta –palvelun väliin voidaan rakentaa järjestelmäintegraatio hyödyntäen Luvat ja valvonta -palvelun määritettyä rajapintaa </a:t>
            </a:r>
            <a:r>
              <a:rPr lang="fi-FI" dirty="0">
                <a:sym typeface="Wingdings" panose="05000000000000000000" pitchFamily="2" charset="2"/>
              </a:rPr>
              <a:t> Liittyvä organisaatio vastaa integraation toteutuksesta ja Luvat ja valvonta –palvelu tukee toteutusta</a:t>
            </a:r>
          </a:p>
          <a:p>
            <a:r>
              <a:rPr lang="fi-FI" b="1" dirty="0"/>
              <a:t>Asiointivalmius</a:t>
            </a:r>
            <a:r>
              <a:rPr lang="fi-FI" dirty="0"/>
              <a:t> </a:t>
            </a:r>
          </a:p>
          <a:p>
            <a:pPr marL="742950" lvl="1" indent="-285750">
              <a:buFont typeface="Arial" panose="020B0604020202020204" pitchFamily="34" charset="0"/>
              <a:buChar char="•"/>
            </a:pPr>
            <a:r>
              <a:rPr lang="fi-FI" u="sng" dirty="0"/>
              <a:t>30.6.2021 käyttöönotossa kaikki kuntien tarvitsemat lain edellyttämät asioinnit ovat tuettuna Luvat ja valvonta –palvelussa valmiina (ehdollinen asiointi, kevyt asiointi)</a:t>
            </a:r>
          </a:p>
          <a:p>
            <a:pPr marL="742950" lvl="1" indent="-285750">
              <a:buFont typeface="Arial" panose="020B0604020202020204" pitchFamily="34" charset="0"/>
              <a:buChar char="•"/>
            </a:pPr>
            <a:r>
              <a:rPr lang="fi-FI" dirty="0"/>
              <a:t>Luvat ja valvonta –palvelun asiointivalmiutta kuvaavat </a:t>
            </a:r>
            <a:r>
              <a:rPr lang="fi-FI" b="1" dirty="0"/>
              <a:t>tuettu asiointi </a:t>
            </a:r>
            <a:r>
              <a:rPr lang="fi-FI" dirty="0"/>
              <a:t>ja </a:t>
            </a:r>
            <a:r>
              <a:rPr lang="fi-FI" b="1" dirty="0"/>
              <a:t>uusi asiointi</a:t>
            </a:r>
            <a:endParaRPr lang="fi-FI" dirty="0"/>
          </a:p>
          <a:p>
            <a:pPr marL="1200150" lvl="2" indent="-285750">
              <a:buFont typeface="Arial" panose="020B0604020202020204" pitchFamily="34" charset="0"/>
              <a:buChar char="•"/>
            </a:pPr>
            <a:r>
              <a:rPr lang="fi-FI" dirty="0"/>
              <a:t>Tuettu asiointi: viranomaisen tarvitsema asiointi on valmiina Luvat ja valvonta –palvelussa</a:t>
            </a:r>
          </a:p>
          <a:p>
            <a:pPr marL="1200150" lvl="2" indent="-285750">
              <a:buFont typeface="Arial" panose="020B0604020202020204" pitchFamily="34" charset="0"/>
              <a:buChar char="•"/>
            </a:pPr>
            <a:r>
              <a:rPr lang="fi-FI" dirty="0"/>
              <a:t>Uusi asiointi: asiointi joudutaan mallintamaan ja rakentamaan Luvat ja valvonta –palveluun</a:t>
            </a:r>
          </a:p>
        </p:txBody>
      </p:sp>
    </p:spTree>
    <p:extLst>
      <p:ext uri="{BB962C8B-B14F-4D97-AF65-F5344CB8AC3E}">
        <p14:creationId xmlns:p14="http://schemas.microsoft.com/office/powerpoint/2010/main" val="75241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6CB4B-82F4-48D2-9FE2-DAF71F5E3F8F}"/>
              </a:ext>
            </a:extLst>
          </p:cNvPr>
          <p:cNvSpPr>
            <a:spLocks noGrp="1"/>
          </p:cNvSpPr>
          <p:nvPr>
            <p:ph type="title"/>
          </p:nvPr>
        </p:nvSpPr>
        <p:spPr>
          <a:xfrm>
            <a:off x="961200" y="846000"/>
            <a:ext cx="8858261" cy="583200"/>
          </a:xfrm>
        </p:spPr>
        <p:txBody>
          <a:bodyPr>
            <a:normAutofit/>
          </a:bodyPr>
          <a:lstStyle/>
          <a:p>
            <a:r>
              <a:rPr lang="fi-FI" dirty="0"/>
              <a:t>Liittyminen Luvat ja valvonta -palveluun </a:t>
            </a:r>
          </a:p>
        </p:txBody>
      </p:sp>
      <p:sp>
        <p:nvSpPr>
          <p:cNvPr id="3" name="Sisällön paikkamerkki 2">
            <a:extLst>
              <a:ext uri="{FF2B5EF4-FFF2-40B4-BE49-F238E27FC236}">
                <a16:creationId xmlns:a16="http://schemas.microsoft.com/office/drawing/2014/main" id="{80D5F7B2-6E78-426D-9DF3-CD542EC1D831}"/>
              </a:ext>
            </a:extLst>
          </p:cNvPr>
          <p:cNvSpPr>
            <a:spLocks noGrp="1"/>
          </p:cNvSpPr>
          <p:nvPr>
            <p:ph idx="1"/>
          </p:nvPr>
        </p:nvSpPr>
        <p:spPr/>
        <p:txBody>
          <a:bodyPr/>
          <a:lstStyle/>
          <a:p>
            <a:endParaRPr lang="fi-FI"/>
          </a:p>
        </p:txBody>
      </p:sp>
      <p:sp>
        <p:nvSpPr>
          <p:cNvPr id="4" name="Sisällön paikkamerkki 3">
            <a:extLst>
              <a:ext uri="{FF2B5EF4-FFF2-40B4-BE49-F238E27FC236}">
                <a16:creationId xmlns:a16="http://schemas.microsoft.com/office/drawing/2014/main" id="{C035AB54-DE34-4FF7-A00A-03748BCD2C2F}"/>
              </a:ext>
            </a:extLst>
          </p:cNvPr>
          <p:cNvSpPr>
            <a:spLocks noGrp="1"/>
          </p:cNvSpPr>
          <p:nvPr>
            <p:ph idx="10"/>
          </p:nvPr>
        </p:nvSpPr>
        <p:spPr/>
        <p:txBody>
          <a:bodyPr/>
          <a:lstStyle/>
          <a:p>
            <a:r>
              <a:rPr lang="fi-FI" sz="11500" dirty="0"/>
              <a:t>2</a:t>
            </a:r>
          </a:p>
        </p:txBody>
      </p:sp>
    </p:spTree>
    <p:extLst>
      <p:ext uri="{BB962C8B-B14F-4D97-AF65-F5344CB8AC3E}">
        <p14:creationId xmlns:p14="http://schemas.microsoft.com/office/powerpoint/2010/main" val="153762523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a:defPPr>
      </a:lstStyle>
    </a:txDef>
  </a:objectDefaults>
  <a:extraClrSchemeLst/>
  <a:extLst>
    <a:ext uri="{05A4C25C-085E-4340-85A3-A5531E510DB2}">
      <thm15:themeFamily xmlns:thm15="http://schemas.microsoft.com/office/thememl/2012/main" name="TEM_LV_yleisesitys_malli_110302019_linkit.potx" id="{EFE8526B-AE35-4018-B340-6E11E9607E3E}" vid="{75CC8C77-0475-40A8-97E3-0820317D2E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A69FFACA199A96408C072731D6A2F230" ma:contentTypeVersion="1" ma:contentTypeDescription="Luo uusi asiakirja." ma:contentTypeScope="" ma:versionID="a9a903055325cc03fdcbf4adfb1aa3ff">
  <xsd:schema xmlns:xsd="http://www.w3.org/2001/XMLSchema" xmlns:xs="http://www.w3.org/2001/XMLSchema" xmlns:p="http://schemas.microsoft.com/office/2006/metadata/properties" xmlns:ns2="a4396e02-4fe2-4af6-82c8-11a8f5776388" targetNamespace="http://schemas.microsoft.com/office/2006/metadata/properties" ma:root="true" ma:fieldsID="770e4513ed559acc71fc3354f51f6905" ns2:_="">
    <xsd:import namespace="a4396e02-4fe2-4af6-82c8-11a8f577638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96e02-4fe2-4af6-82c8-11a8f5776388"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64C65F-B902-4809-A028-D7EAAB14838F}">
  <ds:schemaRefs>
    <ds:schemaRef ds:uri="http://schemas.microsoft.com/sharepoint/v3/contenttype/forms"/>
  </ds:schemaRefs>
</ds:datastoreItem>
</file>

<file path=customXml/itemProps2.xml><?xml version="1.0" encoding="utf-8"?>
<ds:datastoreItem xmlns:ds="http://schemas.openxmlformats.org/officeDocument/2006/customXml" ds:itemID="{48930DCE-E3BB-4DE9-8A73-746D44D94419}">
  <ds:schemaRefs>
    <ds:schemaRef ds:uri="http://schemas.microsoft.com/office/2006/documentManagement/types"/>
    <ds:schemaRef ds:uri="a4396e02-4fe2-4af6-82c8-11a8f5776388"/>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6FB0C6F-A609-4A84-A879-3471670F6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396e02-4fe2-4af6-82c8-11a8f5776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4998</TotalTime>
  <Words>1445</Words>
  <Application>Microsoft Office PowerPoint</Application>
  <PresentationFormat>Laajakuva</PresentationFormat>
  <Paragraphs>204</Paragraphs>
  <Slides>17</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Calibri Light</vt:lpstr>
      <vt:lpstr>Wingdings</vt:lpstr>
      <vt:lpstr>Office-teema</vt:lpstr>
      <vt:lpstr>Ohje kunnan liittymiseksi Luvat ja valvonta -palveluun uusiutuvan energian hankkeiden osalta</vt:lpstr>
      <vt:lpstr>Sisällysluettelo</vt:lpstr>
      <vt:lpstr>Johdanto Luvat ja valvonta -palveluun </vt:lpstr>
      <vt:lpstr>Mikä on Luvat ja valvonta-palvelu?</vt:lpstr>
      <vt:lpstr>Luvat ja valvonta -palvelu täydentää viranomaisten omia järjestelmiä</vt:lpstr>
      <vt:lpstr>Luvat ja valvonta -palvelu ja uusiutuvan energian hankkeet (RED II)</vt:lpstr>
      <vt:lpstr>Luvat ja valvonta –palvelun valmius 30.6.2021</vt:lpstr>
      <vt:lpstr>Miten kunnat voivat liittyä Luvat ja valvonta -palveluun?</vt:lpstr>
      <vt:lpstr>Liittyminen Luvat ja valvonta -palveluun </vt:lpstr>
      <vt:lpstr>Näin liityt Luvat ja valvonta -palveluun</vt:lpstr>
      <vt:lpstr>1. Hae valtuutusoikeutta kunnallesi Suomi.fi –palvelusta</vt:lpstr>
      <vt:lpstr>2. Täytä Luvat ja valvonta –palvelun liittymispyyntö -lomake heti valtuutusoikeuden hakemisen jälkeen </vt:lpstr>
      <vt:lpstr>3. Varmista, että kuntasi kaikilla lupakäsittelyä Luvat ja valvonta -palvelussa hoitavilla henkilöillä on mahdollisuus tunnistautua Suomi.fi -tunnistuspalvelun kautta </vt:lpstr>
      <vt:lpstr>4. Jaa käyttövaltuudet kaikille kuntasi lupakäsittelyä Luvat ja valvonta -palvelussa hoitavilla henkilöille </vt:lpstr>
      <vt:lpstr>5. Varmista osaaminen </vt:lpstr>
      <vt:lpstr>Tuetut asioinnit</vt:lpstr>
      <vt:lpstr>Uusiutuvan energian hankkeiden tuetut asioinnit kunnille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Ohje kunnan liittymiseksi Luvat ja valvonta -palveluun uusiutuvan energian hankkeiden osalta</dc:subject>
  <dc:creator>Kristian Nokelainen</dc:creator>
  <cp:lastModifiedBy>Kuusela Kimmo (TEM)</cp:lastModifiedBy>
  <cp:revision>124</cp:revision>
  <dcterms:created xsi:type="dcterms:W3CDTF">2021-02-10T10:21:17Z</dcterms:created>
  <dcterms:modified xsi:type="dcterms:W3CDTF">2021-05-28T09:44:44Z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0x010100A69FFACA199A96408C072731D6A2F230</vt:lpwstr>
  </property>
</Properties>
</file>