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1" r:id="rId5"/>
    <p:sldId id="1922" r:id="rId6"/>
    <p:sldId id="1933" r:id="rId7"/>
    <p:sldId id="1928" r:id="rId8"/>
    <p:sldId id="1939" r:id="rId9"/>
    <p:sldId id="1940" r:id="rId10"/>
    <p:sldId id="1941" r:id="rId11"/>
    <p:sldId id="194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37A"/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02" autoAdjust="0"/>
    <p:restoredTop sz="94660"/>
  </p:normalViewPr>
  <p:slideViewPr>
    <p:cSldViewPr snapToGrid="0">
      <p:cViewPr varScale="1">
        <p:scale>
          <a:sx n="205" d="100"/>
          <a:sy n="205" d="100"/>
        </p:scale>
        <p:origin x="224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67B9E-7652-4A0B-B1E5-19314531CC9A}" type="datetimeFigureOut">
              <a:rPr lang="fi-FI" smtClean="0"/>
              <a:t>31.8.2021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10603-BD9B-4B52-8160-86FE6487AB7D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672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4">
            <a:extLst>
              <a:ext uri="{FF2B5EF4-FFF2-40B4-BE49-F238E27FC236}">
                <a16:creationId xmlns:a16="http://schemas.microsoft.com/office/drawing/2014/main" id="{B926044D-E42A-41AE-BE0F-802794E9E1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57" b="-265"/>
          <a:stretch/>
        </p:blipFill>
        <p:spPr>
          <a:xfrm>
            <a:off x="0" y="6011999"/>
            <a:ext cx="12191997" cy="857863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AA8CAFB5-52C9-43AF-9E2F-F504A52A4199}"/>
              </a:ext>
            </a:extLst>
          </p:cNvPr>
          <p:cNvSpPr txBox="1"/>
          <p:nvPr userDrawn="1"/>
        </p:nvSpPr>
        <p:spPr>
          <a:xfrm>
            <a:off x="960077" y="844732"/>
            <a:ext cx="8203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3200" dirty="0">
              <a:solidFill>
                <a:srgbClr val="0069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2E07C72-5120-4CDE-A225-BA86F2F3D0AE}"/>
              </a:ext>
            </a:extLst>
          </p:cNvPr>
          <p:cNvSpPr txBox="1"/>
          <p:nvPr userDrawn="1"/>
        </p:nvSpPr>
        <p:spPr>
          <a:xfrm>
            <a:off x="960076" y="1767841"/>
            <a:ext cx="889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C17D583-DE84-49EA-B8CA-C6CCA2EAE1F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961200" y="1835150"/>
            <a:ext cx="9144000" cy="3339460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en-FI" sz="20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17895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CA5D7848-D4CB-4046-99BF-55777A4F33C4}"/>
              </a:ext>
            </a:extLst>
          </p:cNvPr>
          <p:cNvSpPr/>
          <p:nvPr userDrawn="1"/>
        </p:nvSpPr>
        <p:spPr>
          <a:xfrm>
            <a:off x="6896100" y="1047750"/>
            <a:ext cx="5295900" cy="44587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7660049C-6328-4469-A27C-3ACC8DA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0" y="1351491"/>
            <a:ext cx="4090416" cy="96708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846D24E-6A1B-4CA9-B880-E0F69EB1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0" y="2514697"/>
            <a:ext cx="4090416" cy="26954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7" name="Kuva 4">
            <a:extLst>
              <a:ext uri="{FF2B5EF4-FFF2-40B4-BE49-F238E27FC236}">
                <a16:creationId xmlns:a16="http://schemas.microsoft.com/office/drawing/2014/main" id="{BAF6D5BF-12D1-438F-93EF-D984FD4069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0" b="-266"/>
          <a:stretch/>
        </p:blipFill>
        <p:spPr>
          <a:xfrm>
            <a:off x="0" y="5994399"/>
            <a:ext cx="12191997" cy="87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8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6FFFF213-2B62-483E-9A01-1359D793AE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12" name="Sisällön paikkamerkki 2">
            <a:extLst>
              <a:ext uri="{FF2B5EF4-FFF2-40B4-BE49-F238E27FC236}">
                <a16:creationId xmlns:a16="http://schemas.microsoft.com/office/drawing/2014/main" id="{FB6C7F17-C090-4D76-A55B-4F56237E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669" y="1915205"/>
            <a:ext cx="5072331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49D16573-AB65-414B-87B8-62D9C345E07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23670" y="2498823"/>
            <a:ext cx="4949825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F7B9884D-A030-4209-8DA3-4B2845DF40A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023670" y="3110801"/>
            <a:ext cx="4827320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00D288C9-CDF1-44CF-9309-F995FC8323F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23670" y="3706112"/>
            <a:ext cx="4684495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6" name="Sisällön paikkamerkki 2">
            <a:extLst>
              <a:ext uri="{FF2B5EF4-FFF2-40B4-BE49-F238E27FC236}">
                <a16:creationId xmlns:a16="http://schemas.microsoft.com/office/drawing/2014/main" id="{9855C615-E680-422B-B405-2D153FF6DF1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023669" y="5076037"/>
            <a:ext cx="4396963" cy="472978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F4B8B7C1-B427-4C2A-A2AF-9C327EEAA95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24053" y="4301422"/>
            <a:ext cx="4520643" cy="657203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8" name="Otsikko 1">
            <a:extLst>
              <a:ext uri="{FF2B5EF4-FFF2-40B4-BE49-F238E27FC236}">
                <a16:creationId xmlns:a16="http://schemas.microsoft.com/office/drawing/2014/main" id="{1F146717-F837-426F-AD4B-92A1CC29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669" y="728312"/>
            <a:ext cx="4090416" cy="96708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20" name="Kuva 4">
            <a:extLst>
              <a:ext uri="{FF2B5EF4-FFF2-40B4-BE49-F238E27FC236}">
                <a16:creationId xmlns:a16="http://schemas.microsoft.com/office/drawing/2014/main" id="{62926E2F-BCE3-43A0-ADBA-BB5494B558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55" b="-265"/>
          <a:stretch/>
        </p:blipFill>
        <p:spPr>
          <a:xfrm>
            <a:off x="0" y="6032499"/>
            <a:ext cx="12191997" cy="83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8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CDA6FA5A-1586-494D-89AA-BAF3F7708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043" y="1312807"/>
            <a:ext cx="7936966" cy="4463986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7660049C-6328-4469-A27C-3ACC8DA4B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200" y="846000"/>
            <a:ext cx="7994650" cy="58320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846D24E-6A1B-4CA9-B880-E0F69EB1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00" y="1767600"/>
            <a:ext cx="5670550" cy="2246400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73913570-5C7E-4962-BD26-9DA021FEBC8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267700" y="2851198"/>
            <a:ext cx="2279650" cy="1857374"/>
          </a:xfrm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lvl2pPr>
              <a:defRPr sz="16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600" b="1">
                <a:solidFill>
                  <a:schemeClr val="bg1"/>
                </a:solidFill>
              </a:defRPr>
            </a:lvl4pPr>
            <a:lvl5pPr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8" name="Kuva 4">
            <a:extLst>
              <a:ext uri="{FF2B5EF4-FFF2-40B4-BE49-F238E27FC236}">
                <a16:creationId xmlns:a16="http://schemas.microsoft.com/office/drawing/2014/main" id="{AA7A333B-EDA1-4295-B6E8-243C041B75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55" b="-265"/>
          <a:stretch/>
        </p:blipFill>
        <p:spPr>
          <a:xfrm>
            <a:off x="0" y="6032499"/>
            <a:ext cx="12191997" cy="83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4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B1A681F-A19C-49CD-BC8C-2502692B9F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D0FBF00-440B-4B11-AE32-166842B22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03DE-6EFD-449C-9467-0E95D9BF71D0}" type="datetimeFigureOut">
              <a:rPr lang="fi-FI" smtClean="0"/>
              <a:t>31.8.2021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3405BA-1471-4386-9CAD-327980DA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5C453BC-5ECE-43A4-B320-2AC5970F5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9C440-3976-4097-A087-ADE85B1433C7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4">
            <a:extLst>
              <a:ext uri="{FF2B5EF4-FFF2-40B4-BE49-F238E27FC236}">
                <a16:creationId xmlns:a16="http://schemas.microsoft.com/office/drawing/2014/main" id="{4AA3F19B-9EE0-406B-93EC-FB1B83A142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02" b="-265"/>
          <a:stretch/>
        </p:blipFill>
        <p:spPr>
          <a:xfrm>
            <a:off x="0" y="2009863"/>
            <a:ext cx="12191997" cy="4860000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5839985-5427-47BF-A66E-9092F4061B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0000" y="1779588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3873338-AD0B-48C5-8C16-77066E06C7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0000" y="3177040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2B2D7314-CC3F-446E-BAC8-8F6C038739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20000" y="4574492"/>
            <a:ext cx="2922361" cy="105636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FI" dirty="0"/>
          </a:p>
        </p:txBody>
      </p:sp>
      <p:sp>
        <p:nvSpPr>
          <p:cNvPr id="15" name="Otsikko 1">
            <a:extLst>
              <a:ext uri="{FF2B5EF4-FFF2-40B4-BE49-F238E27FC236}">
                <a16:creationId xmlns:a16="http://schemas.microsoft.com/office/drawing/2014/main" id="{F886A1DB-7CF6-41A9-A307-C8F5E570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0" y="471420"/>
            <a:ext cx="2922361" cy="967085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374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A7B06-3782-7046-A8D6-C92F8AA35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0BD44-3082-3345-9A76-9F8F6F732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6E44F-7243-2044-833D-41D69E9A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69DE7-76FA-CC42-932A-DFE7B651764B}" type="datetimeFigureOut">
              <a:rPr lang="en-FI" smtClean="0"/>
              <a:t>31.8.2021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7FCE5-54BD-8C45-8AE0-B137FC9F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9C9D1-55F3-C948-961F-76EA5632B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B377E-52BB-4C4A-8FF1-CC6164E890EA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9469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456A007-5B54-4CA3-B4B1-81846F45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552759-AF2F-4E78-9D94-342A119CC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D501A3-49A8-496D-BF53-BF1E7F77C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03DE-6EFD-449C-9467-0E95D9BF71D0}" type="datetimeFigureOut">
              <a:rPr lang="fi-FI" smtClean="0"/>
              <a:t>31.8.2021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E9189F-0EA6-4098-8896-3380FF723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F649D-8B54-460A-A8F9-1C660C273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9C440-3976-4097-A087-ADE85B1433C7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882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1" r:id="rId4"/>
    <p:sldLayoutId id="2147483654" r:id="rId5"/>
    <p:sldLayoutId id="214748366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69B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A7FFA19-B1BA-EE4E-B91F-7E8B6E209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01" y="1"/>
            <a:ext cx="12213601" cy="6857999"/>
          </a:xfrm>
          <a:prstGeom prst="rect">
            <a:avLst/>
          </a:prstGeom>
        </p:spPr>
      </p:pic>
      <p:sp>
        <p:nvSpPr>
          <p:cNvPr id="3" name="Tekstiruutu 1">
            <a:extLst>
              <a:ext uri="{FF2B5EF4-FFF2-40B4-BE49-F238E27FC236}">
                <a16:creationId xmlns:a16="http://schemas.microsoft.com/office/drawing/2014/main" id="{55DA8620-7489-3D4C-B521-40D6BF4FE062}"/>
              </a:ext>
            </a:extLst>
          </p:cNvPr>
          <p:cNvSpPr txBox="1"/>
          <p:nvPr/>
        </p:nvSpPr>
        <p:spPr>
          <a:xfrm>
            <a:off x="6655777" y="5027099"/>
            <a:ext cx="5390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II ja palvelukerros</a:t>
            </a:r>
          </a:p>
          <a:p>
            <a:pPr algn="ctr"/>
            <a:r>
              <a:rPr lang="fi-FI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1.9.2021</a:t>
            </a:r>
          </a:p>
        </p:txBody>
      </p:sp>
    </p:spTree>
    <p:extLst>
      <p:ext uri="{BB962C8B-B14F-4D97-AF65-F5344CB8AC3E}">
        <p14:creationId xmlns:p14="http://schemas.microsoft.com/office/powerpoint/2010/main" val="462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Mikä on Luvat ja valvonta -palvelu?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6"/>
            <a:ext cx="10515600" cy="186002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Digikärkihanke käynnistyi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Yhden luukun asiakaslähtöinen palvelukokemus erityisesti monilupaisiin hankkeisiin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Ensimmäiset luvat tuotannossa syksyllä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Useita palvelukokonaisuuksia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A05CE38-264A-E040-A8C2-65570A2E4BE9}"/>
              </a:ext>
            </a:extLst>
          </p:cNvPr>
          <p:cNvGrpSpPr/>
          <p:nvPr/>
        </p:nvGrpSpPr>
        <p:grpSpPr>
          <a:xfrm>
            <a:off x="7004431" y="3294267"/>
            <a:ext cx="3589771" cy="2686904"/>
            <a:chOff x="6486647" y="1540139"/>
            <a:chExt cx="4867153" cy="3643010"/>
          </a:xfrm>
        </p:grpSpPr>
        <p:sp>
          <p:nvSpPr>
            <p:cNvPr id="56" name="Suorakulmio 4">
              <a:extLst>
                <a:ext uri="{FF2B5EF4-FFF2-40B4-BE49-F238E27FC236}">
                  <a16:creationId xmlns:a16="http://schemas.microsoft.com/office/drawing/2014/main" id="{F4AAF68D-B7E0-5941-8203-E2CAC572C800}"/>
                </a:ext>
              </a:extLst>
            </p:cNvPr>
            <p:cNvSpPr/>
            <p:nvPr/>
          </p:nvSpPr>
          <p:spPr>
            <a:xfrm>
              <a:off x="6645763" y="3162270"/>
              <a:ext cx="4529878" cy="495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7" name="Otsikko 1">
              <a:extLst>
                <a:ext uri="{FF2B5EF4-FFF2-40B4-BE49-F238E27FC236}">
                  <a16:creationId xmlns:a16="http://schemas.microsoft.com/office/drawing/2014/main" id="{0AF34278-9D6B-B845-9EC3-3BF5202028A2}"/>
                </a:ext>
              </a:extLst>
            </p:cNvPr>
            <p:cNvSpPr txBox="1">
              <a:spLocks/>
            </p:cNvSpPr>
            <p:nvPr/>
          </p:nvSpPr>
          <p:spPr>
            <a:xfrm>
              <a:off x="8268271" y="4884690"/>
              <a:ext cx="1244600" cy="29845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fi-FI" sz="1300" dirty="0"/>
                <a:t>ASIAKAS</a:t>
              </a:r>
            </a:p>
          </p:txBody>
        </p:sp>
        <p:pic>
          <p:nvPicPr>
            <p:cNvPr id="58" name="Kuva 63">
              <a:extLst>
                <a:ext uri="{FF2B5EF4-FFF2-40B4-BE49-F238E27FC236}">
                  <a16:creationId xmlns:a16="http://schemas.microsoft.com/office/drawing/2014/main" id="{DAD6CF44-6631-1346-B9FD-E0533EC9E7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99309" y="4057378"/>
              <a:ext cx="793608" cy="793608"/>
            </a:xfrm>
            <a:prstGeom prst="rect">
              <a:avLst/>
            </a:prstGeom>
          </p:spPr>
        </p:pic>
        <p:sp>
          <p:nvSpPr>
            <p:cNvPr id="59" name="Otsikko 1">
              <a:extLst>
                <a:ext uri="{FF2B5EF4-FFF2-40B4-BE49-F238E27FC236}">
                  <a16:creationId xmlns:a16="http://schemas.microsoft.com/office/drawing/2014/main" id="{D6F1D273-A815-9446-AD5D-2334983AEF12}"/>
                </a:ext>
              </a:extLst>
            </p:cNvPr>
            <p:cNvSpPr txBox="1">
              <a:spLocks/>
            </p:cNvSpPr>
            <p:nvPr/>
          </p:nvSpPr>
          <p:spPr>
            <a:xfrm>
              <a:off x="6631053" y="3266342"/>
              <a:ext cx="4544588" cy="338348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fi-FI" sz="1200" dirty="0"/>
                <a:t>Luvat ja valvonta -palvelukerros</a:t>
              </a:r>
            </a:p>
          </p:txBody>
        </p:sp>
        <p:cxnSp>
          <p:nvCxnSpPr>
            <p:cNvPr id="60" name="Suora nuoliyhdysviiva 103">
              <a:extLst>
                <a:ext uri="{FF2B5EF4-FFF2-40B4-BE49-F238E27FC236}">
                  <a16:creationId xmlns:a16="http://schemas.microsoft.com/office/drawing/2014/main" id="{0FE6C598-1510-FB4E-A631-F39DE3A3EE7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884971" y="3618635"/>
              <a:ext cx="7355" cy="397863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uora nuoliyhdysviiva 131">
              <a:extLst>
                <a:ext uri="{FF2B5EF4-FFF2-40B4-BE49-F238E27FC236}">
                  <a16:creationId xmlns:a16="http://schemas.microsoft.com/office/drawing/2014/main" id="{B69E5322-8DC8-F541-9863-60FD999C8FA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63592" y="2763473"/>
              <a:ext cx="190426" cy="280735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uora nuoliyhdysviiva 135">
              <a:extLst>
                <a:ext uri="{FF2B5EF4-FFF2-40B4-BE49-F238E27FC236}">
                  <a16:creationId xmlns:a16="http://schemas.microsoft.com/office/drawing/2014/main" id="{6DEE72B5-687E-3748-B97D-EAB23AD220A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358440" y="2760400"/>
              <a:ext cx="117993" cy="293236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uora nuoliyhdysviiva 137">
              <a:extLst>
                <a:ext uri="{FF2B5EF4-FFF2-40B4-BE49-F238E27FC236}">
                  <a16:creationId xmlns:a16="http://schemas.microsoft.com/office/drawing/2014/main" id="{86D3A79E-0A34-7548-A336-13CBC1EA04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94661" y="2760400"/>
              <a:ext cx="117993" cy="293236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uora nuoliyhdysviiva 139">
              <a:extLst>
                <a:ext uri="{FF2B5EF4-FFF2-40B4-BE49-F238E27FC236}">
                  <a16:creationId xmlns:a16="http://schemas.microsoft.com/office/drawing/2014/main" id="{59532983-7B3F-2042-9357-BBAFF3DBE0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21215" y="2755593"/>
              <a:ext cx="190426" cy="280735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Ryhmä 98">
              <a:extLst>
                <a:ext uri="{FF2B5EF4-FFF2-40B4-BE49-F238E27FC236}">
                  <a16:creationId xmlns:a16="http://schemas.microsoft.com/office/drawing/2014/main" id="{56488AE3-B124-1D41-8DBD-B2739DE17509}"/>
                </a:ext>
              </a:extLst>
            </p:cNvPr>
            <p:cNvGrpSpPr/>
            <p:nvPr/>
          </p:nvGrpSpPr>
          <p:grpSpPr>
            <a:xfrm>
              <a:off x="6547819" y="1666057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66" name="Ellipsi 101">
                <a:extLst>
                  <a:ext uri="{FF2B5EF4-FFF2-40B4-BE49-F238E27FC236}">
                    <a16:creationId xmlns:a16="http://schemas.microsoft.com/office/drawing/2014/main" id="{1F7AEDDE-A8E4-1A4A-AA4B-AAC5CF97342C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67" name="Kuva 104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BEC2D5EB-6028-5545-B083-211E919886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68" name="Otsikko 1">
                <a:extLst>
                  <a:ext uri="{FF2B5EF4-FFF2-40B4-BE49-F238E27FC236}">
                    <a16:creationId xmlns:a16="http://schemas.microsoft.com/office/drawing/2014/main" id="{7FF10CFB-DDD3-6D47-8507-EB29E2C96F2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A</a:t>
                </a:r>
              </a:p>
            </p:txBody>
          </p:sp>
        </p:grpSp>
        <p:grpSp>
          <p:nvGrpSpPr>
            <p:cNvPr id="69" name="Ryhmä 106">
              <a:extLst>
                <a:ext uri="{FF2B5EF4-FFF2-40B4-BE49-F238E27FC236}">
                  <a16:creationId xmlns:a16="http://schemas.microsoft.com/office/drawing/2014/main" id="{EC8DB3BC-F0E2-4643-BEE1-FF4781B787B7}"/>
                </a:ext>
              </a:extLst>
            </p:cNvPr>
            <p:cNvGrpSpPr/>
            <p:nvPr/>
          </p:nvGrpSpPr>
          <p:grpSpPr>
            <a:xfrm>
              <a:off x="7706059" y="1666057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70" name="Ellipsi 107">
                <a:extLst>
                  <a:ext uri="{FF2B5EF4-FFF2-40B4-BE49-F238E27FC236}">
                    <a16:creationId xmlns:a16="http://schemas.microsoft.com/office/drawing/2014/main" id="{9D42F4BB-485D-024F-B998-0DDA531DDC1B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71" name="Kuva 129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B0EBE992-404F-7E4C-8A49-3902951C12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72" name="Otsikko 1">
                <a:extLst>
                  <a:ext uri="{FF2B5EF4-FFF2-40B4-BE49-F238E27FC236}">
                    <a16:creationId xmlns:a16="http://schemas.microsoft.com/office/drawing/2014/main" id="{1085946B-E5F3-9E42-9133-19A8E594DA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B</a:t>
                </a:r>
              </a:p>
            </p:txBody>
          </p:sp>
        </p:grpSp>
        <p:grpSp>
          <p:nvGrpSpPr>
            <p:cNvPr id="73" name="Ryhmä 133">
              <a:extLst>
                <a:ext uri="{FF2B5EF4-FFF2-40B4-BE49-F238E27FC236}">
                  <a16:creationId xmlns:a16="http://schemas.microsoft.com/office/drawing/2014/main" id="{ABDFABF0-0E89-9844-9A05-E4D1D408BA8B}"/>
                </a:ext>
              </a:extLst>
            </p:cNvPr>
            <p:cNvGrpSpPr/>
            <p:nvPr/>
          </p:nvGrpSpPr>
          <p:grpSpPr>
            <a:xfrm>
              <a:off x="8876011" y="1666057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74" name="Ellipsi 134">
                <a:extLst>
                  <a:ext uri="{FF2B5EF4-FFF2-40B4-BE49-F238E27FC236}">
                    <a16:creationId xmlns:a16="http://schemas.microsoft.com/office/drawing/2014/main" id="{E2BA94CC-B174-D64B-98DD-1DAFCE0ED210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75" name="Kuva 136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21CD1A68-33BC-9B47-932C-A3F34833C9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76" name="Otsikko 1">
                <a:extLst>
                  <a:ext uri="{FF2B5EF4-FFF2-40B4-BE49-F238E27FC236}">
                    <a16:creationId xmlns:a16="http://schemas.microsoft.com/office/drawing/2014/main" id="{5DD04203-C09C-C24D-BBFF-64EBD70899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C</a:t>
                </a:r>
              </a:p>
            </p:txBody>
          </p:sp>
        </p:grpSp>
        <p:grpSp>
          <p:nvGrpSpPr>
            <p:cNvPr id="77" name="Ryhmä 140">
              <a:extLst>
                <a:ext uri="{FF2B5EF4-FFF2-40B4-BE49-F238E27FC236}">
                  <a16:creationId xmlns:a16="http://schemas.microsoft.com/office/drawing/2014/main" id="{6ED072C2-5C12-B14B-BEFD-0D260B9392DE}"/>
                </a:ext>
              </a:extLst>
            </p:cNvPr>
            <p:cNvGrpSpPr/>
            <p:nvPr/>
          </p:nvGrpSpPr>
          <p:grpSpPr>
            <a:xfrm>
              <a:off x="10044481" y="1666057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78" name="Ellipsi 141">
                <a:extLst>
                  <a:ext uri="{FF2B5EF4-FFF2-40B4-BE49-F238E27FC236}">
                    <a16:creationId xmlns:a16="http://schemas.microsoft.com/office/drawing/2014/main" id="{A12C0A1E-D8B3-9447-A726-DBA61C9C5F8A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79" name="Kuva 142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8BA2E04C-D5D7-6C4C-837F-492885F36C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80" name="Otsikko 1">
                <a:extLst>
                  <a:ext uri="{FF2B5EF4-FFF2-40B4-BE49-F238E27FC236}">
                    <a16:creationId xmlns:a16="http://schemas.microsoft.com/office/drawing/2014/main" id="{7F2758EC-2709-D64F-AA63-1E1F05A07CF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D</a:t>
                </a:r>
              </a:p>
            </p:txBody>
          </p:sp>
        </p:grpSp>
        <p:sp>
          <p:nvSpPr>
            <p:cNvPr id="81" name="Suorakulmio 3">
              <a:extLst>
                <a:ext uri="{FF2B5EF4-FFF2-40B4-BE49-F238E27FC236}">
                  <a16:creationId xmlns:a16="http://schemas.microsoft.com/office/drawing/2014/main" id="{C7208ADE-249F-E24B-A27E-E1323BD2AABC}"/>
                </a:ext>
              </a:extLst>
            </p:cNvPr>
            <p:cNvSpPr/>
            <p:nvPr/>
          </p:nvSpPr>
          <p:spPr>
            <a:xfrm>
              <a:off x="6486647" y="1540139"/>
              <a:ext cx="4867153" cy="2259724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EF20BC4F-36C0-F846-9448-E85C92BFD4EF}"/>
              </a:ext>
            </a:extLst>
          </p:cNvPr>
          <p:cNvGrpSpPr/>
          <p:nvPr/>
        </p:nvGrpSpPr>
        <p:grpSpPr>
          <a:xfrm>
            <a:off x="1447584" y="3568958"/>
            <a:ext cx="3288500" cy="2315384"/>
            <a:chOff x="909858" y="3082952"/>
            <a:chExt cx="4458678" cy="3139288"/>
          </a:xfrm>
        </p:grpSpPr>
        <p:sp>
          <p:nvSpPr>
            <p:cNvPr id="88" name="Otsikko 1">
              <a:extLst>
                <a:ext uri="{FF2B5EF4-FFF2-40B4-BE49-F238E27FC236}">
                  <a16:creationId xmlns:a16="http://schemas.microsoft.com/office/drawing/2014/main" id="{518318AB-B990-5846-936A-4C900E7CD520}"/>
                </a:ext>
              </a:extLst>
            </p:cNvPr>
            <p:cNvSpPr txBox="1">
              <a:spLocks/>
            </p:cNvSpPr>
            <p:nvPr/>
          </p:nvSpPr>
          <p:spPr>
            <a:xfrm>
              <a:off x="2537460" y="5923781"/>
              <a:ext cx="1244600" cy="29845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00000"/>
                </a:lnSpc>
              </a:pPr>
              <a:r>
                <a:rPr lang="fi-FI" sz="1300" dirty="0"/>
                <a:t>ASIAKAS</a:t>
              </a:r>
            </a:p>
          </p:txBody>
        </p:sp>
        <p:cxnSp>
          <p:nvCxnSpPr>
            <p:cNvPr id="89" name="Suora nuoliyhdysviiva 32">
              <a:extLst>
                <a:ext uri="{FF2B5EF4-FFF2-40B4-BE49-F238E27FC236}">
                  <a16:creationId xmlns:a16="http://schemas.microsoft.com/office/drawing/2014/main" id="{9201671A-1DA1-9040-A05B-3033F4539F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593" y="4768073"/>
              <a:ext cx="326174" cy="222246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uora nuoliyhdysviiva 33">
              <a:extLst>
                <a:ext uri="{FF2B5EF4-FFF2-40B4-BE49-F238E27FC236}">
                  <a16:creationId xmlns:a16="http://schemas.microsoft.com/office/drawing/2014/main" id="{5050C14F-FD3A-3B4C-9317-E972FE2E1F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84450" y="4181041"/>
              <a:ext cx="162123" cy="350979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uora nuoliyhdysviiva 38">
              <a:extLst>
                <a:ext uri="{FF2B5EF4-FFF2-40B4-BE49-F238E27FC236}">
                  <a16:creationId xmlns:a16="http://schemas.microsoft.com/office/drawing/2014/main" id="{7C8D86DD-D00E-B24A-AD62-1C5A32FD3C9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24793" y="4768073"/>
              <a:ext cx="326174" cy="222246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uora nuoliyhdysviiva 39">
              <a:extLst>
                <a:ext uri="{FF2B5EF4-FFF2-40B4-BE49-F238E27FC236}">
                  <a16:creationId xmlns:a16="http://schemas.microsoft.com/office/drawing/2014/main" id="{9271FA87-0608-9546-9F0B-72AFD6BF765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76597" y="4181041"/>
              <a:ext cx="162123" cy="350979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3" name="Kuva 41">
              <a:extLst>
                <a:ext uri="{FF2B5EF4-FFF2-40B4-BE49-F238E27FC236}">
                  <a16:creationId xmlns:a16="http://schemas.microsoft.com/office/drawing/2014/main" id="{095E464B-79AB-A044-B9DB-664A2F52FB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68498" y="5096469"/>
              <a:ext cx="793608" cy="793608"/>
            </a:xfrm>
            <a:prstGeom prst="rect">
              <a:avLst/>
            </a:prstGeom>
          </p:spPr>
        </p:pic>
        <p:grpSp>
          <p:nvGrpSpPr>
            <p:cNvPr id="94" name="Ryhmä 2">
              <a:extLst>
                <a:ext uri="{FF2B5EF4-FFF2-40B4-BE49-F238E27FC236}">
                  <a16:creationId xmlns:a16="http://schemas.microsoft.com/office/drawing/2014/main" id="{B741ECA1-AD89-2C46-9F78-AB4B28B84A5D}"/>
                </a:ext>
              </a:extLst>
            </p:cNvPr>
            <p:cNvGrpSpPr/>
            <p:nvPr/>
          </p:nvGrpSpPr>
          <p:grpSpPr>
            <a:xfrm>
              <a:off x="909858" y="3670348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95" name="Ellipsi 112">
                <a:extLst>
                  <a:ext uri="{FF2B5EF4-FFF2-40B4-BE49-F238E27FC236}">
                    <a16:creationId xmlns:a16="http://schemas.microsoft.com/office/drawing/2014/main" id="{05A1A95B-92D9-134E-89BD-EFEE2E65534C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96" name="Kuva 113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C97A1331-E698-ED4C-A4B7-F778FF1F4B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97" name="Otsikko 1">
                <a:extLst>
                  <a:ext uri="{FF2B5EF4-FFF2-40B4-BE49-F238E27FC236}">
                    <a16:creationId xmlns:a16="http://schemas.microsoft.com/office/drawing/2014/main" id="{5F2D3AF4-1E26-E549-AAC3-4356DA54E7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A</a:t>
                </a:r>
              </a:p>
            </p:txBody>
          </p:sp>
        </p:grpSp>
        <p:grpSp>
          <p:nvGrpSpPr>
            <p:cNvPr id="98" name="Ryhmä 71">
              <a:extLst>
                <a:ext uri="{FF2B5EF4-FFF2-40B4-BE49-F238E27FC236}">
                  <a16:creationId xmlns:a16="http://schemas.microsoft.com/office/drawing/2014/main" id="{DC66CC7F-2708-8841-B618-660A37C37873}"/>
                </a:ext>
              </a:extLst>
            </p:cNvPr>
            <p:cNvGrpSpPr/>
            <p:nvPr/>
          </p:nvGrpSpPr>
          <p:grpSpPr>
            <a:xfrm>
              <a:off x="1945371" y="3082952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99" name="Ellipsi 72">
                <a:extLst>
                  <a:ext uri="{FF2B5EF4-FFF2-40B4-BE49-F238E27FC236}">
                    <a16:creationId xmlns:a16="http://schemas.microsoft.com/office/drawing/2014/main" id="{540E64BE-935F-CF46-BC79-044C64E6FD4B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00" name="Kuva 73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7F6E1BF4-8C47-1047-86AA-7B7599C05C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101" name="Otsikko 1">
                <a:extLst>
                  <a:ext uri="{FF2B5EF4-FFF2-40B4-BE49-F238E27FC236}">
                    <a16:creationId xmlns:a16="http://schemas.microsoft.com/office/drawing/2014/main" id="{F0BE5D36-E11E-E245-81B1-C3EDABBB91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B</a:t>
                </a:r>
              </a:p>
            </p:txBody>
          </p:sp>
        </p:grpSp>
        <p:grpSp>
          <p:nvGrpSpPr>
            <p:cNvPr id="102" name="Ryhmä 75">
              <a:extLst>
                <a:ext uri="{FF2B5EF4-FFF2-40B4-BE49-F238E27FC236}">
                  <a16:creationId xmlns:a16="http://schemas.microsoft.com/office/drawing/2014/main" id="{EBA4E6F8-F0D2-0D4D-86A1-4A6382B1966C}"/>
                </a:ext>
              </a:extLst>
            </p:cNvPr>
            <p:cNvGrpSpPr/>
            <p:nvPr/>
          </p:nvGrpSpPr>
          <p:grpSpPr>
            <a:xfrm>
              <a:off x="4123936" y="3670348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103" name="Ellipsi 77">
                <a:extLst>
                  <a:ext uri="{FF2B5EF4-FFF2-40B4-BE49-F238E27FC236}">
                    <a16:creationId xmlns:a16="http://schemas.microsoft.com/office/drawing/2014/main" id="{40F9AB02-75CE-464D-ADC2-221DF21F7469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04" name="Kuva 78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679AB50D-D4FB-6C42-A3CC-99E3DD0846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105" name="Otsikko 1">
                <a:extLst>
                  <a:ext uri="{FF2B5EF4-FFF2-40B4-BE49-F238E27FC236}">
                    <a16:creationId xmlns:a16="http://schemas.microsoft.com/office/drawing/2014/main" id="{8D0FA431-F5A7-854A-822E-D5D3B62E7A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D</a:t>
                </a:r>
              </a:p>
            </p:txBody>
          </p:sp>
        </p:grpSp>
        <p:grpSp>
          <p:nvGrpSpPr>
            <p:cNvPr id="106" name="Ryhmä 80">
              <a:extLst>
                <a:ext uri="{FF2B5EF4-FFF2-40B4-BE49-F238E27FC236}">
                  <a16:creationId xmlns:a16="http://schemas.microsoft.com/office/drawing/2014/main" id="{00F2D111-2A40-8F4A-9AD0-8B8B53B4B1C4}"/>
                </a:ext>
              </a:extLst>
            </p:cNvPr>
            <p:cNvGrpSpPr/>
            <p:nvPr/>
          </p:nvGrpSpPr>
          <p:grpSpPr>
            <a:xfrm>
              <a:off x="3139320" y="3089172"/>
              <a:ext cx="1244600" cy="1006008"/>
              <a:chOff x="909858" y="3517729"/>
              <a:chExt cx="1244600" cy="1006008"/>
            </a:xfrm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grpSpPr>
          <p:sp>
            <p:nvSpPr>
              <p:cNvPr id="107" name="Ellipsi 81">
                <a:extLst>
                  <a:ext uri="{FF2B5EF4-FFF2-40B4-BE49-F238E27FC236}">
                    <a16:creationId xmlns:a16="http://schemas.microsoft.com/office/drawing/2014/main" id="{2F33756B-498F-634C-91A1-08C6BDF31275}"/>
                  </a:ext>
                </a:extLst>
              </p:cNvPr>
              <p:cNvSpPr/>
              <p:nvPr/>
            </p:nvSpPr>
            <p:spPr>
              <a:xfrm>
                <a:off x="1035010" y="3517729"/>
                <a:ext cx="1006008" cy="1006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pic>
            <p:nvPicPr>
              <p:cNvPr id="108" name="Kuva 82" descr="Kuva, joka sisältää kohteen teksti&#10;&#10;Kuvaus luotu automaattisesti">
                <a:extLst>
                  <a:ext uri="{FF2B5EF4-FFF2-40B4-BE49-F238E27FC236}">
                    <a16:creationId xmlns:a16="http://schemas.microsoft.com/office/drawing/2014/main" id="{76BC5F1C-6F78-3C46-93E0-8692099938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275590" y="3664341"/>
                <a:ext cx="509876" cy="509876"/>
              </a:xfrm>
              <a:prstGeom prst="rect">
                <a:avLst/>
              </a:prstGeom>
            </p:spPr>
          </p:pic>
          <p:sp>
            <p:nvSpPr>
              <p:cNvPr id="109" name="Otsikko 1">
                <a:extLst>
                  <a:ext uri="{FF2B5EF4-FFF2-40B4-BE49-F238E27FC236}">
                    <a16:creationId xmlns:a16="http://schemas.microsoft.com/office/drawing/2014/main" id="{1B830A79-091F-F548-B2EA-841385698B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09858" y="4134965"/>
                <a:ext cx="1244600" cy="298459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000" b="1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fi-FI" sz="800" dirty="0"/>
                  <a:t>Viranomainen </a:t>
                </a:r>
                <a:br>
                  <a:rPr lang="fi-FI" sz="800" dirty="0"/>
                </a:br>
                <a:r>
                  <a:rPr lang="fi-FI" sz="800" dirty="0"/>
                  <a:t>C</a:t>
                </a:r>
              </a:p>
            </p:txBody>
          </p:sp>
        </p:grpSp>
      </p:grpSp>
      <p:cxnSp>
        <p:nvCxnSpPr>
          <p:cNvPr id="111" name="Suora nuoliyhdysviiva 32">
            <a:extLst>
              <a:ext uri="{FF2B5EF4-FFF2-40B4-BE49-F238E27FC236}">
                <a16:creationId xmlns:a16="http://schemas.microsoft.com/office/drawing/2014/main" id="{32FBDDE6-8266-FB4F-AE66-380156A93E99}"/>
              </a:ext>
            </a:extLst>
          </p:cNvPr>
          <p:cNvCxnSpPr>
            <a:cxnSpLocks/>
          </p:cNvCxnSpPr>
          <p:nvPr/>
        </p:nvCxnSpPr>
        <p:spPr>
          <a:xfrm>
            <a:off x="5221543" y="4508286"/>
            <a:ext cx="1326402" cy="0"/>
          </a:xfrm>
          <a:prstGeom prst="straightConnector1">
            <a:avLst/>
          </a:prstGeom>
          <a:ln w="47625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63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uorakulmio 5">
            <a:extLst>
              <a:ext uri="{FF2B5EF4-FFF2-40B4-BE49-F238E27FC236}">
                <a16:creationId xmlns:a16="http://schemas.microsoft.com/office/drawing/2014/main" id="{2BAA88D3-CD4E-AD45-BABB-F009302542F9}"/>
              </a:ext>
            </a:extLst>
          </p:cNvPr>
          <p:cNvSpPr/>
          <p:nvPr/>
        </p:nvSpPr>
        <p:spPr>
          <a:xfrm>
            <a:off x="264510" y="1579272"/>
            <a:ext cx="11654222" cy="4516727"/>
          </a:xfrm>
          <a:prstGeom prst="rect">
            <a:avLst/>
          </a:prstGeom>
          <a:solidFill>
            <a:srgbClr val="EDF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srgbClr val="0059C8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Luvat ja valvonta -palvelu täydentää viranomaisten omia järjestelmiä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4A4ACD-DC37-F946-A8E9-A1F4AFD15725}"/>
              </a:ext>
            </a:extLst>
          </p:cNvPr>
          <p:cNvGrpSpPr/>
          <p:nvPr/>
        </p:nvGrpSpPr>
        <p:grpSpPr>
          <a:xfrm>
            <a:off x="1015320" y="1606605"/>
            <a:ext cx="10161359" cy="4405473"/>
            <a:chOff x="462729" y="1339008"/>
            <a:chExt cx="10972520" cy="4757153"/>
          </a:xfrm>
        </p:grpSpPr>
        <p:sp>
          <p:nvSpPr>
            <p:cNvPr id="4" name="Suorakulmio 39">
              <a:extLst>
                <a:ext uri="{FF2B5EF4-FFF2-40B4-BE49-F238E27FC236}">
                  <a16:creationId xmlns:a16="http://schemas.microsoft.com/office/drawing/2014/main" id="{A6788E39-4EF2-7C43-8C12-82C6CC96264B}"/>
                </a:ext>
              </a:extLst>
            </p:cNvPr>
            <p:cNvSpPr/>
            <p:nvPr/>
          </p:nvSpPr>
          <p:spPr>
            <a:xfrm>
              <a:off x="3292514" y="4025579"/>
              <a:ext cx="3374572" cy="20705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0059C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" name="Sisällön paikkamerkki 3">
              <a:extLst>
                <a:ext uri="{FF2B5EF4-FFF2-40B4-BE49-F238E27FC236}">
                  <a16:creationId xmlns:a16="http://schemas.microsoft.com/office/drawing/2014/main" id="{8CAB49C7-E330-8540-A226-95E54B402C5F}"/>
                </a:ext>
              </a:extLst>
            </p:cNvPr>
            <p:cNvSpPr txBox="1">
              <a:spLocks/>
            </p:cNvSpPr>
            <p:nvPr/>
          </p:nvSpPr>
          <p:spPr>
            <a:xfrm>
              <a:off x="6879487" y="2166583"/>
              <a:ext cx="4555762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Asiakasohjaus: Suomi.fi-verkkopalvelu tai viranomaisten verkkosivut 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Suomi.fi-tunnistus ja Suomi.fi-valtuudet</a:t>
              </a:r>
            </a:p>
          </p:txBody>
        </p:sp>
        <p:sp>
          <p:nvSpPr>
            <p:cNvPr id="8" name="Suorakulmio 2">
              <a:extLst>
                <a:ext uri="{FF2B5EF4-FFF2-40B4-BE49-F238E27FC236}">
                  <a16:creationId xmlns:a16="http://schemas.microsoft.com/office/drawing/2014/main" id="{39C187DC-BD6A-194A-ABC0-8BFD50AECA38}"/>
                </a:ext>
              </a:extLst>
            </p:cNvPr>
            <p:cNvSpPr/>
            <p:nvPr/>
          </p:nvSpPr>
          <p:spPr>
            <a:xfrm>
              <a:off x="3286847" y="2220667"/>
              <a:ext cx="3374571" cy="6302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0059C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9" name="Suorakulmio 67">
              <a:extLst>
                <a:ext uri="{FF2B5EF4-FFF2-40B4-BE49-F238E27FC236}">
                  <a16:creationId xmlns:a16="http://schemas.microsoft.com/office/drawing/2014/main" id="{00E06777-939A-814B-975A-D99365B665BB}"/>
                </a:ext>
              </a:extLst>
            </p:cNvPr>
            <p:cNvSpPr/>
            <p:nvPr/>
          </p:nvSpPr>
          <p:spPr>
            <a:xfrm>
              <a:off x="462729" y="2980786"/>
              <a:ext cx="6198691" cy="5923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Luvat ja valvonta -palvelukerros</a:t>
              </a:r>
            </a:p>
          </p:txBody>
        </p: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0A9D15F4-D657-B940-8CA5-E0CA781C185F}"/>
                </a:ext>
              </a:extLst>
            </p:cNvPr>
            <p:cNvSpPr txBox="1"/>
            <p:nvPr/>
          </p:nvSpPr>
          <p:spPr>
            <a:xfrm>
              <a:off x="3985939" y="3651215"/>
              <a:ext cx="19652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Suomi.fi -palveluväylä</a:t>
              </a:r>
              <a:endPara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1" name="Sisällön paikkamerkki 3">
              <a:extLst>
                <a:ext uri="{FF2B5EF4-FFF2-40B4-BE49-F238E27FC236}">
                  <a16:creationId xmlns:a16="http://schemas.microsoft.com/office/drawing/2014/main" id="{E111F1E1-25BB-4949-B550-0545B1119123}"/>
                </a:ext>
              </a:extLst>
            </p:cNvPr>
            <p:cNvSpPr txBox="1">
              <a:spLocks/>
            </p:cNvSpPr>
            <p:nvPr/>
          </p:nvSpPr>
          <p:spPr>
            <a:xfrm>
              <a:off x="6879488" y="2987778"/>
              <a:ext cx="4252800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Yhteisten tietojen syöttö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Projektitasoinen lupatarpeen kartoitus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Etenemisen kokonaisseuranta: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Kannustaa viranomaisten väliseen keskusteluun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Kattava tiedonhaku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Mahdollistaa lisätietojen kysymisen</a:t>
              </a:r>
            </a:p>
            <a:p>
              <a:pPr marL="595313" marR="0" lvl="1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59C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2" name="Sisällön paikkamerkki 3">
              <a:extLst>
                <a:ext uri="{FF2B5EF4-FFF2-40B4-BE49-F238E27FC236}">
                  <a16:creationId xmlns:a16="http://schemas.microsoft.com/office/drawing/2014/main" id="{C71F173A-F4D2-1049-90B5-5CEF7A434AE6}"/>
                </a:ext>
              </a:extLst>
            </p:cNvPr>
            <p:cNvSpPr txBox="1">
              <a:spLocks/>
            </p:cNvSpPr>
            <p:nvPr/>
          </p:nvSpPr>
          <p:spPr>
            <a:xfrm>
              <a:off x="6879488" y="4479548"/>
              <a:ext cx="4252800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Lupaspesifisten tietojen syöttö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Hanketason lupatiedot valmiina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Viranomaisten asiointiratkaisut</a:t>
              </a:r>
            </a:p>
          </p:txBody>
        </p:sp>
        <p:sp>
          <p:nvSpPr>
            <p:cNvPr id="13" name="Sisällön paikkamerkki 3">
              <a:extLst>
                <a:ext uri="{FF2B5EF4-FFF2-40B4-BE49-F238E27FC236}">
                  <a16:creationId xmlns:a16="http://schemas.microsoft.com/office/drawing/2014/main" id="{8EEBE3D2-4349-0249-AA42-DD88BF26FC9C}"/>
                </a:ext>
              </a:extLst>
            </p:cNvPr>
            <p:cNvSpPr txBox="1">
              <a:spLocks/>
            </p:cNvSpPr>
            <p:nvPr/>
          </p:nvSpPr>
          <p:spPr>
            <a:xfrm>
              <a:off x="6879488" y="5355260"/>
              <a:ext cx="4040760" cy="67491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Backoffice</a:t>
              </a: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– asianhallinta- ja substanssijärjestelmät</a:t>
              </a:r>
            </a:p>
          </p:txBody>
        </p:sp>
        <p:pic>
          <p:nvPicPr>
            <p:cNvPr id="14" name="Kuva 12">
              <a:extLst>
                <a:ext uri="{FF2B5EF4-FFF2-40B4-BE49-F238E27FC236}">
                  <a16:creationId xmlns:a16="http://schemas.microsoft.com/office/drawing/2014/main" id="{9DF13B38-DA6E-DA49-9D3C-EDEACEBE6E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46011" y="1368456"/>
              <a:ext cx="574632" cy="574632"/>
            </a:xfrm>
            <a:prstGeom prst="rect">
              <a:avLst/>
            </a:prstGeom>
          </p:spPr>
        </p:pic>
        <p:sp>
          <p:nvSpPr>
            <p:cNvPr id="15" name="Sisällön paikkamerkki 3">
              <a:extLst>
                <a:ext uri="{FF2B5EF4-FFF2-40B4-BE49-F238E27FC236}">
                  <a16:creationId xmlns:a16="http://schemas.microsoft.com/office/drawing/2014/main" id="{559509DB-B8DD-8E42-95FA-21E4BC35053F}"/>
                </a:ext>
              </a:extLst>
            </p:cNvPr>
            <p:cNvSpPr txBox="1">
              <a:spLocks/>
            </p:cNvSpPr>
            <p:nvPr/>
          </p:nvSpPr>
          <p:spPr>
            <a:xfrm>
              <a:off x="836727" y="2029284"/>
              <a:ext cx="2063086" cy="79482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Eri rekisterien tiedot rikastavat lupatietoja</a:t>
              </a:r>
            </a:p>
          </p:txBody>
        </p:sp>
        <p:cxnSp>
          <p:nvCxnSpPr>
            <p:cNvPr id="16" name="Suora nuoliyhdysviiva 81">
              <a:extLst>
                <a:ext uri="{FF2B5EF4-FFF2-40B4-BE49-F238E27FC236}">
                  <a16:creationId xmlns:a16="http://schemas.microsoft.com/office/drawing/2014/main" id="{C6596116-F7C8-B046-AFEB-CF96EEB696B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23342" y="2553359"/>
              <a:ext cx="7416" cy="348402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uora yhdysviiva 98">
              <a:extLst>
                <a:ext uri="{FF2B5EF4-FFF2-40B4-BE49-F238E27FC236}">
                  <a16:creationId xmlns:a16="http://schemas.microsoft.com/office/drawing/2014/main" id="{204FE110-A186-434C-9AA7-549F6E30F99B}"/>
                </a:ext>
              </a:extLst>
            </p:cNvPr>
            <p:cNvCxnSpPr>
              <a:cxnSpLocks/>
            </p:cNvCxnSpPr>
            <p:nvPr/>
          </p:nvCxnSpPr>
          <p:spPr>
            <a:xfrm>
              <a:off x="6942367" y="5267848"/>
              <a:ext cx="3977882" cy="36420"/>
            </a:xfrm>
            <a:prstGeom prst="line">
              <a:avLst/>
            </a:prstGeom>
            <a:ln w="12700">
              <a:solidFill>
                <a:srgbClr val="D5B37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uora yhdysviiva 101">
              <a:extLst>
                <a:ext uri="{FF2B5EF4-FFF2-40B4-BE49-F238E27FC236}">
                  <a16:creationId xmlns:a16="http://schemas.microsoft.com/office/drawing/2014/main" id="{C7AD33F2-D8BD-9446-A116-666DCA8CBB32}"/>
                </a:ext>
              </a:extLst>
            </p:cNvPr>
            <p:cNvCxnSpPr>
              <a:cxnSpLocks/>
            </p:cNvCxnSpPr>
            <p:nvPr/>
          </p:nvCxnSpPr>
          <p:spPr>
            <a:xfrm>
              <a:off x="6942367" y="2885764"/>
              <a:ext cx="3977882" cy="0"/>
            </a:xfrm>
            <a:prstGeom prst="line">
              <a:avLst/>
            </a:prstGeom>
            <a:ln w="12700">
              <a:solidFill>
                <a:srgbClr val="D5B37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Suorakulmio 4">
              <a:extLst>
                <a:ext uri="{FF2B5EF4-FFF2-40B4-BE49-F238E27FC236}">
                  <a16:creationId xmlns:a16="http://schemas.microsoft.com/office/drawing/2014/main" id="{D5CAD9D6-A6C0-DF43-BA0A-7ACF85758C04}"/>
                </a:ext>
              </a:extLst>
            </p:cNvPr>
            <p:cNvSpPr/>
            <p:nvPr/>
          </p:nvSpPr>
          <p:spPr>
            <a:xfrm>
              <a:off x="3451464" y="2313920"/>
              <a:ext cx="1404313" cy="432507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Tekstiruutu 6">
              <a:extLst>
                <a:ext uri="{FF2B5EF4-FFF2-40B4-BE49-F238E27FC236}">
                  <a16:creationId xmlns:a16="http://schemas.microsoft.com/office/drawing/2014/main" id="{EC6F3482-4044-6244-95E6-8C9CA1279934}"/>
                </a:ext>
              </a:extLst>
            </p:cNvPr>
            <p:cNvSpPr txBox="1"/>
            <p:nvPr/>
          </p:nvSpPr>
          <p:spPr>
            <a:xfrm>
              <a:off x="5358702" y="2406233"/>
              <a:ext cx="7938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Suomi.fi</a:t>
              </a:r>
              <a:endPara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1" name="Tekstiruutu 7">
              <a:extLst>
                <a:ext uri="{FF2B5EF4-FFF2-40B4-BE49-F238E27FC236}">
                  <a16:creationId xmlns:a16="http://schemas.microsoft.com/office/drawing/2014/main" id="{F0615C42-E523-0D43-9ED2-52D949C8F600}"/>
                </a:ext>
              </a:extLst>
            </p:cNvPr>
            <p:cNvSpPr txBox="1"/>
            <p:nvPr/>
          </p:nvSpPr>
          <p:spPr>
            <a:xfrm>
              <a:off x="3460421" y="2341771"/>
              <a:ext cx="14504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24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Viranomaisten verkkosivut</a:t>
              </a:r>
              <a:endPara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" name="Suorakulmio 28">
              <a:extLst>
                <a:ext uri="{FF2B5EF4-FFF2-40B4-BE49-F238E27FC236}">
                  <a16:creationId xmlns:a16="http://schemas.microsoft.com/office/drawing/2014/main" id="{ADF3548C-48D6-3941-BB76-96D29C754BE4}"/>
                </a:ext>
              </a:extLst>
            </p:cNvPr>
            <p:cNvSpPr/>
            <p:nvPr/>
          </p:nvSpPr>
          <p:spPr>
            <a:xfrm>
              <a:off x="5085820" y="2319174"/>
              <a:ext cx="1404313" cy="432507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cxnSp>
          <p:nvCxnSpPr>
            <p:cNvPr id="23" name="Suora nuoliyhdysviiva 32">
              <a:extLst>
                <a:ext uri="{FF2B5EF4-FFF2-40B4-BE49-F238E27FC236}">
                  <a16:creationId xmlns:a16="http://schemas.microsoft.com/office/drawing/2014/main" id="{72866033-7CB5-E84D-9CE5-802B42B55E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73835" y="2856052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nuoliyhdysviiva 33">
              <a:extLst>
                <a:ext uri="{FF2B5EF4-FFF2-40B4-BE49-F238E27FC236}">
                  <a16:creationId xmlns:a16="http://schemas.microsoft.com/office/drawing/2014/main" id="{9C153E51-2B99-B14A-A9EF-1378A6E6D6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8581" y="2107492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tsikko 1">
              <a:extLst>
                <a:ext uri="{FF2B5EF4-FFF2-40B4-BE49-F238E27FC236}">
                  <a16:creationId xmlns:a16="http://schemas.microsoft.com/office/drawing/2014/main" id="{2B643752-D6AD-1443-B575-6EC506A65753}"/>
                </a:ext>
              </a:extLst>
            </p:cNvPr>
            <p:cNvSpPr txBox="1">
              <a:spLocks/>
            </p:cNvSpPr>
            <p:nvPr/>
          </p:nvSpPr>
          <p:spPr>
            <a:xfrm>
              <a:off x="4357500" y="1858874"/>
              <a:ext cx="1244600" cy="29845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j-ea"/>
                  <a:cs typeface="+mj-cs"/>
                </a:rPr>
                <a:t>ASIAKAS</a:t>
              </a:r>
            </a:p>
          </p:txBody>
        </p:sp>
        <p:pic>
          <p:nvPicPr>
            <p:cNvPr id="26" name="Kuva 35">
              <a:extLst>
                <a:ext uri="{FF2B5EF4-FFF2-40B4-BE49-F238E27FC236}">
                  <a16:creationId xmlns:a16="http://schemas.microsoft.com/office/drawing/2014/main" id="{FEFC76E0-59E2-9B49-8FE8-27FA3A940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03576" y="1339008"/>
              <a:ext cx="530004" cy="530004"/>
            </a:xfrm>
            <a:prstGeom prst="rect">
              <a:avLst/>
            </a:prstGeom>
          </p:spPr>
        </p:pic>
        <p:sp>
          <p:nvSpPr>
            <p:cNvPr id="27" name="Suorakulmio 26">
              <a:extLst>
                <a:ext uri="{FF2B5EF4-FFF2-40B4-BE49-F238E27FC236}">
                  <a16:creationId xmlns:a16="http://schemas.microsoft.com/office/drawing/2014/main" id="{7B2C1976-60D4-5D40-8846-69258209F53F}"/>
                </a:ext>
              </a:extLst>
            </p:cNvPr>
            <p:cNvSpPr/>
            <p:nvPr/>
          </p:nvSpPr>
          <p:spPr>
            <a:xfrm>
              <a:off x="3615559" y="4702665"/>
              <a:ext cx="2626558" cy="48566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Asiointipalvelu</a:t>
              </a:r>
            </a:p>
          </p:txBody>
        </p:sp>
        <p:sp>
          <p:nvSpPr>
            <p:cNvPr id="28" name="Suorakulmio 27">
              <a:extLst>
                <a:ext uri="{FF2B5EF4-FFF2-40B4-BE49-F238E27FC236}">
                  <a16:creationId xmlns:a16="http://schemas.microsoft.com/office/drawing/2014/main" id="{9DD57CED-17AF-784D-8847-832C7F4F9641}"/>
                </a:ext>
              </a:extLst>
            </p:cNvPr>
            <p:cNvSpPr/>
            <p:nvPr/>
          </p:nvSpPr>
          <p:spPr>
            <a:xfrm>
              <a:off x="3615559" y="5347679"/>
              <a:ext cx="2607195" cy="485669"/>
            </a:xfrm>
            <a:prstGeom prst="rect">
              <a:avLst/>
            </a:prstGeom>
            <a:noFill/>
            <a:ln w="28575">
              <a:solidFill>
                <a:schemeClr val="bg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Käsittelyjärjestelmä</a:t>
              </a:r>
            </a:p>
          </p:txBody>
        </p:sp>
        <p:cxnSp>
          <p:nvCxnSpPr>
            <p:cNvPr id="29" name="Suora nuoliyhdysviiva 96">
              <a:extLst>
                <a:ext uri="{FF2B5EF4-FFF2-40B4-BE49-F238E27FC236}">
                  <a16:creationId xmlns:a16="http://schemas.microsoft.com/office/drawing/2014/main" id="{12DC45BE-7079-C54D-94C9-87BC869692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68578" y="5125301"/>
              <a:ext cx="1" cy="288000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uora nuoliyhdysviiva 73">
              <a:extLst>
                <a:ext uri="{FF2B5EF4-FFF2-40B4-BE49-F238E27FC236}">
                  <a16:creationId xmlns:a16="http://schemas.microsoft.com/office/drawing/2014/main" id="{BCAA4B93-76EA-954B-8AC2-668F407164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8578" y="3458216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nuoliyhdysviiva 74">
              <a:extLst>
                <a:ext uri="{FF2B5EF4-FFF2-40B4-BE49-F238E27FC236}">
                  <a16:creationId xmlns:a16="http://schemas.microsoft.com/office/drawing/2014/main" id="{6E38DA44-010B-A744-AEEC-881FEC7C13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68578" y="3903349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kstiruutu 38">
              <a:extLst>
                <a:ext uri="{FF2B5EF4-FFF2-40B4-BE49-F238E27FC236}">
                  <a16:creationId xmlns:a16="http://schemas.microsoft.com/office/drawing/2014/main" id="{A77BAC22-4B99-224E-857E-D49984E12728}"/>
                </a:ext>
              </a:extLst>
            </p:cNvPr>
            <p:cNvSpPr txBox="1"/>
            <p:nvPr/>
          </p:nvSpPr>
          <p:spPr>
            <a:xfrm>
              <a:off x="3907705" y="4125900"/>
              <a:ext cx="2011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Viranomaisten omat järjestelmät</a:t>
              </a:r>
              <a:endPara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33" name="Kuva 40">
              <a:extLst>
                <a:ext uri="{FF2B5EF4-FFF2-40B4-BE49-F238E27FC236}">
                  <a16:creationId xmlns:a16="http://schemas.microsoft.com/office/drawing/2014/main" id="{24C430B1-D26D-2C44-B932-934C71BE43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359180" y="4096373"/>
              <a:ext cx="297375" cy="311486"/>
            </a:xfrm>
            <a:prstGeom prst="rect">
              <a:avLst/>
            </a:prstGeom>
          </p:spPr>
        </p:pic>
        <p:pic>
          <p:nvPicPr>
            <p:cNvPr id="34" name="Kuva 41">
              <a:extLst>
                <a:ext uri="{FF2B5EF4-FFF2-40B4-BE49-F238E27FC236}">
                  <a16:creationId xmlns:a16="http://schemas.microsoft.com/office/drawing/2014/main" id="{E42346BB-5201-254C-BB1D-3C11F36E9E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6200000">
              <a:off x="3365644" y="5729036"/>
              <a:ext cx="297375" cy="311486"/>
            </a:xfrm>
            <a:prstGeom prst="rect">
              <a:avLst/>
            </a:prstGeom>
          </p:spPr>
        </p:pic>
        <p:pic>
          <p:nvPicPr>
            <p:cNvPr id="35" name="Kuva 42">
              <a:extLst>
                <a:ext uri="{FF2B5EF4-FFF2-40B4-BE49-F238E27FC236}">
                  <a16:creationId xmlns:a16="http://schemas.microsoft.com/office/drawing/2014/main" id="{0B52370D-C2BA-464E-9A27-3765EB8CD3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6291802" y="4076917"/>
              <a:ext cx="297375" cy="311486"/>
            </a:xfrm>
            <a:prstGeom prst="rect">
              <a:avLst/>
            </a:prstGeom>
          </p:spPr>
        </p:pic>
        <p:pic>
          <p:nvPicPr>
            <p:cNvPr id="36" name="Kuva 43">
              <a:extLst>
                <a:ext uri="{FF2B5EF4-FFF2-40B4-BE49-F238E27FC236}">
                  <a16:creationId xmlns:a16="http://schemas.microsoft.com/office/drawing/2014/main" id="{49689642-7AB4-9C45-92CB-436B63789F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>
              <a:off x="6304109" y="5714232"/>
              <a:ext cx="297375" cy="311486"/>
            </a:xfrm>
            <a:prstGeom prst="rect">
              <a:avLst/>
            </a:prstGeom>
          </p:spPr>
        </p:pic>
        <p:sp>
          <p:nvSpPr>
            <p:cNvPr id="37" name="Suorakulmio 3">
              <a:extLst>
                <a:ext uri="{FF2B5EF4-FFF2-40B4-BE49-F238E27FC236}">
                  <a16:creationId xmlns:a16="http://schemas.microsoft.com/office/drawing/2014/main" id="{3E91FF09-0490-274C-8F46-68672647C107}"/>
                </a:ext>
              </a:extLst>
            </p:cNvPr>
            <p:cNvSpPr/>
            <p:nvPr/>
          </p:nvSpPr>
          <p:spPr>
            <a:xfrm>
              <a:off x="462729" y="4025579"/>
              <a:ext cx="2714306" cy="20705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127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8" name="Tekstiruutu 36">
              <a:extLst>
                <a:ext uri="{FF2B5EF4-FFF2-40B4-BE49-F238E27FC236}">
                  <a16:creationId xmlns:a16="http://schemas.microsoft.com/office/drawing/2014/main" id="{BD1AD3F9-648C-A948-AC1F-A701B90C7C74}"/>
                </a:ext>
              </a:extLst>
            </p:cNvPr>
            <p:cNvSpPr txBox="1"/>
            <p:nvPr/>
          </p:nvSpPr>
          <p:spPr>
            <a:xfrm>
              <a:off x="765114" y="4179445"/>
              <a:ext cx="2011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Viranomaisella ei omia järjestelmiä</a:t>
              </a:r>
              <a:endPara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9" name="Tekstiruutu 37">
              <a:extLst>
                <a:ext uri="{FF2B5EF4-FFF2-40B4-BE49-F238E27FC236}">
                  <a16:creationId xmlns:a16="http://schemas.microsoft.com/office/drawing/2014/main" id="{4579DCDF-1C8B-0144-8E81-E3B2BE672828}"/>
                </a:ext>
              </a:extLst>
            </p:cNvPr>
            <p:cNvSpPr txBox="1"/>
            <p:nvPr/>
          </p:nvSpPr>
          <p:spPr>
            <a:xfrm>
              <a:off x="950688" y="3627608"/>
              <a:ext cx="19652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Kevytasiointi</a:t>
              </a:r>
              <a:endPara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cxnSp>
          <p:nvCxnSpPr>
            <p:cNvPr id="40" name="Suora nuoliyhdysviiva 44">
              <a:extLst>
                <a:ext uri="{FF2B5EF4-FFF2-40B4-BE49-F238E27FC236}">
                  <a16:creationId xmlns:a16="http://schemas.microsoft.com/office/drawing/2014/main" id="{B75123E8-E349-0F4A-8CFA-83C99724CA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0240" y="3424982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nuoliyhdysviiva 45">
              <a:extLst>
                <a:ext uri="{FF2B5EF4-FFF2-40B4-BE49-F238E27FC236}">
                  <a16:creationId xmlns:a16="http://schemas.microsoft.com/office/drawing/2014/main" id="{5050EF1F-DAF5-B14C-8814-FCC6D913E7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0240" y="3870115"/>
              <a:ext cx="1" cy="215827"/>
            </a:xfrm>
            <a:prstGeom prst="straightConnector1">
              <a:avLst/>
            </a:prstGeom>
            <a:ln w="19050">
              <a:solidFill>
                <a:schemeClr val="tx2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Sisällön paikkamerkki 3">
              <a:extLst>
                <a:ext uri="{FF2B5EF4-FFF2-40B4-BE49-F238E27FC236}">
                  <a16:creationId xmlns:a16="http://schemas.microsoft.com/office/drawing/2014/main" id="{0DF95318-D872-6543-8B26-F25E118F1E8A}"/>
                </a:ext>
              </a:extLst>
            </p:cNvPr>
            <p:cNvSpPr txBox="1">
              <a:spLocks/>
            </p:cNvSpPr>
            <p:nvPr/>
          </p:nvSpPr>
          <p:spPr>
            <a:xfrm>
              <a:off x="785096" y="4757051"/>
              <a:ext cx="2063086" cy="79482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Lupatietojen välitys viranomaisille</a:t>
              </a:r>
            </a:p>
            <a:p>
              <a:pPr marL="138113" marR="0" lvl="0" indent="-138113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fi-FI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59C8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Tilatietojen välitys palvelukerrokseen</a:t>
              </a:r>
            </a:p>
          </p:txBody>
        </p:sp>
        <p:pic>
          <p:nvPicPr>
            <p:cNvPr id="43" name="Kuva 47">
              <a:extLst>
                <a:ext uri="{FF2B5EF4-FFF2-40B4-BE49-F238E27FC236}">
                  <a16:creationId xmlns:a16="http://schemas.microsoft.com/office/drawing/2014/main" id="{61AC34CA-45AB-D04A-9E70-544E119486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6319" y="4096373"/>
              <a:ext cx="297375" cy="266087"/>
            </a:xfrm>
            <a:prstGeom prst="rect">
              <a:avLst/>
            </a:prstGeom>
          </p:spPr>
        </p:pic>
        <p:pic>
          <p:nvPicPr>
            <p:cNvPr id="44" name="Kuva 48">
              <a:extLst>
                <a:ext uri="{FF2B5EF4-FFF2-40B4-BE49-F238E27FC236}">
                  <a16:creationId xmlns:a16="http://schemas.microsoft.com/office/drawing/2014/main" id="{3930EE27-61EB-FA48-8541-E68258488B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2789448" y="4086885"/>
              <a:ext cx="297375" cy="311486"/>
            </a:xfrm>
            <a:prstGeom prst="rect">
              <a:avLst/>
            </a:prstGeom>
          </p:spPr>
        </p:pic>
        <p:pic>
          <p:nvPicPr>
            <p:cNvPr id="45" name="Kuva 49">
              <a:extLst>
                <a:ext uri="{FF2B5EF4-FFF2-40B4-BE49-F238E27FC236}">
                  <a16:creationId xmlns:a16="http://schemas.microsoft.com/office/drawing/2014/main" id="{0B2E31A7-B17F-9843-AA3A-CBEBB7EBB4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6200000">
              <a:off x="546319" y="5721980"/>
              <a:ext cx="297375" cy="311486"/>
            </a:xfrm>
            <a:prstGeom prst="rect">
              <a:avLst/>
            </a:prstGeom>
          </p:spPr>
        </p:pic>
        <p:pic>
          <p:nvPicPr>
            <p:cNvPr id="46" name="Kuva 50">
              <a:extLst>
                <a:ext uri="{FF2B5EF4-FFF2-40B4-BE49-F238E27FC236}">
                  <a16:creationId xmlns:a16="http://schemas.microsoft.com/office/drawing/2014/main" id="{982DC6EA-D681-DB47-BE7F-362E9CFA78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>
              <a:off x="2796743" y="5721981"/>
              <a:ext cx="297375" cy="3114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46444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Liittymistasot Luvat ja valvonta -palveluun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132556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Tavoitteena asiointien liittämisessä järjestelmäintegraatio ja automaattinen tietojen siirto järjestelmien välillä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/>
              <a:t>Toiminnallisuus ja manuaalisen työn määrä riippuu viranomaisen liittymistasosta</a:t>
            </a:r>
          </a:p>
          <a:p>
            <a:endParaRPr lang="fi-FI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51360F1-A7E1-2A42-9281-65FC801B23DC}"/>
              </a:ext>
            </a:extLst>
          </p:cNvPr>
          <p:cNvSpPr txBox="1">
            <a:spLocks/>
          </p:cNvSpPr>
          <p:nvPr/>
        </p:nvSpPr>
        <p:spPr>
          <a:xfrm>
            <a:off x="838200" y="2759422"/>
            <a:ext cx="10515600" cy="2818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sz="20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B423CA4-414E-C746-9ECE-44E5522341A0}"/>
              </a:ext>
            </a:extLst>
          </p:cNvPr>
          <p:cNvGraphicFramePr>
            <a:graphicFrameLocks noGrp="1"/>
          </p:cNvGraphicFramePr>
          <p:nvPr/>
        </p:nvGraphicFramePr>
        <p:xfrm>
          <a:off x="1105594" y="3888142"/>
          <a:ext cx="10248207" cy="1937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6069">
                  <a:extLst>
                    <a:ext uri="{9D8B030D-6E8A-4147-A177-3AD203B41FA5}">
                      <a16:colId xmlns:a16="http://schemas.microsoft.com/office/drawing/2014/main" val="2304865239"/>
                    </a:ext>
                  </a:extLst>
                </a:gridCol>
                <a:gridCol w="3416069">
                  <a:extLst>
                    <a:ext uri="{9D8B030D-6E8A-4147-A177-3AD203B41FA5}">
                      <a16:colId xmlns:a16="http://schemas.microsoft.com/office/drawing/2014/main" val="715222589"/>
                    </a:ext>
                  </a:extLst>
                </a:gridCol>
                <a:gridCol w="3416069">
                  <a:extLst>
                    <a:ext uri="{9D8B030D-6E8A-4147-A177-3AD203B41FA5}">
                      <a16:colId xmlns:a16="http://schemas.microsoft.com/office/drawing/2014/main" val="3211967094"/>
                    </a:ext>
                  </a:extLst>
                </a:gridCol>
              </a:tblGrid>
              <a:tr h="540731">
                <a:tc>
                  <a:txBody>
                    <a:bodyPr/>
                    <a:lstStyle/>
                    <a:p>
                      <a:r>
                        <a:rPr lang="fi-FI" dirty="0"/>
                        <a:t>Ei sähköistä asiointia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Sähköinen asiointi, ei integraatiota (RED 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Sähköinen asiointi, integraatio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37233"/>
                  </a:ext>
                </a:extLst>
              </a:tr>
              <a:tr h="1296987">
                <a:tc>
                  <a:txBody>
                    <a:bodyPr/>
                    <a:lstStyle/>
                    <a:p>
                      <a:r>
                        <a:rPr lang="fi-FI" dirty="0"/>
                        <a:t>Kevytasiointi, tarkoitettu korvaamaan sähköposti-/paperilomakkeet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Asiakas pyritään ohjaamaan sähköiseen asiointiin, käsittelyn tilan seuranta palvelukerroksessa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Hakemus- ja tilatiedot siirtyvät automaattisesti palvelukerroksen ja asiointipalvelun välillä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00593"/>
                  </a:ext>
                </a:extLst>
              </a:tr>
            </a:tbl>
          </a:graphicData>
        </a:graphic>
      </p:graphicFrame>
      <p:sp>
        <p:nvSpPr>
          <p:cNvPr id="3" name="Right Arrow 2">
            <a:extLst>
              <a:ext uri="{FF2B5EF4-FFF2-40B4-BE49-F238E27FC236}">
                <a16:creationId xmlns:a16="http://schemas.microsoft.com/office/drawing/2014/main" id="{C6E537D2-BA5E-8540-86E1-83209DEAEA9A}"/>
              </a:ext>
            </a:extLst>
          </p:cNvPr>
          <p:cNvSpPr/>
          <p:nvPr/>
        </p:nvSpPr>
        <p:spPr>
          <a:xfrm>
            <a:off x="1105594" y="3248326"/>
            <a:ext cx="10248206" cy="5426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Käsityön määrä vähenee</a:t>
            </a:r>
          </a:p>
        </p:txBody>
      </p:sp>
    </p:spTree>
    <p:extLst>
      <p:ext uri="{BB962C8B-B14F-4D97-AF65-F5344CB8AC3E}">
        <p14:creationId xmlns:p14="http://schemas.microsoft.com/office/powerpoint/2010/main" val="49042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Sähköinen asiointipalvelu, integraatio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9504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fi-FI" sz="1800" dirty="0"/>
              <a:t>Toiminnanharjoittaja antaa hakemuksen tietoja Luvat ja valvonta –palvelussa ja ohjataan sen jälkeen sähköiseen asiointipalveluun (jonne saapuu esitäytetty hakemus)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1800" dirty="0"/>
              <a:t>Kertakirjautuminen (Suomi.fi)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Varsinainen vireillepano tapahtuu toimivaltaisen viranomaisen sähköisestä asiointipalvelusta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Asiankäsittely, täydennykset ja päätökset hoidetaan kuten suoraan asiointipalveluun saapuneillekin hakemuksille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1800" dirty="0"/>
              <a:t>Tieto käsittelyn etenemisestä välitetään automaattisesti Luvat ja valvonta –palveluun</a:t>
            </a:r>
          </a:p>
          <a:p>
            <a:pPr lvl="1"/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Toistaiseksi Luvat ja valvonta –palvelussa käytävä keskustelu </a:t>
            </a:r>
            <a:r>
              <a:rPr lang="fi-FI" sz="1800" u="sng" dirty="0"/>
              <a:t>ei välity</a:t>
            </a:r>
            <a:r>
              <a:rPr lang="fi-FI" sz="1800" dirty="0"/>
              <a:t> asiointipalveluun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Kaikki keskustelut ja muut lupakokonaisuuteen liittyvät asioinnit ovat nähtävillä virkailijakäyttöliittymän kautta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47522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Integraation hyödyt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9504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Asiakas ohjataan suoraan oikealle hakemukselle, kertakirjautuminen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Luvat ja valvonta -palvelussa kootut tiedot ovat suoraan käytettävissä hakemuksella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Asian käsittely ei vaadi ylimääräisiä vaiheita, käsittelijätiedot ja tilatiedot siirtyvät automaattisesti Luvat ja valvonta -palveluun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Jatkossa määräaikojen laskenta tapahtuu automaattisesti, ei tarvetta erilliselle ilmoitukselle yhteyspisteviranomaiselle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818082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Integraation toteutustavat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9504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Suomi.fi-palveluväylä (REST-API)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Sanomarajapinta (RABBITMQ)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Ohjelmistorobotiikka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1800" dirty="0"/>
              <a:t>Integraation rajapintakuvaus on saatavilla pyynnöstä (</a:t>
            </a:r>
            <a:r>
              <a:rPr lang="fi-FI" sz="1800" dirty="0" err="1"/>
              <a:t>luvatjavalvonta.fi</a:t>
            </a:r>
            <a:r>
              <a:rPr lang="fi-FI" sz="18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D8FB27-0C62-AA44-A5CA-F4475CC77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4661" y="3311288"/>
            <a:ext cx="7582678" cy="279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26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32516FA-A770-374E-9C3D-0AFCCA38E34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69B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dirty="0"/>
              <a:t>Integraatioprojekti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07F73C-4D00-FD47-95CE-AC8607A3981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39504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800" dirty="0"/>
              <a:t>Luvat ja valvonta -palveluun liittymisprosessin osana voidaan käynnistää integraatioprojekti</a:t>
            </a:r>
          </a:p>
          <a:p>
            <a:endParaRPr lang="fi-FI" sz="1800" dirty="0"/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Yhteys </a:t>
            </a:r>
            <a:r>
              <a:rPr lang="fi-FI" sz="1800" dirty="0" err="1"/>
              <a:t>luvatjavalvonta.fi</a:t>
            </a:r>
            <a:r>
              <a:rPr lang="fi-FI" sz="1800" dirty="0"/>
              <a:t>-sivuston kautta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Aloituspalaveri, jossa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1800" dirty="0"/>
              <a:t>Mitä: kartoitetaan integroitavat asioinnit, tarpeet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1800" dirty="0"/>
              <a:t>Miten: kartoitetaan integroitavat järjestelmät ja prosessit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i-FI" sz="1800" dirty="0"/>
              <a:t>Milloin ja kuka: sovitaan aikatauluista, vastuista ja yhteyshenkilöistä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Rajapintojen toteutus / ohjelmistorobotin konfigurointi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Testaus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1800" dirty="0"/>
              <a:t>Käyttöönotto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579731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_LV_yleisesitys_malli_110302019_linkit.potx" id="{EFE8526B-AE35-4018-B340-6E11E9607E3E}" vid="{75CC8C77-0475-40A8-97E3-0820317D2E8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28D0DF700A4F84E868DD434CBD4A71D" ma:contentTypeVersion="1" ma:contentTypeDescription="Luo uusi asiakirja." ma:contentTypeScope="" ma:versionID="261fc1c11fdcdc6a19de2811625c3363">
  <xsd:schema xmlns:xsd="http://www.w3.org/2001/XMLSchema" xmlns:xs="http://www.w3.org/2001/XMLSchema" xmlns:p="http://schemas.microsoft.com/office/2006/metadata/properties" xmlns:ns2="2cf90d5a-aaba-49a4-8c9f-0e9730ee96cc" targetNamespace="http://schemas.microsoft.com/office/2006/metadata/properties" ma:root="true" ma:fieldsID="edd79d3921565332ea6fcfa907a799bc" ns2:_="">
    <xsd:import namespace="2cf90d5a-aaba-49a4-8c9f-0e9730ee96cc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f90d5a-aaba-49a4-8c9f-0e9730ee96c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4C65F-B902-4809-A028-D7EAAB1483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930DCE-E3BB-4DE9-8A73-746D44D94419}">
  <ds:schemaRefs>
    <ds:schemaRef ds:uri="http://schemas.microsoft.com/office/2006/metadata/properties"/>
    <ds:schemaRef ds:uri="2cf90d5a-aaba-49a4-8c9f-0e9730ee96c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58C4316-1AEC-4CBF-B592-822C53DB61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f90d5a-aaba-49a4-8c9f-0e9730ee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TEM_LV_yleisesitys_malli_110302019_linkit_ver2</Template>
  <TotalTime>12555</TotalTime>
  <Words>424</Words>
  <Application>Microsoft Macintosh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Viljami Saloranta</dc:creator>
  <cp:lastModifiedBy>Kari Valde</cp:lastModifiedBy>
  <cp:revision>310</cp:revision>
  <dcterms:created xsi:type="dcterms:W3CDTF">2019-03-27T08:37:33Z</dcterms:created>
  <dcterms:modified xsi:type="dcterms:W3CDTF">2021-08-31T11:25:22Z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0x010100A28D0DF700A4F84E868DD434CBD4A71D</vt:lpwstr>
  </property>
</Properties>
</file>