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8"/>
  </p:notesMasterIdLst>
  <p:sldIdLst>
    <p:sldId id="380" r:id="rId6"/>
    <p:sldId id="381" r:id="rId7"/>
    <p:sldId id="1957" r:id="rId8"/>
    <p:sldId id="1981" r:id="rId9"/>
    <p:sldId id="1982" r:id="rId10"/>
    <p:sldId id="1963" r:id="rId11"/>
    <p:sldId id="1966" r:id="rId12"/>
    <p:sldId id="1959" r:id="rId13"/>
    <p:sldId id="1973" r:id="rId14"/>
    <p:sldId id="1960" r:id="rId15"/>
    <p:sldId id="1968" r:id="rId16"/>
    <p:sldId id="26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o Ikäheimo" initials="AI" lastIdx="36" clrIdx="0">
    <p:extLst>
      <p:ext uri="{19B8F6BF-5375-455C-9EA6-DF929625EA0E}">
        <p15:presenceInfo xmlns:p15="http://schemas.microsoft.com/office/powerpoint/2012/main" userId="S::aino.ikaheimo@sitowise.com::fb785583-09cb-4c0d-a616-ee4322b6e09e" providerId="AD"/>
      </p:ext>
    </p:extLst>
  </p:cmAuthor>
  <p:cmAuthor id="2" name="Troberg Benita (TEM)" initials="TB(" lastIdx="13" clrIdx="1">
    <p:extLst>
      <p:ext uri="{19B8F6BF-5375-455C-9EA6-DF929625EA0E}">
        <p15:presenceInfo xmlns:p15="http://schemas.microsoft.com/office/powerpoint/2012/main" userId="S-1-5-21-3521595049-301303566-333748410-25001" providerId="AD"/>
      </p:ext>
    </p:extLst>
  </p:cmAuthor>
  <p:cmAuthor id="3" name="Kuusela Kimmo (TEM)" initials="KK(" lastIdx="2" clrIdx="2">
    <p:extLst>
      <p:ext uri="{19B8F6BF-5375-455C-9EA6-DF929625EA0E}">
        <p15:presenceInfo xmlns:p15="http://schemas.microsoft.com/office/powerpoint/2012/main" userId="S-1-5-21-3521595049-301303566-333748410-24648" providerId="AD"/>
      </p:ext>
    </p:extLst>
  </p:cmAuthor>
  <p:cmAuthor id="4" name="Alitalo Sirpa (TEM)" initials="AS(" lastIdx="1" clrIdx="3">
    <p:extLst>
      <p:ext uri="{19B8F6BF-5375-455C-9EA6-DF929625EA0E}">
        <p15:presenceInfo xmlns:p15="http://schemas.microsoft.com/office/powerpoint/2012/main" userId="S-1-5-21-3521595049-301303566-333748410-41806" providerId="AD"/>
      </p:ext>
    </p:extLst>
  </p:cmAuthor>
  <p:cmAuthor id="5" name="Päivi Tommila" initials="PT" lastIdx="13" clrIdx="4">
    <p:extLst>
      <p:ext uri="{19B8F6BF-5375-455C-9EA6-DF929625EA0E}">
        <p15:presenceInfo xmlns:p15="http://schemas.microsoft.com/office/powerpoint/2012/main" userId="SAIVI.TOMMILA@TEM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379"/>
    <a:srgbClr val="E13B5F"/>
    <a:srgbClr val="0059C8"/>
    <a:srgbClr val="FFFFFF"/>
    <a:srgbClr val="0069B4"/>
    <a:srgbClr val="D22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389" autoAdjust="0"/>
  </p:normalViewPr>
  <p:slideViewPr>
    <p:cSldViewPr snapToGrid="0">
      <p:cViewPr varScale="1">
        <p:scale>
          <a:sx n="59" d="100"/>
          <a:sy n="59" d="100"/>
        </p:scale>
        <p:origin x="212" y="60"/>
      </p:cViewPr>
      <p:guideLst/>
    </p:cSldViewPr>
  </p:slideViewPr>
  <p:outlineViewPr>
    <p:cViewPr>
      <p:scale>
        <a:sx n="33" d="100"/>
        <a:sy n="33" d="100"/>
      </p:scale>
      <p:origin x="0" y="-79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0155-9EC5-43B6-9343-7BE48967F58C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584F-5BC7-447E-9472-A355CC2637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5584F-5BC7-447E-9472-A355CC26372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8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Tänään keskitytään vaiheisiin 1-5 (mahdollista ja kokoa)</a:t>
            </a:r>
          </a:p>
          <a:p>
            <a:pPr marL="171450" indent="-171450">
              <a:buFontTx/>
              <a:buChar char="-"/>
            </a:pPr>
            <a:r>
              <a:rPr lang="fi-FI" dirty="0"/>
              <a:t>Vaiheet 1-3 koskevat suomi.fi –palveluja käyttäviä viranomaisia ml. Kunnat</a:t>
            </a:r>
          </a:p>
          <a:p>
            <a:pPr marL="171450" indent="-171450">
              <a:buFontTx/>
              <a:buChar char="-"/>
            </a:pPr>
            <a:r>
              <a:rPr lang="fi-FI" dirty="0"/>
              <a:t>Loput vaiheet kaikkia LV-palveluun liittyjiä</a:t>
            </a:r>
          </a:p>
          <a:p>
            <a:pPr marL="171450" indent="-171450">
              <a:buFontTx/>
              <a:buChar char="-"/>
            </a:pPr>
            <a:endParaRPr lang="fi-FI" dirty="0"/>
          </a:p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72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dirty="0">
                <a:ea typeface="Calibri" panose="020F0502020204030204" pitchFamily="34" charset="0"/>
                <a:sym typeface="Wingdings" panose="05000000000000000000" pitchFamily="2" charset="2"/>
              </a:rPr>
              <a:t>Monessa</a:t>
            </a:r>
            <a:r>
              <a:rPr lang="fi-FI" sz="1200" dirty="0">
                <a:ea typeface="Calibri" panose="020F0502020204030204" pitchFamily="34" charset="0"/>
              </a:rPr>
              <a:t> kunnassa nämä ovatkin jo laajassa käytössä </a:t>
            </a:r>
            <a:r>
              <a:rPr lang="fi-FI" sz="1200" dirty="0">
                <a:ea typeface="Calibri" panose="020F0502020204030204" pitchFamily="34" charset="0"/>
                <a:sym typeface="Wingdings" panose="05000000000000000000" pitchFamily="2" charset="2"/>
              </a:rPr>
              <a:t> Kuten muissakin Suomi.fi-palvelujen kautta käytettävissä palveluissa, tarvitaan Luvat ja valvonta –palvelun käyttämiseen omaa valtuusasiaa</a:t>
            </a:r>
            <a:endParaRPr lang="fi-FI" sz="1200" dirty="0"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i-FI" sz="1200" dirty="0"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dirty="0">
                <a:ea typeface="Calibri" panose="020F0502020204030204" pitchFamily="34" charset="0"/>
              </a:rPr>
              <a:t>Näitä ovat mm. yhteisöt, jolla ei ole rekisteriin merkittyjä edustajia (esim. julkiset viranomaiset, </a:t>
            </a:r>
            <a:r>
              <a:rPr lang="fi-FI" sz="1200" b="1" dirty="0">
                <a:ea typeface="Calibri" panose="020F0502020204030204" pitchFamily="34" charset="0"/>
              </a:rPr>
              <a:t>kunnat</a:t>
            </a:r>
            <a:r>
              <a:rPr lang="fi-FI" sz="1200" dirty="0">
                <a:ea typeface="Calibri" panose="020F0502020204030204" pitchFamily="34" charset="0"/>
              </a:rPr>
              <a:t>, seurakunnat, oppilaitokset, säätiöt, elinkeinoyhtymät ja kuolinpesät, joilla on </a:t>
            </a:r>
            <a:r>
              <a:rPr lang="fi-FI" sz="1200" b="1" dirty="0">
                <a:ea typeface="Calibri" panose="020F0502020204030204" pitchFamily="34" charset="0"/>
              </a:rPr>
              <a:t>Y-tunnus</a:t>
            </a:r>
            <a:r>
              <a:rPr lang="fi-FI" sz="1200" dirty="0">
                <a:ea typeface="Calibri" panose="020F0502020204030204" pitchFamily="34" charset="0"/>
              </a:rPr>
              <a:t>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25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81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a typeface="Calibri" panose="020F0502020204030204" pitchFamily="34" charset="0"/>
              </a:rPr>
              <a:t>Jos hakemus on puutteellinen eikä pyydettyjä lisätietoja toimiteta annettuun määräaikaan mennessä, rekisteröintiä tai mitätöintiä ei voida tehdä ja hakemus hylätään</a:t>
            </a:r>
            <a:endParaRPr lang="fi-FI" sz="14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63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Edustajan valtuutusoikeudellinen joutuu antamaan valtuuden myös itselleen lupia käsitelläkseen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04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B926044D-E42A-41AE-BE0F-802794E9E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7" b="-265"/>
          <a:stretch/>
        </p:blipFill>
        <p:spPr>
          <a:xfrm>
            <a:off x="0" y="6011999"/>
            <a:ext cx="12191997" cy="8578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A8CAFB5-52C9-43AF-9E2F-F504A52A4199}"/>
              </a:ext>
            </a:extLst>
          </p:cNvPr>
          <p:cNvSpPr txBox="1"/>
          <p:nvPr userDrawn="1"/>
        </p:nvSpPr>
        <p:spPr>
          <a:xfrm>
            <a:off x="960077" y="844732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E07C72-5120-4CDE-A225-BA86F2F3D0AE}"/>
              </a:ext>
            </a:extLst>
          </p:cNvPr>
          <p:cNvSpPr txBox="1"/>
          <p:nvPr userDrawn="1"/>
        </p:nvSpPr>
        <p:spPr>
          <a:xfrm>
            <a:off x="960076" y="1767841"/>
            <a:ext cx="889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0C41990-7B56-471F-A1E2-516604C0430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1200" y="846000"/>
            <a:ext cx="9144000" cy="921600"/>
          </a:xfrm>
          <a:solidFill>
            <a:schemeClr val="bg1"/>
          </a:solidFill>
        </p:spPr>
        <p:txBody>
          <a:bodyPr anchor="ctr"/>
          <a:lstStyle/>
          <a:p>
            <a:endParaRPr lang="en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C17D583-DE84-49EA-B8CA-C6CCA2EAE1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1200" y="1835150"/>
            <a:ext cx="9144000" cy="333946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FI" sz="2000"/>
          </a:p>
        </p:txBody>
      </p:sp>
    </p:spTree>
    <p:extLst>
      <p:ext uri="{BB962C8B-B14F-4D97-AF65-F5344CB8AC3E}">
        <p14:creationId xmlns:p14="http://schemas.microsoft.com/office/powerpoint/2010/main" val="217895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83EA79-3788-854A-A786-2F5131EC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4000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85C9F4A-2B78-5545-941F-4B64015E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77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LUVAT JA VALVONTA -HANKE 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C0DBFC7-20B1-9749-AB60-BD88706F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02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97FA43C4-F725-0F4E-A7D7-816E139932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3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3D4430-A480-C544-A57A-6D09843E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77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LUVAT JA VALVONTA -HANKE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41A6A3-753B-E247-805C-A9575E05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02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97FA43C4-F725-0F4E-A7D7-816E139932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18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A5D7848-D4CB-4046-99BF-55777A4F33C4}"/>
              </a:ext>
            </a:extLst>
          </p:cNvPr>
          <p:cNvSpPr/>
          <p:nvPr userDrawn="1"/>
        </p:nvSpPr>
        <p:spPr>
          <a:xfrm>
            <a:off x="6896100" y="1047750"/>
            <a:ext cx="5295900" cy="44587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1351491"/>
            <a:ext cx="4090416" cy="96708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2514697"/>
            <a:ext cx="4090416" cy="26954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BAF6D5BF-12D1-438F-93EF-D984FD406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 b="-266"/>
          <a:stretch/>
        </p:blipFill>
        <p:spPr>
          <a:xfrm>
            <a:off x="0" y="5994399"/>
            <a:ext cx="12191997" cy="8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FFF213-2B62-483E-9A01-1359D793A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B6C7F17-C090-4D76-A55B-4F56237E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69" y="1915205"/>
            <a:ext cx="5072331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9D16573-AB65-414B-87B8-62D9C345E0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23670" y="2498823"/>
            <a:ext cx="494982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7B9884D-A030-4209-8DA3-4B2845DF4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23670" y="3110801"/>
            <a:ext cx="4827320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0D288C9-CDF1-44CF-9309-F995FC832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3670" y="3706112"/>
            <a:ext cx="468449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55C615-E680-422B-B405-2D153FF6DF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23669" y="5076037"/>
            <a:ext cx="4396963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4B8B7C1-B427-4C2A-A2AF-9C327EEAA9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24053" y="4301422"/>
            <a:ext cx="4520643" cy="65720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1F146717-F837-426F-AD4B-92A1CC2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9" y="728312"/>
            <a:ext cx="4090416" cy="96708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62926E2F-BCE3-43A0-ADBA-BB5494B55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A6FA5A-1586-494D-89AA-BAF3F770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3" y="1312807"/>
            <a:ext cx="7936966" cy="446398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6000"/>
            <a:ext cx="7994650" cy="5832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00" y="1767600"/>
            <a:ext cx="5670550" cy="22464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3913570-5C7E-4962-BD26-9DA021FEBC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67700" y="2851198"/>
            <a:ext cx="2279650" cy="1857374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4">
            <a:extLst>
              <a:ext uri="{FF2B5EF4-FFF2-40B4-BE49-F238E27FC236}">
                <a16:creationId xmlns:a16="http://schemas.microsoft.com/office/drawing/2014/main" id="{AA7A333B-EDA1-4295-B6E8-243C041B7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A681F-A19C-49CD-BC8C-2502692B9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FBF00-440B-4B11-AE32-166842B2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03DE-6EFD-449C-9467-0E95D9BF71D0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3405BA-1471-4386-9CAD-327980DA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C453BC-5ECE-43A4-B320-2AC5970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4AA3F19B-9EE0-406B-93EC-FB1B83A14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2" b="-265"/>
          <a:stretch/>
        </p:blipFill>
        <p:spPr>
          <a:xfrm>
            <a:off x="0" y="2009863"/>
            <a:ext cx="12191997" cy="486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839985-5427-47BF-A66E-9092F406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0" y="1779588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873338-AD0B-48C5-8C16-77066E06C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000" y="3177040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B2D7314-CC3F-446E-BAC8-8F6C03873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0000" y="4574492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F886A1DB-7CF6-41A9-A307-C8F5E57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471420"/>
            <a:ext cx="2922361" cy="96708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7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6D1A80-5763-B740-A913-49F7F3E0D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2802741"/>
            <a:ext cx="9144000" cy="2387600"/>
          </a:xfrm>
        </p:spPr>
        <p:txBody>
          <a:bodyPr anchor="b">
            <a:normAutofit/>
          </a:bodyPr>
          <a:lstStyle>
            <a:lvl1pPr marL="9525" indent="0" algn="l">
              <a:tabLst/>
              <a:defRPr sz="55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A273B8-1368-1042-BB92-676BA8B2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5213090"/>
            <a:ext cx="9144000" cy="8768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 b="1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92EB19-79B5-7242-93BA-01E4F6A7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77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LUVAT JA VALVONTA -HANKE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0703F0-F987-794C-81C0-F2D14643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02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97FA43C4-F725-0F4E-A7D7-816E139932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6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D6A01-2D78-F547-97A5-2CC1CC1C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4048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66F1FB-C87E-6F4F-9C1C-22361DF0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980000"/>
            <a:ext cx="10515600" cy="414929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5566BB64-10CA-8C48-B21C-F9CC4AB7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77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LUVAT JA VALVONTA -HANKE 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1B44A0A8-15AA-1A4C-928E-EF512BC5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02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97FA43C4-F725-0F4E-A7D7-816E139932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14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272B59-0C98-F844-AE93-9A5D0EAFA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68350"/>
            <a:ext cx="10515600" cy="2275475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66BB3A-7555-3A40-BA70-F9D7A3C2B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4589463"/>
            <a:ext cx="8054175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1860D388-C280-014C-88A1-D6CF14D0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77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LUVAT JA VALVONTA -HANKE 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44AC9EA-34D7-214F-A1E9-6851DDA5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02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97FA43C4-F725-0F4E-A7D7-816E139932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07FE9-4A1A-7544-8FD5-21E5D948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54000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DCF53B-966A-454C-B14A-3CCB1719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000" y="1980000"/>
            <a:ext cx="5181600" cy="423291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53FE70-2C79-F34C-B4C8-8F5587C9D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000" y="1980000"/>
            <a:ext cx="5181600" cy="423291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F2FA673-B81A-124E-9A75-6F2418B3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775" y="635635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LUVAT JA VALVONTA -HANKE 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0066D0B-B46E-EA48-B0BD-06B5CDF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02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97FA43C4-F725-0F4E-A7D7-816E139932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7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56A007-5B54-4CA3-B4B1-81846F4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552759-AF2F-4E78-9D94-342A119C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501A3-49A8-496D-BF53-BF1E7F77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03DE-6EFD-449C-9467-0E95D9BF71D0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E9189F-0EA6-4098-8896-3380FF723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5F649D-8B54-460A-A8F9-1C660C27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69B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19FCE4E-B77B-D544-92F9-B2DE746C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9178CF-8927-4145-A176-0E2570CD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817193-F135-D04D-83B2-2FCEF23B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E381F6-4AA9-6D41-887B-E4D1477BC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LUVAT JA VALVONTA -HANKE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1F7867-0452-3F41-887E-764A12E17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97FA43C4-F725-0F4E-A7D7-816E139932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98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tem.fi/raportit-ja-selvityks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virkailijavaltuuttamispalvelu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vv.fi/documents/16079645/37328995/Virkailijavaltuuttamispalvelu+vaihe+vaiheelta.pdf/4de70995-d2b5-03cc-5537-9eac1b1fe497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hyperlink" Target="https://valtuusrekisteri.test.suomi.fi/valtuudet/hakemuksella-valtuuttaminen/ohjeet-hakemuksen-tekemise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vv.fi/tunnistu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m.fi/documents/1410877/85525705/Anvisning_om_kommunens_anslutning_REDII_07072021.pptx/aab9d1ce-c544-8e07-15d6-4aff5d128dfb?t=1627301131687" TargetMode="External"/><Relationship Id="rId5" Type="http://schemas.openxmlformats.org/officeDocument/2006/relationships/hyperlink" Target="https://tem.fi/documents/1410877/85525705/Kuntaliittyminen_REDII_ohje_07072021.pptx/6d5c0091-b32e-151f-417e-b5e44b249cf6?t=1627301122024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omi.fi/valtuudet/valtuusasiat/lupa-ja-valvonta-kokonaisuuksien-viranomaiskasittely/6f63c9bda527b1c916153f6e7fc4add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m.fi/documents/1410877/7147282/Anslutningsblanket+f%C3%B6r+Tj%C3%A4nsten+Tillst%C3%A5nd+och+tillsyn_2021.xlsx/c51a1d83-5804-05fd-b25b-54944a7fe5aa?t=1624265026749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tem.fi/documents/1410877/7147282/LV_liittymislomake_kunnat_REDII.xlsx/3e9991b8-ea18-b2fe-f425-79e31f3e940d?t=162426492867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7.png"/><Relationship Id="rId4" Type="http://schemas.openxmlformats.org/officeDocument/2006/relationships/hyperlink" Target="mailto:%20tuki.lv@ely-kesku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07B53-39E5-4FD9-9B9F-99570FC6C8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9652"/>
            <a:ext cx="9144000" cy="921600"/>
          </a:xfrm>
          <a:noFill/>
        </p:spPr>
        <p:txBody>
          <a:bodyPr>
            <a:normAutofit fontScale="90000"/>
          </a:bodyPr>
          <a:lstStyle/>
          <a:p>
            <a:r>
              <a:rPr lang="fi-FI" dirty="0">
                <a:noFill/>
              </a:rPr>
              <a:t>Luvat ja valvonta -palveluun liittyminen kuntien ja virastojen näkökulmasta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1AC4E-B51B-4FF5-8C0E-624B71162F10}"/>
              </a:ext>
            </a:extLst>
          </p:cNvPr>
          <p:cNvSpPr/>
          <p:nvPr/>
        </p:nvSpPr>
        <p:spPr>
          <a:xfrm>
            <a:off x="895227" y="1120639"/>
            <a:ext cx="10401546" cy="48767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Luvat ja valvonta -palveluun liittyminen</a:t>
            </a: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Kristian Nokelainen, </a:t>
            </a:r>
            <a:r>
              <a:rPr kumimoji="0" lang="fi-FI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Consultor</a:t>
            </a: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Finland 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D8A9AA-8DF5-4B14-9F7D-0BA33447A8B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64678" y="4789366"/>
            <a:ext cx="9144000" cy="1093944"/>
          </a:xfrm>
          <a:noFill/>
        </p:spPr>
        <p:txBody>
          <a:bodyPr/>
          <a:lstStyle/>
          <a:p>
            <a:r>
              <a:rPr lang="fi-FI" i="1" dirty="0">
                <a:noFill/>
              </a:rPr>
              <a:t>Kristian Nokelainen, </a:t>
            </a:r>
            <a:r>
              <a:rPr lang="fi-FI" i="1" dirty="0" err="1">
                <a:noFill/>
              </a:rPr>
              <a:t>Consultor</a:t>
            </a:r>
            <a:r>
              <a:rPr lang="fi-FI" i="1" dirty="0">
                <a:noFill/>
              </a:rPr>
              <a:t> Finland Oy</a:t>
            </a:r>
          </a:p>
          <a:p>
            <a:endParaRPr lang="fi-FI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580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637520-BF2B-4D58-88B7-3E1DF59CD3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95222" y="222540"/>
            <a:ext cx="9144000" cy="92075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3200" b="1" kern="1200" dirty="0">
                <a:solidFill>
                  <a:srgbClr val="0069B4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Liittymisohje ja -lomake kunnille</a:t>
            </a:r>
            <a:endParaRPr lang="fi-FI" dirty="0">
              <a:effectLst/>
            </a:endParaRPr>
          </a:p>
        </p:txBody>
      </p:sp>
      <p:sp>
        <p:nvSpPr>
          <p:cNvPr id="51" name="Sisällön paikkamerkki 4">
            <a:extLst>
              <a:ext uri="{FF2B5EF4-FFF2-40B4-BE49-F238E27FC236}">
                <a16:creationId xmlns:a16="http://schemas.microsoft.com/office/drawing/2014/main" id="{A75459B7-EBF6-4108-A451-7123642EAEC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95222" y="1151469"/>
            <a:ext cx="10353267" cy="2492790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Liittymislomakkeiden tiedot viedään Luvat ja valvonta –palveluun alla olevan aikataulun mukaisesti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Vastaanotettujen lomakkeiden tarkastus ja tietojen kokoaminen 3 viikon sykleissä (siniset pallot)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Tämän jälkeen tiedot viedään hallitusti 3 viikon välein ohjelmistojulkaisujen yhteydessä (kultaiset salmiakki-kuviot)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Tietojen palveluun vienti kestää yhteensä </a:t>
            </a:r>
            <a:r>
              <a:rPr lang="fi-FI" sz="2000" b="1" dirty="0"/>
              <a:t>3 – 6 viikkoa </a:t>
            </a:r>
            <a:r>
              <a:rPr lang="fi-FI" sz="2000" dirty="0">
                <a:sym typeface="Wingdings" panose="05000000000000000000" pitchFamily="2" charset="2"/>
              </a:rPr>
              <a:t> Tietojen vienti vahvistetaan sähköpostilla yhteyshenkilölle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Vahvistuksen jälkeen asioinnit tulee testata (lomakkeen sisältö, heräteviestit) tuotannossa</a:t>
            </a:r>
          </a:p>
        </p:txBody>
      </p:sp>
      <p:graphicFrame>
        <p:nvGraphicFramePr>
          <p:cNvPr id="2" name="Taulukko 3">
            <a:extLst>
              <a:ext uri="{FF2B5EF4-FFF2-40B4-BE49-F238E27FC236}">
                <a16:creationId xmlns:a16="http://schemas.microsoft.com/office/drawing/2014/main" id="{E8A713EE-7FA8-40F5-A552-6A80DA99B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283964"/>
              </p:ext>
            </p:extLst>
          </p:nvPr>
        </p:nvGraphicFramePr>
        <p:xfrm>
          <a:off x="191386" y="3690290"/>
          <a:ext cx="11775540" cy="238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777">
                  <a:extLst>
                    <a:ext uri="{9D8B030D-6E8A-4147-A177-3AD203B41FA5}">
                      <a16:colId xmlns:a16="http://schemas.microsoft.com/office/drawing/2014/main" val="1941885136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4030807326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4118085533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912541976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3823150493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884898616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4041717627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1904155169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21111305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83853990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2643311836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1300877793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168293607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2226016650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1186641923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1016691703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3451540528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3673831709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1349730203"/>
                    </a:ext>
                  </a:extLst>
                </a:gridCol>
                <a:gridCol w="588777">
                  <a:extLst>
                    <a:ext uri="{9D8B030D-6E8A-4147-A177-3AD203B41FA5}">
                      <a16:colId xmlns:a16="http://schemas.microsoft.com/office/drawing/2014/main" val="4090806265"/>
                    </a:ext>
                  </a:extLst>
                </a:gridCol>
              </a:tblGrid>
              <a:tr h="590108">
                <a:tc gridSpan="2">
                  <a:txBody>
                    <a:bodyPr/>
                    <a:lstStyle/>
                    <a:p>
                      <a:r>
                        <a:rPr lang="fi-FI" dirty="0"/>
                        <a:t>Elokuu</a:t>
                      </a:r>
                    </a:p>
                  </a:txBody>
                  <a:tcPr>
                    <a:solidFill>
                      <a:srgbClr val="005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0059C8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i-FI" dirty="0"/>
                        <a:t>Syyskuu</a:t>
                      </a:r>
                    </a:p>
                  </a:txBody>
                  <a:tcPr>
                    <a:solidFill>
                      <a:srgbClr val="005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dirty="0"/>
                        <a:t>Lokakuu</a:t>
                      </a:r>
                    </a:p>
                  </a:txBody>
                  <a:tcPr>
                    <a:solidFill>
                      <a:srgbClr val="005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dirty="0"/>
                        <a:t>Marraskuu</a:t>
                      </a:r>
                    </a:p>
                  </a:txBody>
                  <a:tcPr>
                    <a:solidFill>
                      <a:srgbClr val="005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i-FI" dirty="0"/>
                        <a:t>Joulukuu</a:t>
                      </a:r>
                    </a:p>
                  </a:txBody>
                  <a:tcPr>
                    <a:solidFill>
                      <a:srgbClr val="005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2855"/>
                  </a:ext>
                </a:extLst>
              </a:tr>
              <a:tr h="392611">
                <a:tc>
                  <a:txBody>
                    <a:bodyPr/>
                    <a:lstStyle/>
                    <a:p>
                      <a:r>
                        <a:rPr lang="fi-FI" dirty="0"/>
                        <a:t>33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34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36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37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38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39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41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42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43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44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46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47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48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49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50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51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52</a:t>
                      </a:r>
                    </a:p>
                  </a:txBody>
                  <a:tcPr>
                    <a:solidFill>
                      <a:srgbClr val="D5B3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97803"/>
                  </a:ext>
                </a:extLst>
              </a:tr>
              <a:tr h="139941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708130"/>
                  </a:ext>
                </a:extLst>
              </a:tr>
            </a:tbl>
          </a:graphicData>
        </a:graphic>
      </p:graphicFrame>
      <p:sp>
        <p:nvSpPr>
          <p:cNvPr id="4" name="Vuokaaviosymboli: Valinta 3">
            <a:extLst>
              <a:ext uri="{FF2B5EF4-FFF2-40B4-BE49-F238E27FC236}">
                <a16:creationId xmlns:a16="http://schemas.microsoft.com/office/drawing/2014/main" id="{06A7881E-5C06-454B-BB4A-086ACEF29E97}"/>
              </a:ext>
            </a:extLst>
          </p:cNvPr>
          <p:cNvSpPr/>
          <p:nvPr/>
        </p:nvSpPr>
        <p:spPr>
          <a:xfrm>
            <a:off x="2713992" y="5468010"/>
            <a:ext cx="223284" cy="308345"/>
          </a:xfrm>
          <a:prstGeom prst="flowChartDecision">
            <a:avLst/>
          </a:prstGeom>
          <a:solidFill>
            <a:srgbClr val="D5B379"/>
          </a:solidFill>
          <a:ln>
            <a:solidFill>
              <a:srgbClr val="D5B37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3F1B8994-F062-41B1-9363-CE4E379725AD}"/>
              </a:ext>
            </a:extLst>
          </p:cNvPr>
          <p:cNvSpPr/>
          <p:nvPr/>
        </p:nvSpPr>
        <p:spPr>
          <a:xfrm>
            <a:off x="980421" y="5014845"/>
            <a:ext cx="170121" cy="170121"/>
          </a:xfrm>
          <a:prstGeom prst="ellipse">
            <a:avLst/>
          </a:prstGeom>
          <a:solidFill>
            <a:srgbClr val="0059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uokaaviosymboli: Valinta 14">
            <a:extLst>
              <a:ext uri="{FF2B5EF4-FFF2-40B4-BE49-F238E27FC236}">
                <a16:creationId xmlns:a16="http://schemas.microsoft.com/office/drawing/2014/main" id="{60C7D0A6-B85E-4070-9CFE-EEC631E7FCDC}"/>
              </a:ext>
            </a:extLst>
          </p:cNvPr>
          <p:cNvSpPr/>
          <p:nvPr/>
        </p:nvSpPr>
        <p:spPr>
          <a:xfrm>
            <a:off x="4474528" y="5473757"/>
            <a:ext cx="223284" cy="308345"/>
          </a:xfrm>
          <a:prstGeom prst="flowChartDecision">
            <a:avLst/>
          </a:prstGeom>
          <a:solidFill>
            <a:srgbClr val="D5B379"/>
          </a:solidFill>
          <a:ln>
            <a:solidFill>
              <a:srgbClr val="D5B37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Vuokaaviosymboli: Valinta 15">
            <a:extLst>
              <a:ext uri="{FF2B5EF4-FFF2-40B4-BE49-F238E27FC236}">
                <a16:creationId xmlns:a16="http://schemas.microsoft.com/office/drawing/2014/main" id="{49AF21D6-E730-4894-94D8-7A9F785F8819}"/>
              </a:ext>
            </a:extLst>
          </p:cNvPr>
          <p:cNvSpPr/>
          <p:nvPr/>
        </p:nvSpPr>
        <p:spPr>
          <a:xfrm>
            <a:off x="6251066" y="5473757"/>
            <a:ext cx="223284" cy="308345"/>
          </a:xfrm>
          <a:prstGeom prst="flowChartDecision">
            <a:avLst/>
          </a:prstGeom>
          <a:solidFill>
            <a:srgbClr val="D5B379"/>
          </a:solidFill>
          <a:ln>
            <a:solidFill>
              <a:srgbClr val="D5B37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Vuokaaviosymboli: Valinta 16">
            <a:extLst>
              <a:ext uri="{FF2B5EF4-FFF2-40B4-BE49-F238E27FC236}">
                <a16:creationId xmlns:a16="http://schemas.microsoft.com/office/drawing/2014/main" id="{7FC283EF-B911-4BCD-8334-4B7D630B446A}"/>
              </a:ext>
            </a:extLst>
          </p:cNvPr>
          <p:cNvSpPr/>
          <p:nvPr/>
        </p:nvSpPr>
        <p:spPr>
          <a:xfrm>
            <a:off x="8010334" y="5449259"/>
            <a:ext cx="223284" cy="308345"/>
          </a:xfrm>
          <a:prstGeom prst="flowChartDecision">
            <a:avLst/>
          </a:prstGeom>
          <a:solidFill>
            <a:srgbClr val="D5B379"/>
          </a:solidFill>
          <a:ln>
            <a:solidFill>
              <a:srgbClr val="D5B37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Vuokaaviosymboli: Valinta 17">
            <a:extLst>
              <a:ext uri="{FF2B5EF4-FFF2-40B4-BE49-F238E27FC236}">
                <a16:creationId xmlns:a16="http://schemas.microsoft.com/office/drawing/2014/main" id="{E962972F-D897-4BDE-88B2-DAE2BE57595A}"/>
              </a:ext>
            </a:extLst>
          </p:cNvPr>
          <p:cNvSpPr/>
          <p:nvPr/>
        </p:nvSpPr>
        <p:spPr>
          <a:xfrm>
            <a:off x="9833400" y="5468011"/>
            <a:ext cx="223284" cy="308345"/>
          </a:xfrm>
          <a:prstGeom prst="flowChartDecision">
            <a:avLst/>
          </a:prstGeom>
          <a:solidFill>
            <a:srgbClr val="D5B379"/>
          </a:solidFill>
          <a:ln>
            <a:solidFill>
              <a:srgbClr val="D5B37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DEB3B2E4-EFE2-48D2-829F-DD221335FB06}"/>
              </a:ext>
            </a:extLst>
          </p:cNvPr>
          <p:cNvSpPr/>
          <p:nvPr/>
        </p:nvSpPr>
        <p:spPr>
          <a:xfrm>
            <a:off x="2743196" y="5040845"/>
            <a:ext cx="170121" cy="170121"/>
          </a:xfrm>
          <a:prstGeom prst="ellipse">
            <a:avLst/>
          </a:prstGeom>
          <a:solidFill>
            <a:srgbClr val="0059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1528898C-9EDF-4C91-9E52-223DD26BA2AA}"/>
              </a:ext>
            </a:extLst>
          </p:cNvPr>
          <p:cNvSpPr/>
          <p:nvPr/>
        </p:nvSpPr>
        <p:spPr>
          <a:xfrm>
            <a:off x="4501113" y="5029961"/>
            <a:ext cx="170121" cy="170121"/>
          </a:xfrm>
          <a:prstGeom prst="ellipse">
            <a:avLst/>
          </a:prstGeom>
          <a:solidFill>
            <a:srgbClr val="0059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2A834A0C-B07E-477C-8076-8873480F974A}"/>
              </a:ext>
            </a:extLst>
          </p:cNvPr>
          <p:cNvSpPr/>
          <p:nvPr/>
        </p:nvSpPr>
        <p:spPr>
          <a:xfrm>
            <a:off x="6272043" y="5023955"/>
            <a:ext cx="170121" cy="170121"/>
          </a:xfrm>
          <a:prstGeom prst="ellipse">
            <a:avLst/>
          </a:prstGeom>
          <a:solidFill>
            <a:srgbClr val="0059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1E261952-C36E-420B-BCD3-96543EFF10E2}"/>
              </a:ext>
            </a:extLst>
          </p:cNvPr>
          <p:cNvSpPr/>
          <p:nvPr/>
        </p:nvSpPr>
        <p:spPr>
          <a:xfrm>
            <a:off x="8035629" y="5012424"/>
            <a:ext cx="170121" cy="170121"/>
          </a:xfrm>
          <a:prstGeom prst="ellipse">
            <a:avLst/>
          </a:prstGeom>
          <a:solidFill>
            <a:srgbClr val="0059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BA6E7AEE-5286-437C-9B93-9A43234A3652}"/>
              </a:ext>
            </a:extLst>
          </p:cNvPr>
          <p:cNvSpPr/>
          <p:nvPr/>
        </p:nvSpPr>
        <p:spPr>
          <a:xfrm>
            <a:off x="9854674" y="5012423"/>
            <a:ext cx="170121" cy="170121"/>
          </a:xfrm>
          <a:prstGeom prst="ellipse">
            <a:avLst/>
          </a:prstGeom>
          <a:solidFill>
            <a:srgbClr val="0059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Yhdistin: Kulma 9">
            <a:extLst>
              <a:ext uri="{FF2B5EF4-FFF2-40B4-BE49-F238E27FC236}">
                <a16:creationId xmlns:a16="http://schemas.microsoft.com/office/drawing/2014/main" id="{CDF49B14-209C-49FE-A63C-CF6C7192488A}"/>
              </a:ext>
            </a:extLst>
          </p:cNvPr>
          <p:cNvCxnSpPr>
            <a:cxnSpLocks/>
            <a:stCxn id="20" idx="6"/>
            <a:endCxn id="16" idx="1"/>
          </p:cNvCxnSpPr>
          <p:nvPr/>
        </p:nvCxnSpPr>
        <p:spPr>
          <a:xfrm>
            <a:off x="4671234" y="5115022"/>
            <a:ext cx="1579832" cy="51290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Yhdistin: Kulma 32">
            <a:extLst>
              <a:ext uri="{FF2B5EF4-FFF2-40B4-BE49-F238E27FC236}">
                <a16:creationId xmlns:a16="http://schemas.microsoft.com/office/drawing/2014/main" id="{356BEDE3-00E4-45C6-8AD3-5F5E0DC810C8}"/>
              </a:ext>
            </a:extLst>
          </p:cNvPr>
          <p:cNvCxnSpPr>
            <a:cxnSpLocks/>
            <a:stCxn id="19" idx="6"/>
            <a:endCxn id="15" idx="1"/>
          </p:cNvCxnSpPr>
          <p:nvPr/>
        </p:nvCxnSpPr>
        <p:spPr>
          <a:xfrm>
            <a:off x="2913317" y="5125906"/>
            <a:ext cx="1561211" cy="50202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Yhdistin: Kulma 36">
            <a:extLst>
              <a:ext uri="{FF2B5EF4-FFF2-40B4-BE49-F238E27FC236}">
                <a16:creationId xmlns:a16="http://schemas.microsoft.com/office/drawing/2014/main" id="{97275482-9753-4D0A-B70A-B7A0AC55ACA7}"/>
              </a:ext>
            </a:extLst>
          </p:cNvPr>
          <p:cNvCxnSpPr>
            <a:cxnSpLocks/>
            <a:stCxn id="5" idx="6"/>
            <a:endCxn id="4" idx="1"/>
          </p:cNvCxnSpPr>
          <p:nvPr/>
        </p:nvCxnSpPr>
        <p:spPr>
          <a:xfrm>
            <a:off x="1150542" y="5099906"/>
            <a:ext cx="1563450" cy="52227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Yhdistin: Kulma 39">
            <a:extLst>
              <a:ext uri="{FF2B5EF4-FFF2-40B4-BE49-F238E27FC236}">
                <a16:creationId xmlns:a16="http://schemas.microsoft.com/office/drawing/2014/main" id="{7F59A640-63B5-4F82-A1AC-7633C77AE6D4}"/>
              </a:ext>
            </a:extLst>
          </p:cNvPr>
          <p:cNvCxnSpPr>
            <a:cxnSpLocks/>
            <a:stCxn id="21" idx="6"/>
            <a:endCxn id="17" idx="1"/>
          </p:cNvCxnSpPr>
          <p:nvPr/>
        </p:nvCxnSpPr>
        <p:spPr>
          <a:xfrm>
            <a:off x="6442164" y="5109016"/>
            <a:ext cx="1568170" cy="49441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Yhdistin: Kulma 42">
            <a:extLst>
              <a:ext uri="{FF2B5EF4-FFF2-40B4-BE49-F238E27FC236}">
                <a16:creationId xmlns:a16="http://schemas.microsoft.com/office/drawing/2014/main" id="{692AB89D-EC3E-4F36-B0F9-F33F0ED8308B}"/>
              </a:ext>
            </a:extLst>
          </p:cNvPr>
          <p:cNvCxnSpPr>
            <a:cxnSpLocks/>
            <a:stCxn id="22" idx="6"/>
            <a:endCxn id="18" idx="1"/>
          </p:cNvCxnSpPr>
          <p:nvPr/>
        </p:nvCxnSpPr>
        <p:spPr>
          <a:xfrm>
            <a:off x="8205750" y="5097485"/>
            <a:ext cx="1627650" cy="52469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Yhdistin: Kulma 45">
            <a:extLst>
              <a:ext uri="{FF2B5EF4-FFF2-40B4-BE49-F238E27FC236}">
                <a16:creationId xmlns:a16="http://schemas.microsoft.com/office/drawing/2014/main" id="{00844936-37E7-4B5E-929C-A248A8707DB8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10024795" y="5097484"/>
            <a:ext cx="2052462" cy="52469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Nuoli: Vasen-oikea 47">
            <a:extLst>
              <a:ext uri="{FF2B5EF4-FFF2-40B4-BE49-F238E27FC236}">
                <a16:creationId xmlns:a16="http://schemas.microsoft.com/office/drawing/2014/main" id="{FE83F2F7-86D2-4377-9103-85AD3BD8AA53}"/>
              </a:ext>
            </a:extLst>
          </p:cNvPr>
          <p:cNvSpPr/>
          <p:nvPr/>
        </p:nvSpPr>
        <p:spPr>
          <a:xfrm>
            <a:off x="2821171" y="5868594"/>
            <a:ext cx="1766778" cy="249865"/>
          </a:xfrm>
          <a:prstGeom prst="leftRightArrow">
            <a:avLst/>
          </a:prstGeom>
          <a:solidFill>
            <a:srgbClr val="D5B379"/>
          </a:solidFill>
          <a:ln>
            <a:solidFill>
              <a:srgbClr val="D5B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Nuoli: Vasen-oikea 51">
            <a:extLst>
              <a:ext uri="{FF2B5EF4-FFF2-40B4-BE49-F238E27FC236}">
                <a16:creationId xmlns:a16="http://schemas.microsoft.com/office/drawing/2014/main" id="{9E0EB35F-2CBC-456B-A368-48D9E9556B13}"/>
              </a:ext>
            </a:extLst>
          </p:cNvPr>
          <p:cNvSpPr/>
          <p:nvPr/>
        </p:nvSpPr>
        <p:spPr>
          <a:xfrm>
            <a:off x="1069018" y="4705114"/>
            <a:ext cx="1753925" cy="249865"/>
          </a:xfrm>
          <a:prstGeom prst="leftRightArrow">
            <a:avLst/>
          </a:prstGeom>
          <a:solidFill>
            <a:srgbClr val="0059C8"/>
          </a:solidFill>
          <a:ln>
            <a:solidFill>
              <a:srgbClr val="005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Sisällön paikkamerkki 2">
            <a:extLst>
              <a:ext uri="{FF2B5EF4-FFF2-40B4-BE49-F238E27FC236}">
                <a16:creationId xmlns:a16="http://schemas.microsoft.com/office/drawing/2014/main" id="{5DE5C8D0-6EB6-434A-B5A9-8182B901AC8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95222" y="222540"/>
            <a:ext cx="9144000" cy="920750"/>
          </a:xfrm>
          <a:noFill/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fi-FI" sz="3200" b="1" kern="1200" dirty="0">
                <a:noFill/>
                <a:effectLst/>
              </a:rPr>
              <a:t>Vahvistus liittymisestä Luvat ja valvonta -palveluun</a:t>
            </a:r>
            <a:endParaRPr lang="fi-FI" dirty="0">
              <a:noFill/>
              <a:effectLst/>
            </a:endParaRPr>
          </a:p>
        </p:txBody>
      </p:sp>
      <p:pic>
        <p:nvPicPr>
          <p:cNvPr id="57" name="Kuva 56" descr="Merkki valintamerkki1 ääriviiva">
            <a:extLst>
              <a:ext uri="{FF2B5EF4-FFF2-40B4-BE49-F238E27FC236}">
                <a16:creationId xmlns:a16="http://schemas.microsoft.com/office/drawing/2014/main" id="{FC97DB69-5CA7-40AD-9296-84871070CC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7321" y="253804"/>
            <a:ext cx="865206" cy="858222"/>
          </a:xfrm>
          <a:prstGeom prst="rect">
            <a:avLst/>
          </a:prstGeom>
        </p:spPr>
      </p:pic>
      <p:sp>
        <p:nvSpPr>
          <p:cNvPr id="58" name="Suorakulmio: Pyöristetyt kulmat 57">
            <a:extLst>
              <a:ext uri="{FF2B5EF4-FFF2-40B4-BE49-F238E27FC236}">
                <a16:creationId xmlns:a16="http://schemas.microsoft.com/office/drawing/2014/main" id="{0BF7D12F-90B4-4C79-98D4-FF0087547C50}"/>
              </a:ext>
            </a:extLst>
          </p:cNvPr>
          <p:cNvSpPr/>
          <p:nvPr/>
        </p:nvSpPr>
        <p:spPr>
          <a:xfrm>
            <a:off x="85060" y="125635"/>
            <a:ext cx="1499414" cy="2035309"/>
          </a:xfrm>
          <a:prstGeom prst="roundRect">
            <a:avLst>
              <a:gd name="adj" fmla="val 8128"/>
            </a:avLst>
          </a:prstGeom>
          <a:ln>
            <a:solidFill>
              <a:srgbClr val="0059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b" anchorCtr="1"/>
          <a:lstStyle/>
          <a:p>
            <a:pPr lvl="0" algn="ctr"/>
            <a:r>
              <a:rPr lang="fi-FI" sz="6600" dirty="0"/>
              <a:t>5</a:t>
            </a:r>
          </a:p>
        </p:txBody>
      </p: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C15AF6F7-A8B7-499B-A718-23F80E41216A}"/>
              </a:ext>
            </a:extLst>
          </p:cNvPr>
          <p:cNvGrpSpPr/>
          <p:nvPr/>
        </p:nvGrpSpPr>
        <p:grpSpPr>
          <a:xfrm>
            <a:off x="385837" y="277379"/>
            <a:ext cx="904050" cy="922595"/>
            <a:chOff x="756283" y="2962776"/>
            <a:chExt cx="1176831" cy="1130112"/>
          </a:xfrm>
        </p:grpSpPr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E070F6B7-4F9C-41FD-931E-24F953D2FE9E}"/>
                </a:ext>
              </a:extLst>
            </p:cNvPr>
            <p:cNvSpPr/>
            <p:nvPr/>
          </p:nvSpPr>
          <p:spPr>
            <a:xfrm>
              <a:off x="756283" y="2962776"/>
              <a:ext cx="1176831" cy="1130112"/>
            </a:xfrm>
            <a:prstGeom prst="ellipse">
              <a:avLst/>
            </a:prstGeom>
            <a:solidFill>
              <a:srgbClr val="0059C8"/>
            </a:solidFill>
            <a:ln w="12700" cap="flat" cmpd="sng" algn="ctr">
              <a:solidFill>
                <a:srgbClr val="0059C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1" name="Kuva 60" descr="Merkki valintamerkki1 ääriviiva">
              <a:extLst>
                <a:ext uri="{FF2B5EF4-FFF2-40B4-BE49-F238E27FC236}">
                  <a16:creationId xmlns:a16="http://schemas.microsoft.com/office/drawing/2014/main" id="{0A026DBC-1808-47F6-B865-723AC019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84890" y="3072775"/>
              <a:ext cx="914400" cy="914400"/>
            </a:xfrm>
            <a:prstGeom prst="rect">
              <a:avLst/>
            </a:prstGeom>
          </p:spPr>
        </p:pic>
      </p:grpSp>
      <p:sp>
        <p:nvSpPr>
          <p:cNvPr id="55" name="Rectangle 5">
            <a:extLst>
              <a:ext uri="{FF2B5EF4-FFF2-40B4-BE49-F238E27FC236}">
                <a16:creationId xmlns:a16="http://schemas.microsoft.com/office/drawing/2014/main" id="{E07741E2-58F6-443E-876A-B7B81D1286D6}"/>
              </a:ext>
            </a:extLst>
          </p:cNvPr>
          <p:cNvSpPr/>
          <p:nvPr/>
        </p:nvSpPr>
        <p:spPr>
          <a:xfrm>
            <a:off x="1140840" y="441611"/>
            <a:ext cx="10826086" cy="576667"/>
          </a:xfrm>
          <a:prstGeom prst="rect">
            <a:avLst/>
          </a:prstGeom>
          <a:solidFill>
            <a:srgbClr val="0059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Aikataulu ja vahvistus liittymisestä 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Luvat ja valvonta -palveluun</a:t>
            </a:r>
          </a:p>
        </p:txBody>
      </p:sp>
    </p:spTree>
    <p:extLst>
      <p:ext uri="{BB962C8B-B14F-4D97-AF65-F5344CB8AC3E}">
        <p14:creationId xmlns:p14="http://schemas.microsoft.com/office/powerpoint/2010/main" val="37601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2A7524E-FABC-4885-BDA2-2B0AF39A416C}"/>
              </a:ext>
            </a:extLst>
          </p:cNvPr>
          <p:cNvSpPr/>
          <p:nvPr/>
        </p:nvSpPr>
        <p:spPr>
          <a:xfrm>
            <a:off x="1092958" y="427384"/>
            <a:ext cx="10830636" cy="591894"/>
          </a:xfrm>
          <a:prstGeom prst="rect">
            <a:avLst/>
          </a:prstGeom>
          <a:solidFill>
            <a:srgbClr val="D5B3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Ohjeet ja liittymislomakkeet</a:t>
            </a:r>
            <a:endParaRPr lang="fi-FI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E7726602-A8AD-4E50-9200-DE2401CDCE4C}"/>
              </a:ext>
            </a:extLst>
          </p:cNvPr>
          <p:cNvSpPr/>
          <p:nvPr/>
        </p:nvSpPr>
        <p:spPr>
          <a:xfrm>
            <a:off x="95534" y="134581"/>
            <a:ext cx="1123665" cy="1130112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rgbClr val="D5B3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Kuva 7" descr="Linkki ääriviiva">
            <a:extLst>
              <a:ext uri="{FF2B5EF4-FFF2-40B4-BE49-F238E27FC236}">
                <a16:creationId xmlns:a16="http://schemas.microsoft.com/office/drawing/2014/main" id="{5C97FBE1-D446-437A-8F21-B7D5B9EC7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3044" y="242437"/>
            <a:ext cx="870343" cy="914400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E7911E-D9C4-4084-8009-D2871410460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7837" y="1603813"/>
            <a:ext cx="4055427" cy="3339460"/>
          </a:xfrm>
        </p:spPr>
        <p:txBody>
          <a:bodyPr>
            <a:normAutofit/>
          </a:bodyPr>
          <a:lstStyle/>
          <a:p>
            <a:r>
              <a:rPr lang="fi-FI" sz="2400" dirty="0"/>
              <a:t>Ohjeet ja liittymislomakkeet suomeksi ja ruotsiksi löydät osoitteessa: </a:t>
            </a:r>
            <a:r>
              <a:rPr lang="fi-FI" sz="2400" dirty="0">
                <a:hlinkClick r:id="rId4"/>
              </a:rPr>
              <a:t>https://tem.fi/raportit-ja-selvitykset</a:t>
            </a:r>
            <a:endParaRPr lang="fi-FI" sz="2400" dirty="0"/>
          </a:p>
          <a:p>
            <a:endParaRPr lang="fi-FI" sz="2400" dirty="0"/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4B57A0A-A336-4252-AAB5-20450DF3C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284" y="88264"/>
            <a:ext cx="7301182" cy="6651926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3B61A0AE-D15D-42C3-B71A-E4688A740B7C}"/>
              </a:ext>
            </a:extLst>
          </p:cNvPr>
          <p:cNvSpPr/>
          <p:nvPr/>
        </p:nvSpPr>
        <p:spPr>
          <a:xfrm>
            <a:off x="6634716" y="5433237"/>
            <a:ext cx="5135526" cy="1336499"/>
          </a:xfrm>
          <a:prstGeom prst="roundRect">
            <a:avLst>
              <a:gd name="adj" fmla="val 3938"/>
            </a:avLst>
          </a:prstGeom>
          <a:noFill/>
          <a:ln w="38100">
            <a:solidFill>
              <a:srgbClr val="E13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Alas 13">
            <a:extLst>
              <a:ext uri="{FF2B5EF4-FFF2-40B4-BE49-F238E27FC236}">
                <a16:creationId xmlns:a16="http://schemas.microsoft.com/office/drawing/2014/main" id="{5EB52372-DB0D-4D78-97E4-EB03B1084F9E}"/>
              </a:ext>
            </a:extLst>
          </p:cNvPr>
          <p:cNvSpPr/>
          <p:nvPr/>
        </p:nvSpPr>
        <p:spPr>
          <a:xfrm rot="18034499">
            <a:off x="4276407" y="2727980"/>
            <a:ext cx="999460" cy="3502580"/>
          </a:xfrm>
          <a:prstGeom prst="downArrow">
            <a:avLst/>
          </a:prstGeom>
          <a:solidFill>
            <a:srgbClr val="D5B3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91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EB5F61-B390-AC41-9AB4-FB77F14C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33" y="942198"/>
            <a:ext cx="10515600" cy="1103586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rgbClr val="D5B379"/>
                </a:solidFill>
                <a:sym typeface="Wingdings" panose="05000000000000000000" pitchFamily="2" charset="2"/>
              </a:rPr>
              <a:t> </a:t>
            </a:r>
            <a:r>
              <a:rPr lang="fi-FI" dirty="0"/>
              <a:t>Kiitos osallistumisesta </a:t>
            </a:r>
            <a:r>
              <a:rPr lang="fi-FI" dirty="0">
                <a:solidFill>
                  <a:srgbClr val="D5B379"/>
                </a:solidFill>
                <a:sym typeface="Wingdings" panose="05000000000000000000" pitchFamily="2" charset="2"/>
              </a:rPr>
              <a:t></a:t>
            </a:r>
            <a:r>
              <a:rPr lang="fi-FI" dirty="0">
                <a:sym typeface="Wingdings" panose="05000000000000000000" pitchFamily="2" charset="2"/>
              </a:rPr>
              <a:t/>
            </a:r>
            <a:br>
              <a:rPr lang="fi-FI" dirty="0">
                <a:sym typeface="Wingdings" panose="05000000000000000000" pitchFamily="2" charset="2"/>
              </a:rPr>
            </a:br>
            <a:endParaRPr lang="fi-FI" dirty="0">
              <a:solidFill>
                <a:schemeClr val="bg2"/>
              </a:solidFill>
            </a:endParaRPr>
          </a:p>
        </p:txBody>
      </p:sp>
      <p:pic>
        <p:nvPicPr>
          <p:cNvPr id="7" name="Kuva 6" descr="Kuva, joka sisältää kohteen sivellin, ruoka&#10;&#10;Kuvaus luotu automaattisesti">
            <a:extLst>
              <a:ext uri="{FF2B5EF4-FFF2-40B4-BE49-F238E27FC236}">
                <a16:creationId xmlns:a16="http://schemas.microsoft.com/office/drawing/2014/main" id="{A616B3E8-35ED-2E44-9535-927BEB07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861" y="4063798"/>
            <a:ext cx="2857500" cy="218440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8C74DA-B1F6-A844-A0EB-34FCB318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200" normalizeH="0" baseline="0" noProof="0">
                <a:ln>
                  <a:noFill/>
                </a:ln>
                <a:solidFill>
                  <a:srgbClr val="D5B3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LUVAT JA VALVONTA -HANKE </a:t>
            </a:r>
            <a:endParaRPr kumimoji="0" lang="fi-FI" sz="900" b="0" i="0" u="none" strike="noStrike" kern="1200" cap="none" spc="200" normalizeH="0" baseline="0" noProof="0" dirty="0">
              <a:ln>
                <a:noFill/>
              </a:ln>
              <a:solidFill>
                <a:srgbClr val="D5B3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98657F-C449-6441-9ED0-75728C8E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A43C4-F725-0F4E-A7D7-816E139932D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D5B3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D5B3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8FCE1A9D-0F3D-4504-B67F-C67A44F747DE}"/>
              </a:ext>
            </a:extLst>
          </p:cNvPr>
          <p:cNvSpPr txBox="1">
            <a:spLocks/>
          </p:cNvSpPr>
          <p:nvPr/>
        </p:nvSpPr>
        <p:spPr>
          <a:xfrm>
            <a:off x="374561" y="3043405"/>
            <a:ext cx="10515600" cy="1103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YHDESSÄ </a:t>
            </a:r>
            <a:r>
              <a:rPr lang="fi-FI" dirty="0">
                <a:solidFill>
                  <a:schemeClr val="bg2"/>
                </a:solidFill>
              </a:rPr>
              <a:t>YKKÖSIKSI!</a:t>
            </a:r>
          </a:p>
        </p:txBody>
      </p:sp>
    </p:spTree>
    <p:extLst>
      <p:ext uri="{BB962C8B-B14F-4D97-AF65-F5344CB8AC3E}">
        <p14:creationId xmlns:p14="http://schemas.microsoft.com/office/powerpoint/2010/main" val="4279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25FB8-B65D-44EC-9807-3F3C258A8F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8912" y="1835"/>
            <a:ext cx="11927017" cy="920750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Luvat ja valvonta –palvelun liittymisen vaiheet</a:t>
            </a:r>
          </a:p>
        </p:txBody>
      </p:sp>
      <p:sp>
        <p:nvSpPr>
          <p:cNvPr id="39" name="Nuoli: Viisikulmio 38">
            <a:extLst>
              <a:ext uri="{FF2B5EF4-FFF2-40B4-BE49-F238E27FC236}">
                <a16:creationId xmlns:a16="http://schemas.microsoft.com/office/drawing/2014/main" id="{D082C6DC-BA18-4927-BBC1-1DA9D6897D28}"/>
              </a:ext>
            </a:extLst>
          </p:cNvPr>
          <p:cNvSpPr/>
          <p:nvPr/>
        </p:nvSpPr>
        <p:spPr>
          <a:xfrm>
            <a:off x="259923" y="1046456"/>
            <a:ext cx="5653150" cy="3616079"/>
          </a:xfrm>
          <a:prstGeom prst="homePlate">
            <a:avLst>
              <a:gd name="adj" fmla="val 7787"/>
            </a:avLst>
          </a:prstGeom>
          <a:solidFill>
            <a:srgbClr val="0059C8"/>
          </a:solidFill>
          <a:ln>
            <a:solidFill>
              <a:srgbClr val="0059C8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1"/>
          <a:lstStyle/>
          <a:p>
            <a:pPr algn="ctr"/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Mahdollista</a:t>
            </a:r>
          </a:p>
          <a:p>
            <a:pPr algn="ctr"/>
            <a:r>
              <a:rPr lang="fi-FI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organisaatiosi toimiminen Luvat ja valvonta –palvelussa</a:t>
            </a:r>
          </a:p>
          <a:p>
            <a:pPr algn="ctr"/>
            <a:endParaRPr lang="fi-FI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Nuoli: Nuolenkärki 39">
            <a:extLst>
              <a:ext uri="{FF2B5EF4-FFF2-40B4-BE49-F238E27FC236}">
                <a16:creationId xmlns:a16="http://schemas.microsoft.com/office/drawing/2014/main" id="{DB6D9BC7-55E9-4840-9B06-DA1560DB38C3}"/>
              </a:ext>
            </a:extLst>
          </p:cNvPr>
          <p:cNvSpPr/>
          <p:nvPr/>
        </p:nvSpPr>
        <p:spPr>
          <a:xfrm>
            <a:off x="5758099" y="1039369"/>
            <a:ext cx="4040279" cy="3616079"/>
          </a:xfrm>
          <a:prstGeom prst="chevron">
            <a:avLst>
              <a:gd name="adj" fmla="val 7765"/>
            </a:avLst>
          </a:prstGeom>
          <a:solidFill>
            <a:srgbClr val="D5B379"/>
          </a:solidFill>
          <a:ln>
            <a:solidFill>
              <a:srgbClr val="D5B37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1"/>
          <a:lstStyle/>
          <a:p>
            <a:pPr algn="ctr"/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Kokoa</a:t>
            </a:r>
            <a:r>
              <a:rPr lang="fi-FI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Lupa-asiointien tiedot liittymislomakkeelle ja toimita se palveluun</a:t>
            </a:r>
          </a:p>
        </p:txBody>
      </p:sp>
      <p:sp>
        <p:nvSpPr>
          <p:cNvPr id="41" name="Nuoli: Nuolenkärki 40">
            <a:extLst>
              <a:ext uri="{FF2B5EF4-FFF2-40B4-BE49-F238E27FC236}">
                <a16:creationId xmlns:a16="http://schemas.microsoft.com/office/drawing/2014/main" id="{B444959F-0CC2-4A31-BC1F-D4800920ECFF}"/>
              </a:ext>
            </a:extLst>
          </p:cNvPr>
          <p:cNvSpPr/>
          <p:nvPr/>
        </p:nvSpPr>
        <p:spPr>
          <a:xfrm>
            <a:off x="9663914" y="1039369"/>
            <a:ext cx="2400500" cy="3623166"/>
          </a:xfrm>
          <a:prstGeom prst="chevron">
            <a:avLst>
              <a:gd name="adj" fmla="val 11452"/>
            </a:avLst>
          </a:prstGeom>
          <a:solidFill>
            <a:srgbClr val="0059C8"/>
          </a:solidFill>
          <a:ln>
            <a:solidFill>
              <a:srgbClr val="0059C8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1"/>
          <a:lstStyle/>
          <a:p>
            <a:pPr algn="ctr"/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Liitä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lupa-asiointisi  luvat ja valvonta –palveluun</a:t>
            </a:r>
          </a:p>
          <a:p>
            <a:pPr algn="ctr"/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72078A-1F40-4E82-A019-0A96DADE6EED}"/>
              </a:ext>
            </a:extLst>
          </p:cNvPr>
          <p:cNvSpPr txBox="1"/>
          <p:nvPr/>
        </p:nvSpPr>
        <p:spPr>
          <a:xfrm>
            <a:off x="716617" y="2497697"/>
            <a:ext cx="4748217" cy="8280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Koskee kuntien, pelastuslaitosten ja sairaanhoitopiirien viranomaisia, joilla ei ole käytössään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-tunnistusta 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käytetään Suomi.fi-palveluja</a:t>
            </a:r>
            <a:endParaRPr lang="fi-F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Sisällön paikkamerkki 4">
            <a:extLst>
              <a:ext uri="{FF2B5EF4-FFF2-40B4-BE49-F238E27FC236}">
                <a16:creationId xmlns:a16="http://schemas.microsoft.com/office/drawing/2014/main" id="{C6517DE5-C229-4F4F-9C60-87B28C843EF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33608" y="3565709"/>
            <a:ext cx="7380074" cy="2726252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fi-FI" dirty="0">
                <a:noFill/>
              </a:rPr>
              <a:t>Viranomaiset, joilla ei ole </a:t>
            </a:r>
            <a:r>
              <a:rPr lang="fi-FI" dirty="0" err="1">
                <a:noFill/>
              </a:rPr>
              <a:t>Virtu</a:t>
            </a:r>
            <a:r>
              <a:rPr lang="fi-FI" dirty="0">
                <a:noFill/>
              </a:rPr>
              <a:t>-tunnistautumista käytössään (Suomi.fi tunnistautuminen)</a:t>
            </a:r>
          </a:p>
          <a:p>
            <a:pPr marL="342900" indent="-342900">
              <a:buAutoNum type="arabicPeriod"/>
            </a:pPr>
            <a:r>
              <a:rPr lang="fi-FI" dirty="0">
                <a:noFill/>
              </a:rPr>
              <a:t>Hakemus Virkailijavaltuuttamis-palveluun (DVV) ja Tunnistus -kyvykkyyden varmistaminen</a:t>
            </a:r>
          </a:p>
          <a:p>
            <a:pPr marL="342900" indent="-342900">
              <a:buAutoNum type="arabicPeriod"/>
            </a:pPr>
            <a:r>
              <a:rPr lang="fi-FI" dirty="0">
                <a:noFill/>
              </a:rPr>
              <a:t>Vahvistus </a:t>
            </a:r>
            <a:r>
              <a:rPr lang="fi-FI" b="1" dirty="0">
                <a:noFill/>
              </a:rPr>
              <a:t>Valtuutus-oikeuksien</a:t>
            </a:r>
            <a:r>
              <a:rPr lang="fi-FI" dirty="0">
                <a:noFill/>
              </a:rPr>
              <a:t> myöntämisestä (DVV)</a:t>
            </a:r>
          </a:p>
          <a:p>
            <a:pPr marL="342900" indent="-342900">
              <a:buFontTx/>
              <a:buAutoNum type="arabicPeriod"/>
            </a:pPr>
            <a:r>
              <a:rPr lang="fi-FI" b="1" dirty="0">
                <a:noFill/>
              </a:rPr>
              <a:t>Valtuuksien </a:t>
            </a:r>
            <a:r>
              <a:rPr lang="fi-FI" dirty="0">
                <a:noFill/>
              </a:rPr>
              <a:t>jakaminen organisaation sisällä</a:t>
            </a:r>
          </a:p>
          <a:p>
            <a:r>
              <a:rPr lang="fi-FI" dirty="0">
                <a:noFill/>
              </a:rPr>
              <a:t>Kaikki viranomaiset (myös </a:t>
            </a:r>
            <a:r>
              <a:rPr lang="fi-FI" dirty="0" err="1">
                <a:noFill/>
              </a:rPr>
              <a:t>Virtu</a:t>
            </a:r>
            <a:r>
              <a:rPr lang="fi-FI" dirty="0">
                <a:noFill/>
              </a:rPr>
              <a:t>-tunnistautumista käyttävät)</a:t>
            </a:r>
          </a:p>
          <a:p>
            <a:r>
              <a:rPr lang="fi-FI" dirty="0">
                <a:noFill/>
              </a:rPr>
              <a:t>4. Liittymislomake </a:t>
            </a:r>
            <a:r>
              <a:rPr lang="fi-FI" b="1" dirty="0">
                <a:noFill/>
              </a:rPr>
              <a:t>asioinneistasi Luvat ja valvonta –palveluun</a:t>
            </a:r>
          </a:p>
          <a:p>
            <a:r>
              <a:rPr lang="fi-FI" dirty="0">
                <a:noFill/>
              </a:rPr>
              <a:t>5. Vahvistus </a:t>
            </a:r>
            <a:r>
              <a:rPr lang="fi-FI" b="1" dirty="0">
                <a:noFill/>
              </a:rPr>
              <a:t>liittymisistä </a:t>
            </a:r>
            <a:r>
              <a:rPr lang="fi-FI" dirty="0">
                <a:noFill/>
              </a:rPr>
              <a:t>Luvat ja valvonta –palveluun</a:t>
            </a:r>
          </a:p>
          <a:p>
            <a:r>
              <a:rPr lang="fi-FI" dirty="0">
                <a:noFill/>
              </a:rPr>
              <a:t>6. </a:t>
            </a:r>
            <a:r>
              <a:rPr lang="fi-FI" b="1" dirty="0">
                <a:noFill/>
              </a:rPr>
              <a:t>Lupakuvauksien päivitys </a:t>
            </a:r>
            <a:r>
              <a:rPr lang="fi-FI" dirty="0">
                <a:noFill/>
              </a:rPr>
              <a:t>ja </a:t>
            </a:r>
            <a:r>
              <a:rPr lang="fi-FI" b="1" dirty="0">
                <a:noFill/>
              </a:rPr>
              <a:t>liittämiset Luvat ja valvonta -palveluun </a:t>
            </a:r>
            <a:r>
              <a:rPr lang="fi-FI" dirty="0">
                <a:noFill/>
              </a:rPr>
              <a:t>Palvelutieto-varannossa (PTV)</a:t>
            </a:r>
          </a:p>
          <a:p>
            <a:endParaRPr lang="fi-FI" dirty="0"/>
          </a:p>
        </p:txBody>
      </p:sp>
      <p:sp>
        <p:nvSpPr>
          <p:cNvPr id="167" name="Suorakulmio: Pyöristetyt kulmat 166">
            <a:extLst>
              <a:ext uri="{FF2B5EF4-FFF2-40B4-BE49-F238E27FC236}">
                <a16:creationId xmlns:a16="http://schemas.microsoft.com/office/drawing/2014/main" id="{2F282CBB-145A-49F8-8627-DB9366D0BCCE}"/>
              </a:ext>
            </a:extLst>
          </p:cNvPr>
          <p:cNvSpPr/>
          <p:nvPr/>
        </p:nvSpPr>
        <p:spPr>
          <a:xfrm>
            <a:off x="403807" y="3565709"/>
            <a:ext cx="1499414" cy="2726256"/>
          </a:xfrm>
          <a:prstGeom prst="roundRect">
            <a:avLst>
              <a:gd name="adj" fmla="val 8128"/>
            </a:avLst>
          </a:prstGeom>
          <a:ln>
            <a:solidFill>
              <a:srgbClr val="D5B3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lvl="0" algn="ctr"/>
            <a:r>
              <a:rPr lang="fi-FI" sz="6600" dirty="0"/>
              <a:t>1</a:t>
            </a:r>
          </a:p>
        </p:txBody>
      </p:sp>
      <p:sp>
        <p:nvSpPr>
          <p:cNvPr id="168" name="Suorakulmio: Pyöristetyt kulmat 167">
            <a:extLst>
              <a:ext uri="{FF2B5EF4-FFF2-40B4-BE49-F238E27FC236}">
                <a16:creationId xmlns:a16="http://schemas.microsoft.com/office/drawing/2014/main" id="{1A0F6160-080D-4D68-BC60-9347658A4111}"/>
              </a:ext>
            </a:extLst>
          </p:cNvPr>
          <p:cNvSpPr/>
          <p:nvPr/>
        </p:nvSpPr>
        <p:spPr>
          <a:xfrm>
            <a:off x="2245693" y="3565708"/>
            <a:ext cx="1499414" cy="2726255"/>
          </a:xfrm>
          <a:prstGeom prst="roundRect">
            <a:avLst>
              <a:gd name="adj" fmla="val 8128"/>
            </a:avLst>
          </a:prstGeom>
          <a:ln>
            <a:solidFill>
              <a:srgbClr val="0059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lvl="0" algn="ctr"/>
            <a:r>
              <a:rPr lang="fi-FI" sz="6600" dirty="0"/>
              <a:t>2</a:t>
            </a:r>
          </a:p>
        </p:txBody>
      </p:sp>
      <p:sp>
        <p:nvSpPr>
          <p:cNvPr id="169" name="Suorakulmio: Pyöristetyt kulmat 168">
            <a:extLst>
              <a:ext uri="{FF2B5EF4-FFF2-40B4-BE49-F238E27FC236}">
                <a16:creationId xmlns:a16="http://schemas.microsoft.com/office/drawing/2014/main" id="{C5D04A65-E361-4FBD-96D3-14C89E2CF21F}"/>
              </a:ext>
            </a:extLst>
          </p:cNvPr>
          <p:cNvSpPr/>
          <p:nvPr/>
        </p:nvSpPr>
        <p:spPr>
          <a:xfrm>
            <a:off x="6046395" y="3565705"/>
            <a:ext cx="1499414" cy="2726255"/>
          </a:xfrm>
          <a:prstGeom prst="roundRect">
            <a:avLst>
              <a:gd name="adj" fmla="val 8128"/>
            </a:avLst>
          </a:prstGeom>
          <a:ln>
            <a:solidFill>
              <a:srgbClr val="D5B3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lvl="0" algn="ctr"/>
            <a:r>
              <a:rPr lang="fi-FI" sz="6600" dirty="0"/>
              <a:t>4</a:t>
            </a:r>
          </a:p>
        </p:txBody>
      </p:sp>
      <p:sp>
        <p:nvSpPr>
          <p:cNvPr id="170" name="Suorakulmio: Pyöristetyt kulmat 169">
            <a:extLst>
              <a:ext uri="{FF2B5EF4-FFF2-40B4-BE49-F238E27FC236}">
                <a16:creationId xmlns:a16="http://schemas.microsoft.com/office/drawing/2014/main" id="{D3A6A38D-A28A-47B6-93DF-E833680118F5}"/>
              </a:ext>
            </a:extLst>
          </p:cNvPr>
          <p:cNvSpPr/>
          <p:nvPr/>
        </p:nvSpPr>
        <p:spPr>
          <a:xfrm>
            <a:off x="10091642" y="3565706"/>
            <a:ext cx="1499414" cy="2726255"/>
          </a:xfrm>
          <a:prstGeom prst="roundRect">
            <a:avLst>
              <a:gd name="adj" fmla="val 8128"/>
            </a:avLst>
          </a:prstGeom>
          <a:ln>
            <a:solidFill>
              <a:srgbClr val="D5B3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lvl="0" algn="ctr"/>
            <a:r>
              <a:rPr lang="fi-FI" sz="6600" dirty="0"/>
              <a:t>6</a:t>
            </a:r>
          </a:p>
        </p:txBody>
      </p:sp>
      <p:sp>
        <p:nvSpPr>
          <p:cNvPr id="171" name="Suorakulmio: Pyöristetyt kulmat 170">
            <a:extLst>
              <a:ext uri="{FF2B5EF4-FFF2-40B4-BE49-F238E27FC236}">
                <a16:creationId xmlns:a16="http://schemas.microsoft.com/office/drawing/2014/main" id="{EFAF9EB9-524A-4B0F-B792-4D9CA5EE20B5}"/>
              </a:ext>
            </a:extLst>
          </p:cNvPr>
          <p:cNvSpPr/>
          <p:nvPr/>
        </p:nvSpPr>
        <p:spPr>
          <a:xfrm>
            <a:off x="7940574" y="3565707"/>
            <a:ext cx="1499414" cy="2726255"/>
          </a:xfrm>
          <a:prstGeom prst="roundRect">
            <a:avLst>
              <a:gd name="adj" fmla="val 8128"/>
            </a:avLst>
          </a:prstGeom>
          <a:ln>
            <a:solidFill>
              <a:srgbClr val="0059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lvl="0" algn="ctr"/>
            <a:r>
              <a:rPr lang="fi-FI" sz="6600" dirty="0"/>
              <a:t>5</a:t>
            </a:r>
          </a:p>
        </p:txBody>
      </p:sp>
      <p:sp>
        <p:nvSpPr>
          <p:cNvPr id="172" name="Suorakulmio 171">
            <a:extLst>
              <a:ext uri="{FF2B5EF4-FFF2-40B4-BE49-F238E27FC236}">
                <a16:creationId xmlns:a16="http://schemas.microsoft.com/office/drawing/2014/main" id="{78B1AAEB-DA2B-4576-98DC-5E5873D8A692}"/>
              </a:ext>
            </a:extLst>
          </p:cNvPr>
          <p:cNvSpPr/>
          <p:nvPr/>
        </p:nvSpPr>
        <p:spPr>
          <a:xfrm>
            <a:off x="426854" y="5293907"/>
            <a:ext cx="1499414" cy="998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fi-FI" sz="1050" dirty="0">
                <a:solidFill>
                  <a:schemeClr val="tx1"/>
                </a:solidFill>
              </a:rPr>
              <a:t>Hakemus </a:t>
            </a:r>
            <a:r>
              <a:rPr lang="fi-FI" sz="1050" b="1" dirty="0">
                <a:solidFill>
                  <a:schemeClr val="tx1"/>
                </a:solidFill>
              </a:rPr>
              <a:t>Virkailijavaltuuttamis-palveluun</a:t>
            </a:r>
            <a:r>
              <a:rPr lang="fi-FI" sz="1050" dirty="0">
                <a:solidFill>
                  <a:schemeClr val="tx1"/>
                </a:solidFill>
              </a:rPr>
              <a:t> (DVV) ja</a:t>
            </a:r>
          </a:p>
          <a:p>
            <a:pPr lvl="0" algn="ctr"/>
            <a:r>
              <a:rPr lang="fi-FI" sz="1050" b="1" dirty="0">
                <a:solidFill>
                  <a:schemeClr val="tx1"/>
                </a:solidFill>
              </a:rPr>
              <a:t>Tunnistus</a:t>
            </a:r>
          </a:p>
          <a:p>
            <a:pPr lvl="0" algn="ctr"/>
            <a:r>
              <a:rPr lang="fi-FI" sz="1050" dirty="0">
                <a:solidFill>
                  <a:schemeClr val="tx1"/>
                </a:solidFill>
              </a:rPr>
              <a:t>-kyvykkyyden varmistaminen</a:t>
            </a:r>
          </a:p>
        </p:txBody>
      </p:sp>
      <p:sp>
        <p:nvSpPr>
          <p:cNvPr id="173" name="Suorakulmio 172">
            <a:extLst>
              <a:ext uri="{FF2B5EF4-FFF2-40B4-BE49-F238E27FC236}">
                <a16:creationId xmlns:a16="http://schemas.microsoft.com/office/drawing/2014/main" id="{F2D212C3-CC51-4F52-8B35-3F75AE7B0E0A}"/>
              </a:ext>
            </a:extLst>
          </p:cNvPr>
          <p:cNvSpPr/>
          <p:nvPr/>
        </p:nvSpPr>
        <p:spPr>
          <a:xfrm>
            <a:off x="2269094" y="5294756"/>
            <a:ext cx="1499414" cy="1001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fi-FI" sz="1050" dirty="0">
                <a:solidFill>
                  <a:schemeClr val="tx1"/>
                </a:solidFill>
              </a:rPr>
              <a:t>Vahvistus </a:t>
            </a:r>
            <a:r>
              <a:rPr lang="fi-FI" sz="1050" b="1" dirty="0">
                <a:solidFill>
                  <a:schemeClr val="tx1"/>
                </a:solidFill>
              </a:rPr>
              <a:t>Edustajan valtuutusoikeuksien</a:t>
            </a:r>
            <a:r>
              <a:rPr lang="fi-FI" sz="1050" dirty="0">
                <a:solidFill>
                  <a:schemeClr val="tx1"/>
                </a:solidFill>
              </a:rPr>
              <a:t> myöntämisestä (DVV) </a:t>
            </a:r>
          </a:p>
        </p:txBody>
      </p:sp>
      <p:sp>
        <p:nvSpPr>
          <p:cNvPr id="174" name="Suorakulmio 173">
            <a:extLst>
              <a:ext uri="{FF2B5EF4-FFF2-40B4-BE49-F238E27FC236}">
                <a16:creationId xmlns:a16="http://schemas.microsoft.com/office/drawing/2014/main" id="{72879D3E-604A-4D7E-B33C-6A442465BCEA}"/>
              </a:ext>
            </a:extLst>
          </p:cNvPr>
          <p:cNvSpPr/>
          <p:nvPr/>
        </p:nvSpPr>
        <p:spPr>
          <a:xfrm>
            <a:off x="6069797" y="5293823"/>
            <a:ext cx="1499414" cy="99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fi-FI" sz="1050" dirty="0">
                <a:solidFill>
                  <a:schemeClr val="tx1"/>
                </a:solidFill>
              </a:rPr>
              <a:t>Liittymislomake </a:t>
            </a:r>
            <a:r>
              <a:rPr lang="fi-FI" sz="1050" b="1" dirty="0">
                <a:solidFill>
                  <a:schemeClr val="tx1"/>
                </a:solidFill>
              </a:rPr>
              <a:t>asioinneistasi </a:t>
            </a:r>
            <a:r>
              <a:rPr lang="fi-FI" sz="1050" dirty="0">
                <a:solidFill>
                  <a:schemeClr val="tx1"/>
                </a:solidFill>
              </a:rPr>
              <a:t>Luvat ja valvonta –palveluun</a:t>
            </a:r>
          </a:p>
        </p:txBody>
      </p:sp>
      <p:sp>
        <p:nvSpPr>
          <p:cNvPr id="175" name="Ellipsi 174">
            <a:extLst>
              <a:ext uri="{FF2B5EF4-FFF2-40B4-BE49-F238E27FC236}">
                <a16:creationId xmlns:a16="http://schemas.microsoft.com/office/drawing/2014/main" id="{416A33C2-550F-4A1B-A180-05F7A4846A3D}"/>
              </a:ext>
            </a:extLst>
          </p:cNvPr>
          <p:cNvSpPr/>
          <p:nvPr/>
        </p:nvSpPr>
        <p:spPr>
          <a:xfrm>
            <a:off x="664096" y="3627040"/>
            <a:ext cx="912136" cy="922595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rgbClr val="D5B3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6" name="Kuva 175" descr="Luettelo ääriviiva">
            <a:extLst>
              <a:ext uri="{FF2B5EF4-FFF2-40B4-BE49-F238E27FC236}">
                <a16:creationId xmlns:a16="http://schemas.microsoft.com/office/drawing/2014/main" id="{DCDFDB61-42E8-4D22-AABF-B7A136E860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492" y="3695286"/>
            <a:ext cx="710526" cy="746493"/>
          </a:xfrm>
          <a:prstGeom prst="rect">
            <a:avLst/>
          </a:prstGeom>
        </p:spPr>
      </p:pic>
      <p:sp>
        <p:nvSpPr>
          <p:cNvPr id="177" name="Ellipsi 176">
            <a:extLst>
              <a:ext uri="{FF2B5EF4-FFF2-40B4-BE49-F238E27FC236}">
                <a16:creationId xmlns:a16="http://schemas.microsoft.com/office/drawing/2014/main" id="{0FA39A8F-175C-4F43-9D53-1D439BAD3711}"/>
              </a:ext>
            </a:extLst>
          </p:cNvPr>
          <p:cNvSpPr/>
          <p:nvPr/>
        </p:nvSpPr>
        <p:spPr>
          <a:xfrm>
            <a:off x="10383237" y="3601686"/>
            <a:ext cx="912136" cy="922595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8" name="Kuva 177" descr="Linkki ääriviiva">
            <a:extLst>
              <a:ext uri="{FF2B5EF4-FFF2-40B4-BE49-F238E27FC236}">
                <a16:creationId xmlns:a16="http://schemas.microsoft.com/office/drawing/2014/main" id="{A4710860-F6F6-4C16-A57B-DF50C1480A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13139" y="3669932"/>
            <a:ext cx="710526" cy="746493"/>
          </a:xfrm>
          <a:prstGeom prst="rect">
            <a:avLst/>
          </a:prstGeom>
        </p:spPr>
      </p:pic>
      <p:sp>
        <p:nvSpPr>
          <p:cNvPr id="179" name="Ellipsi 178">
            <a:extLst>
              <a:ext uri="{FF2B5EF4-FFF2-40B4-BE49-F238E27FC236}">
                <a16:creationId xmlns:a16="http://schemas.microsoft.com/office/drawing/2014/main" id="{D7C1C045-F9C8-4D62-9410-33771DD02843}"/>
              </a:ext>
            </a:extLst>
          </p:cNvPr>
          <p:cNvSpPr/>
          <p:nvPr/>
        </p:nvSpPr>
        <p:spPr>
          <a:xfrm>
            <a:off x="2523243" y="3627040"/>
            <a:ext cx="904050" cy="922595"/>
          </a:xfrm>
          <a:prstGeom prst="ellipse">
            <a:avLst/>
          </a:prstGeom>
          <a:solidFill>
            <a:srgbClr val="0059C8"/>
          </a:solidFill>
          <a:ln w="12700" cap="flat" cmpd="sng" algn="ctr">
            <a:solidFill>
              <a:srgbClr val="0059C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0" name="Kuva 179" descr="Merkki valintamerkki1 ääriviiva">
            <a:extLst>
              <a:ext uri="{FF2B5EF4-FFF2-40B4-BE49-F238E27FC236}">
                <a16:creationId xmlns:a16="http://schemas.microsoft.com/office/drawing/2014/main" id="{4B2D71DD-9775-4CEE-8694-0FF64ED0E7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45652" y="3697429"/>
            <a:ext cx="710525" cy="746493"/>
          </a:xfrm>
          <a:prstGeom prst="rect">
            <a:avLst/>
          </a:prstGeom>
        </p:spPr>
      </p:pic>
      <p:sp>
        <p:nvSpPr>
          <p:cNvPr id="181" name="Ellipsi 180">
            <a:extLst>
              <a:ext uri="{FF2B5EF4-FFF2-40B4-BE49-F238E27FC236}">
                <a16:creationId xmlns:a16="http://schemas.microsoft.com/office/drawing/2014/main" id="{F6C1F640-2FAE-4E25-9413-9448C6249703}"/>
              </a:ext>
            </a:extLst>
          </p:cNvPr>
          <p:cNvSpPr/>
          <p:nvPr/>
        </p:nvSpPr>
        <p:spPr>
          <a:xfrm>
            <a:off x="6300225" y="3627040"/>
            <a:ext cx="912136" cy="922595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rgbClr val="D5B3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2" name="Kuva 181" descr="Asiakirja ääriviiva">
            <a:extLst>
              <a:ext uri="{FF2B5EF4-FFF2-40B4-BE49-F238E27FC236}">
                <a16:creationId xmlns:a16="http://schemas.microsoft.com/office/drawing/2014/main" id="{0D50971C-F8C5-4885-A3F6-D9E67E632C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63230" y="3695286"/>
            <a:ext cx="710526" cy="746493"/>
          </a:xfrm>
          <a:prstGeom prst="rect">
            <a:avLst/>
          </a:prstGeom>
        </p:spPr>
      </p:pic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858E26C8-3D93-416A-8FE1-1EC339ED2066}"/>
              </a:ext>
            </a:extLst>
          </p:cNvPr>
          <p:cNvGrpSpPr/>
          <p:nvPr/>
        </p:nvGrpSpPr>
        <p:grpSpPr>
          <a:xfrm>
            <a:off x="8215089" y="3627040"/>
            <a:ext cx="904050" cy="922595"/>
            <a:chOff x="756283" y="2962776"/>
            <a:chExt cx="1176831" cy="1130112"/>
          </a:xfrm>
        </p:grpSpPr>
        <p:sp>
          <p:nvSpPr>
            <p:cNvPr id="184" name="Ellipsi 183">
              <a:extLst>
                <a:ext uri="{FF2B5EF4-FFF2-40B4-BE49-F238E27FC236}">
                  <a16:creationId xmlns:a16="http://schemas.microsoft.com/office/drawing/2014/main" id="{461921E4-2ABD-454F-BCF3-6BA7F0EE8B00}"/>
                </a:ext>
              </a:extLst>
            </p:cNvPr>
            <p:cNvSpPr/>
            <p:nvPr/>
          </p:nvSpPr>
          <p:spPr>
            <a:xfrm>
              <a:off x="756283" y="2962776"/>
              <a:ext cx="1176831" cy="1130112"/>
            </a:xfrm>
            <a:prstGeom prst="ellipse">
              <a:avLst/>
            </a:prstGeom>
            <a:solidFill>
              <a:srgbClr val="0059C8"/>
            </a:solidFill>
            <a:ln w="12700" cap="flat" cmpd="sng" algn="ctr">
              <a:solidFill>
                <a:srgbClr val="0059C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85" name="Kuva 184" descr="Merkki valintamerkki1 ääriviiva">
              <a:extLst>
                <a:ext uri="{FF2B5EF4-FFF2-40B4-BE49-F238E27FC236}">
                  <a16:creationId xmlns:a16="http://schemas.microsoft.com/office/drawing/2014/main" id="{790A88B1-2A14-4D26-BA1F-E843B4B99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84890" y="3072775"/>
              <a:ext cx="914400" cy="914400"/>
            </a:xfrm>
            <a:prstGeom prst="rect">
              <a:avLst/>
            </a:prstGeom>
          </p:spPr>
        </p:pic>
      </p:grp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F010B82B-EC7F-4026-8A61-6DD5F528D535}"/>
              </a:ext>
            </a:extLst>
          </p:cNvPr>
          <p:cNvSpPr/>
          <p:nvPr/>
        </p:nvSpPr>
        <p:spPr>
          <a:xfrm>
            <a:off x="7963975" y="5293823"/>
            <a:ext cx="1499414" cy="99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fi-FI" sz="1050" dirty="0">
                <a:solidFill>
                  <a:schemeClr val="tx1"/>
                </a:solidFill>
              </a:rPr>
              <a:t>Vahvistus </a:t>
            </a:r>
            <a:r>
              <a:rPr lang="fi-FI" sz="1050" b="1" dirty="0">
                <a:solidFill>
                  <a:schemeClr val="tx1"/>
                </a:solidFill>
              </a:rPr>
              <a:t>liittymisistä </a:t>
            </a:r>
            <a:r>
              <a:rPr lang="fi-FI" sz="1050" dirty="0">
                <a:solidFill>
                  <a:schemeClr val="tx1"/>
                </a:solidFill>
              </a:rPr>
              <a:t>Luvat ja valvonta –palveluun</a:t>
            </a:r>
          </a:p>
        </p:txBody>
      </p:sp>
      <p:sp>
        <p:nvSpPr>
          <p:cNvPr id="187" name="Suorakulmio 186">
            <a:extLst>
              <a:ext uri="{FF2B5EF4-FFF2-40B4-BE49-F238E27FC236}">
                <a16:creationId xmlns:a16="http://schemas.microsoft.com/office/drawing/2014/main" id="{3F0FAA5A-5AA3-4397-88A2-D089E87BC3DC}"/>
              </a:ext>
            </a:extLst>
          </p:cNvPr>
          <p:cNvSpPr/>
          <p:nvPr/>
        </p:nvSpPr>
        <p:spPr>
          <a:xfrm>
            <a:off x="10091641" y="5310893"/>
            <a:ext cx="1499413" cy="106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fi-FI" sz="1050" dirty="0">
                <a:solidFill>
                  <a:schemeClr val="tx1"/>
                </a:solidFill>
              </a:rPr>
              <a:t>Lupakuvauksien päivitys ja </a:t>
            </a:r>
            <a:r>
              <a:rPr lang="fi-FI" sz="1050" b="1" dirty="0">
                <a:solidFill>
                  <a:schemeClr val="tx1"/>
                </a:solidFill>
              </a:rPr>
              <a:t>liittämiset Luvat ja valvonta -palveluun </a:t>
            </a:r>
            <a:r>
              <a:rPr lang="fi-FI" sz="1050" dirty="0">
                <a:solidFill>
                  <a:schemeClr val="tx1"/>
                </a:solidFill>
              </a:rPr>
              <a:t>Palvelutieto-varannossa (PTV)</a:t>
            </a:r>
          </a:p>
        </p:txBody>
      </p:sp>
      <p:pic>
        <p:nvPicPr>
          <p:cNvPr id="188" name="Kuva 187" descr="Takaisin ääriviiva">
            <a:extLst>
              <a:ext uri="{FF2B5EF4-FFF2-40B4-BE49-F238E27FC236}">
                <a16:creationId xmlns:a16="http://schemas.microsoft.com/office/drawing/2014/main" id="{F7F4B598-CEA5-4547-B1BC-BB57A1BC88E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09976">
            <a:off x="1584227" y="3122916"/>
            <a:ext cx="1028800" cy="914400"/>
          </a:xfrm>
          <a:prstGeom prst="rect">
            <a:avLst/>
          </a:prstGeom>
        </p:spPr>
      </p:pic>
      <p:sp>
        <p:nvSpPr>
          <p:cNvPr id="190" name="Suorakulmio: Pyöristetyt kulmat 189">
            <a:extLst>
              <a:ext uri="{FF2B5EF4-FFF2-40B4-BE49-F238E27FC236}">
                <a16:creationId xmlns:a16="http://schemas.microsoft.com/office/drawing/2014/main" id="{BE88F79E-9526-4DD8-A95A-9AE9015AF7E8}"/>
              </a:ext>
            </a:extLst>
          </p:cNvPr>
          <p:cNvSpPr/>
          <p:nvPr/>
        </p:nvSpPr>
        <p:spPr>
          <a:xfrm>
            <a:off x="4100226" y="3565705"/>
            <a:ext cx="1499414" cy="2726255"/>
          </a:xfrm>
          <a:prstGeom prst="roundRect">
            <a:avLst>
              <a:gd name="adj" fmla="val 8128"/>
            </a:avLst>
          </a:prstGeom>
          <a:ln>
            <a:solidFill>
              <a:srgbClr val="D5B3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lvl="0" algn="ctr"/>
            <a:r>
              <a:rPr lang="fi-FI" sz="6600" dirty="0"/>
              <a:t>3</a:t>
            </a:r>
          </a:p>
        </p:txBody>
      </p:sp>
      <p:sp>
        <p:nvSpPr>
          <p:cNvPr id="191" name="Suorakulmio 190">
            <a:extLst>
              <a:ext uri="{FF2B5EF4-FFF2-40B4-BE49-F238E27FC236}">
                <a16:creationId xmlns:a16="http://schemas.microsoft.com/office/drawing/2014/main" id="{E4898C79-08AF-4A48-BA84-047B95A8AE7A}"/>
              </a:ext>
            </a:extLst>
          </p:cNvPr>
          <p:cNvSpPr/>
          <p:nvPr/>
        </p:nvSpPr>
        <p:spPr>
          <a:xfrm>
            <a:off x="4123628" y="5293823"/>
            <a:ext cx="1499414" cy="99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fi-FI" sz="1050" b="1" dirty="0">
                <a:solidFill>
                  <a:schemeClr val="tx1"/>
                </a:solidFill>
              </a:rPr>
              <a:t>KEHA valtuuden </a:t>
            </a:r>
            <a:r>
              <a:rPr lang="fi-FI" sz="1050" dirty="0">
                <a:solidFill>
                  <a:schemeClr val="tx1"/>
                </a:solidFill>
              </a:rPr>
              <a:t>pyytäminen</a:t>
            </a:r>
            <a:r>
              <a:rPr lang="fi-FI" sz="1050" b="1" dirty="0">
                <a:solidFill>
                  <a:schemeClr val="tx1"/>
                </a:solidFill>
              </a:rPr>
              <a:t> </a:t>
            </a:r>
            <a:r>
              <a:rPr lang="fi-FI" sz="1050" dirty="0">
                <a:solidFill>
                  <a:schemeClr val="tx1"/>
                </a:solidFill>
              </a:rPr>
              <a:t>ja</a:t>
            </a:r>
            <a:r>
              <a:rPr lang="fi-FI" sz="1050" b="1" dirty="0">
                <a:solidFill>
                  <a:schemeClr val="tx1"/>
                </a:solidFill>
              </a:rPr>
              <a:t> Valtuuksien </a:t>
            </a:r>
            <a:r>
              <a:rPr lang="fi-FI" sz="1050" dirty="0">
                <a:solidFill>
                  <a:schemeClr val="tx1"/>
                </a:solidFill>
              </a:rPr>
              <a:t>jakaminen</a:t>
            </a:r>
          </a:p>
        </p:txBody>
      </p:sp>
      <p:sp>
        <p:nvSpPr>
          <p:cNvPr id="192" name="Ellipsi 191">
            <a:extLst>
              <a:ext uri="{FF2B5EF4-FFF2-40B4-BE49-F238E27FC236}">
                <a16:creationId xmlns:a16="http://schemas.microsoft.com/office/drawing/2014/main" id="{3657E930-A000-4182-8380-AE65B6DC74FD}"/>
              </a:ext>
            </a:extLst>
          </p:cNvPr>
          <p:cNvSpPr/>
          <p:nvPr/>
        </p:nvSpPr>
        <p:spPr>
          <a:xfrm>
            <a:off x="4354056" y="3627040"/>
            <a:ext cx="912136" cy="922595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rgbClr val="D5B3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6" name="Kuva 195" descr="Yhteydet ääriviiva">
            <a:extLst>
              <a:ext uri="{FF2B5EF4-FFF2-40B4-BE49-F238E27FC236}">
                <a16:creationId xmlns:a16="http://schemas.microsoft.com/office/drawing/2014/main" id="{D02548E2-2BA9-4C24-BC8A-BDAE9C5DD27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61928" y="3719217"/>
            <a:ext cx="746493" cy="746493"/>
          </a:xfrm>
          <a:prstGeom prst="rect">
            <a:avLst/>
          </a:prstGeom>
        </p:spPr>
      </p:pic>
      <p:pic>
        <p:nvPicPr>
          <p:cNvPr id="197" name="Kuva 196" descr="Takaisin ääriviiva">
            <a:extLst>
              <a:ext uri="{FF2B5EF4-FFF2-40B4-BE49-F238E27FC236}">
                <a16:creationId xmlns:a16="http://schemas.microsoft.com/office/drawing/2014/main" id="{6EDABA82-BC2D-4287-B84F-47911201D4A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09976">
            <a:off x="3440941" y="3131086"/>
            <a:ext cx="1028800" cy="914400"/>
          </a:xfrm>
          <a:prstGeom prst="rect">
            <a:avLst/>
          </a:prstGeom>
        </p:spPr>
      </p:pic>
      <p:pic>
        <p:nvPicPr>
          <p:cNvPr id="198" name="Kuva 197" descr="Takaisin ääriviiva">
            <a:extLst>
              <a:ext uri="{FF2B5EF4-FFF2-40B4-BE49-F238E27FC236}">
                <a16:creationId xmlns:a16="http://schemas.microsoft.com/office/drawing/2014/main" id="{367741F3-20D1-4679-A093-CBB454E617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09976">
            <a:off x="5394446" y="3122917"/>
            <a:ext cx="1028800" cy="914400"/>
          </a:xfrm>
          <a:prstGeom prst="rect">
            <a:avLst/>
          </a:prstGeom>
        </p:spPr>
      </p:pic>
      <p:pic>
        <p:nvPicPr>
          <p:cNvPr id="199" name="Kuva 198" descr="Takaisin ääriviiva">
            <a:extLst>
              <a:ext uri="{FF2B5EF4-FFF2-40B4-BE49-F238E27FC236}">
                <a16:creationId xmlns:a16="http://schemas.microsoft.com/office/drawing/2014/main" id="{ACA1B82E-57AE-42B1-9632-C76270A7FB5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09976">
            <a:off x="7284525" y="3143680"/>
            <a:ext cx="1028800" cy="914400"/>
          </a:xfrm>
          <a:prstGeom prst="rect">
            <a:avLst/>
          </a:prstGeom>
        </p:spPr>
      </p:pic>
      <p:pic>
        <p:nvPicPr>
          <p:cNvPr id="200" name="Kuva 199" descr="Takaisin ääriviiva">
            <a:extLst>
              <a:ext uri="{FF2B5EF4-FFF2-40B4-BE49-F238E27FC236}">
                <a16:creationId xmlns:a16="http://schemas.microsoft.com/office/drawing/2014/main" id="{79129983-1C0A-4B13-9EE3-AB6CE7409B6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09976">
            <a:off x="9305756" y="3143682"/>
            <a:ext cx="10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8A15A18-D389-46C5-9D9C-7C950FA9780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43416" y="239263"/>
            <a:ext cx="9144000" cy="920750"/>
          </a:xfrm>
          <a:noFill/>
        </p:spPr>
        <p:txBody>
          <a:bodyPr>
            <a:normAutofit fontScale="90000"/>
          </a:bodyPr>
          <a:lstStyle/>
          <a:p>
            <a:r>
              <a:rPr lang="fi-FI" sz="3200" b="1" kern="1200" dirty="0">
                <a:noFill/>
                <a:effectLst/>
              </a:rPr>
              <a:t>Täytä hakemus Virkailijavaltuuttamispalvelussa (DVV)</a:t>
            </a:r>
            <a:endParaRPr lang="fi-FI" dirty="0">
              <a:noFill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BD20A53-7A8B-4ACC-AE73-2F2398D0C48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41911" y="994308"/>
            <a:ext cx="10281683" cy="42041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ea typeface="Calibri" panose="020F0502020204030204" pitchFamily="34" charset="0"/>
              </a:rPr>
              <a:t>Suomi.fi-tunnistus ja -valtuudet palveluiden hyödyntäminen Luvat ja valvonta –</a:t>
            </a:r>
            <a:r>
              <a:rPr lang="fi-FI" sz="2400">
                <a:ea typeface="Calibri" panose="020F0502020204030204" pitchFamily="34" charset="0"/>
              </a:rPr>
              <a:t>palvelun käyttämiseksi </a:t>
            </a:r>
            <a:r>
              <a:rPr lang="fi-FI" sz="2400" u="sng">
                <a:ea typeface="Calibri" panose="020F0502020204030204" pitchFamily="34" charset="0"/>
              </a:rPr>
              <a:t>edellyttävät </a:t>
            </a:r>
            <a:r>
              <a:rPr lang="fi-FI" sz="2400" u="sng" dirty="0">
                <a:ea typeface="Calibri" panose="020F0502020204030204" pitchFamily="34" charset="0"/>
              </a:rPr>
              <a:t>valtuuksia tiettyyn valtuusasiaan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ea typeface="Calibri" panose="020F0502020204030204" pitchFamily="34" charset="0"/>
              </a:rPr>
              <a:t>Koska mm. kuntien edustamisoikeus ei ole selvitettävissä perustietorekisteristä, tulee valtuuksia hakea </a:t>
            </a:r>
            <a:r>
              <a:rPr lang="fi-FI" sz="2400" dirty="0" err="1">
                <a:ea typeface="Calibri" panose="020F0502020204030204" pitchFamily="34" charset="0"/>
              </a:rPr>
              <a:t>DVV:n</a:t>
            </a:r>
            <a:r>
              <a:rPr lang="fi-FI" sz="2400" dirty="0">
                <a:ea typeface="Calibri" panose="020F0502020204030204" pitchFamily="34" charset="0"/>
              </a:rPr>
              <a:t> Virkailijavaltuuttamispalvelusta (Suomi.fi) </a:t>
            </a:r>
          </a:p>
          <a:p>
            <a:pPr lvl="1"/>
            <a:endParaRPr lang="fi-FI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1800" dirty="0"/>
              <a:t>Digi- ja väestötietoviraston virkailijavaltuuttamispalvelu löytyy osoitteesta </a:t>
            </a:r>
            <a:r>
              <a:rPr lang="fi-FI" sz="1800" dirty="0">
                <a:hlinkClick r:id="rId3"/>
              </a:rPr>
              <a:t>https://dvv.fi/virkailijavaltuuttamispalvelu</a:t>
            </a:r>
            <a:endParaRPr lang="fi-FI" sz="1800" dirty="0">
              <a:ea typeface="Calibri" panose="020F0502020204030204" pitchFamily="34" charset="0"/>
            </a:endParaRPr>
          </a:p>
          <a:p>
            <a:endParaRPr lang="fi-FI" sz="2400" dirty="0"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b="1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8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endParaRPr lang="fi-FI" dirty="0"/>
          </a:p>
        </p:txBody>
      </p:sp>
      <p:pic>
        <p:nvPicPr>
          <p:cNvPr id="16" name="Kuva 15" descr="Luettelo ääriviiva">
            <a:extLst>
              <a:ext uri="{FF2B5EF4-FFF2-40B4-BE49-F238E27FC236}">
                <a16:creationId xmlns:a16="http://schemas.microsoft.com/office/drawing/2014/main" id="{3C727D06-6BCC-4DDA-8A21-D373AC5AED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8406" y="305316"/>
            <a:ext cx="769565" cy="808521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7F4D9284-FF1F-43CF-80B2-7397B3E2475E}"/>
              </a:ext>
            </a:extLst>
          </p:cNvPr>
          <p:cNvGrpSpPr/>
          <p:nvPr/>
        </p:nvGrpSpPr>
        <p:grpSpPr>
          <a:xfrm>
            <a:off x="67112" y="120682"/>
            <a:ext cx="1499414" cy="2032332"/>
            <a:chOff x="61796" y="2124999"/>
            <a:chExt cx="1499414" cy="2032332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FF6C8308-6A7F-492E-B0AD-33040434DF25}"/>
                </a:ext>
              </a:extLst>
            </p:cNvPr>
            <p:cNvSpPr/>
            <p:nvPr/>
          </p:nvSpPr>
          <p:spPr>
            <a:xfrm>
              <a:off x="61796" y="2124999"/>
              <a:ext cx="1499414" cy="2032332"/>
            </a:xfrm>
            <a:prstGeom prst="roundRect">
              <a:avLst>
                <a:gd name="adj" fmla="val 8128"/>
              </a:avLst>
            </a:prstGeom>
            <a:ln>
              <a:solidFill>
                <a:srgbClr val="D5B37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rtlCol="0" anchor="b" anchorCtr="0"/>
            <a:lstStyle/>
            <a:p>
              <a:pPr lvl="0" algn="ctr"/>
              <a:r>
                <a:rPr lang="fi-FI" sz="6600" dirty="0"/>
                <a:t>1</a:t>
              </a:r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7C42B9E4-7F34-47D4-8BD7-36345EC82405}"/>
                </a:ext>
              </a:extLst>
            </p:cNvPr>
            <p:cNvSpPr/>
            <p:nvPr/>
          </p:nvSpPr>
          <p:spPr>
            <a:xfrm>
              <a:off x="322085" y="2186329"/>
              <a:ext cx="912136" cy="922595"/>
            </a:xfrm>
            <a:prstGeom prst="ellipse">
              <a:avLst/>
            </a:prstGeom>
            <a:solidFill>
              <a:srgbClr val="D5B379"/>
            </a:solidFill>
            <a:ln w="38100" cap="flat" cmpd="sng" algn="ctr">
              <a:solidFill>
                <a:srgbClr val="D5B3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Kuva 18" descr="Luettelo ääriviiva">
              <a:extLst>
                <a:ext uri="{FF2B5EF4-FFF2-40B4-BE49-F238E27FC236}">
                  <a16:creationId xmlns:a16="http://schemas.microsoft.com/office/drawing/2014/main" id="{F8BA9C64-C26C-42CE-B36C-DF65D624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39481" y="2254575"/>
              <a:ext cx="710526" cy="746493"/>
            </a:xfrm>
            <a:prstGeom prst="rect">
              <a:avLst/>
            </a:prstGeom>
          </p:spPr>
        </p:pic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A2A7524E-FABC-4885-BDA2-2B0AF39A416C}"/>
              </a:ext>
            </a:extLst>
          </p:cNvPr>
          <p:cNvSpPr/>
          <p:nvPr/>
        </p:nvSpPr>
        <p:spPr>
          <a:xfrm>
            <a:off x="1155323" y="327557"/>
            <a:ext cx="10860593" cy="591894"/>
          </a:xfrm>
          <a:prstGeom prst="rect">
            <a:avLst/>
          </a:prstGeom>
          <a:solidFill>
            <a:srgbClr val="D5B3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Virkailijavaltuuttamispalvelu 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(DVV)</a:t>
            </a:r>
            <a:endParaRPr lang="fi-FI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uva 19" descr="Kuva DVV:n virkailijavaltuuttamispalvelusta">
            <a:extLst>
              <a:ext uri="{FF2B5EF4-FFF2-40B4-BE49-F238E27FC236}">
                <a16:creationId xmlns:a16="http://schemas.microsoft.com/office/drawing/2014/main" id="{B8E4731D-52CE-49DB-BF9C-2D724972F0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91" y="4126816"/>
            <a:ext cx="7032449" cy="1831926"/>
          </a:xfrm>
          <a:prstGeom prst="rect">
            <a:avLst/>
          </a:prstGeom>
          <a:ln w="12700">
            <a:solidFill>
              <a:srgbClr val="0059C8"/>
            </a:solidFill>
          </a:ln>
        </p:spPr>
      </p:pic>
    </p:spTree>
    <p:extLst>
      <p:ext uri="{BB962C8B-B14F-4D97-AF65-F5344CB8AC3E}">
        <p14:creationId xmlns:p14="http://schemas.microsoft.com/office/powerpoint/2010/main" val="177360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8A15A18-D389-46C5-9D9C-7C950FA9780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43416" y="239263"/>
            <a:ext cx="9144000" cy="920750"/>
          </a:xfrm>
          <a:noFill/>
        </p:spPr>
        <p:txBody>
          <a:bodyPr>
            <a:normAutofit fontScale="90000"/>
          </a:bodyPr>
          <a:lstStyle/>
          <a:p>
            <a:r>
              <a:rPr lang="fi-FI" sz="3200" b="1" kern="1200" dirty="0">
                <a:noFill/>
                <a:effectLst/>
              </a:rPr>
              <a:t>Täytä hakemus Virkailijavaltuuttamispalvelussa (DVV)</a:t>
            </a:r>
            <a:endParaRPr lang="fi-FI" dirty="0">
              <a:noFill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9BBFB1B-1747-47E4-B334-15FC61CA672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43416" y="1160012"/>
            <a:ext cx="10372500" cy="398591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400" dirty="0"/>
              <a:t>Yhden henkilöistä, jotka hoitavat suomi.fi-valtuuksien hallinnointia organisaatiossasi, tulee tehdä hakemus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400" dirty="0"/>
              <a:t>Hakemuksen allekirjoittajaksi tarvitaan kuntien edustamisoikeudellisia henkilöitä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400" dirty="0"/>
              <a:t>Haettava valtuutus on ”</a:t>
            </a:r>
            <a:r>
              <a:rPr lang="fi-FI" sz="3400" b="1" dirty="0"/>
              <a:t>Edustajan valtuutusoikeus” </a:t>
            </a:r>
            <a:r>
              <a:rPr lang="fi-FI" sz="3400" dirty="0"/>
              <a:t>ja se haetaan niille henkilöille, jotka hallinnoivat suomi.fi-valtuuksia organisaatiossasi</a:t>
            </a:r>
          </a:p>
          <a:p>
            <a:endParaRPr lang="fi-FI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3300" u="sng" dirty="0"/>
              <a:t>Valtuusasia, jolle ”edustajan valtuutusoikeutta” haetaan</a:t>
            </a:r>
            <a:r>
              <a:rPr lang="fi-FI" sz="3300" dirty="0"/>
              <a:t>, on nimeltään: ”</a:t>
            </a:r>
            <a:r>
              <a:rPr lang="fi-FI" sz="3300" b="1" dirty="0"/>
              <a:t>Lupa- ja valvonta-kokonaisuuksien viranomaiskäsittely</a:t>
            </a:r>
            <a:r>
              <a:rPr lang="fi-FI" sz="3300" dirty="0"/>
              <a:t>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fi-FI" sz="33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3300" dirty="0"/>
              <a:t>Ohjeet löytyvät virkailijavaltuuttamispalvelusta (</a:t>
            </a:r>
            <a:r>
              <a:rPr lang="fi-FI" sz="3300" dirty="0">
                <a:hlinkClick r:id="rId3"/>
              </a:rPr>
              <a:t>yleisohje</a:t>
            </a:r>
            <a:r>
              <a:rPr lang="fi-FI" sz="3300" dirty="0"/>
              <a:t>, </a:t>
            </a:r>
            <a:r>
              <a:rPr lang="fi-FI" sz="3300" dirty="0">
                <a:hlinkClick r:id="rId4"/>
              </a:rPr>
              <a:t>kohdentava</a:t>
            </a:r>
            <a:r>
              <a:rPr lang="fi-FI" sz="33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pic>
        <p:nvPicPr>
          <p:cNvPr id="12" name="Kuva 11" descr="Haettava valtuusasia Suomi.fi-palvelussa" title="Haettava valtuusasia Suomi.fi-palvelussa">
            <a:extLst>
              <a:ext uri="{FF2B5EF4-FFF2-40B4-BE49-F238E27FC236}">
                <a16:creationId xmlns:a16="http://schemas.microsoft.com/office/drawing/2014/main" id="{D453C169-3A7C-4AB9-BFC5-522111F22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08" y="4858966"/>
            <a:ext cx="4842752" cy="1609929"/>
          </a:xfrm>
          <a:prstGeom prst="rect">
            <a:avLst/>
          </a:prstGeom>
          <a:noFill/>
          <a:ln w="57150">
            <a:solidFill>
              <a:srgbClr val="E13B5F"/>
            </a:solidFill>
          </a:ln>
        </p:spPr>
      </p:pic>
      <p:pic>
        <p:nvPicPr>
          <p:cNvPr id="16" name="Kuva 15" descr="Luettelo ääriviiva">
            <a:extLst>
              <a:ext uri="{FF2B5EF4-FFF2-40B4-BE49-F238E27FC236}">
                <a16:creationId xmlns:a16="http://schemas.microsoft.com/office/drawing/2014/main" id="{3C727D06-6BCC-4DDA-8A21-D373AC5AED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8406" y="305316"/>
            <a:ext cx="769565" cy="808521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7F4D9284-FF1F-43CF-80B2-7397B3E2475E}"/>
              </a:ext>
            </a:extLst>
          </p:cNvPr>
          <p:cNvGrpSpPr/>
          <p:nvPr/>
        </p:nvGrpSpPr>
        <p:grpSpPr>
          <a:xfrm>
            <a:off x="67112" y="120682"/>
            <a:ext cx="1499414" cy="2032332"/>
            <a:chOff x="61796" y="2124999"/>
            <a:chExt cx="1499414" cy="2032332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FF6C8308-6A7F-492E-B0AD-33040434DF25}"/>
                </a:ext>
              </a:extLst>
            </p:cNvPr>
            <p:cNvSpPr/>
            <p:nvPr/>
          </p:nvSpPr>
          <p:spPr>
            <a:xfrm>
              <a:off x="61796" y="2124999"/>
              <a:ext cx="1499414" cy="2032332"/>
            </a:xfrm>
            <a:prstGeom prst="roundRect">
              <a:avLst>
                <a:gd name="adj" fmla="val 8128"/>
              </a:avLst>
            </a:prstGeom>
            <a:ln>
              <a:solidFill>
                <a:srgbClr val="D5B37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rtlCol="0" anchor="b" anchorCtr="0"/>
            <a:lstStyle/>
            <a:p>
              <a:pPr lvl="0" algn="ctr"/>
              <a:r>
                <a:rPr lang="fi-FI" sz="6600" dirty="0"/>
                <a:t>1</a:t>
              </a:r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7C42B9E4-7F34-47D4-8BD7-36345EC82405}"/>
                </a:ext>
              </a:extLst>
            </p:cNvPr>
            <p:cNvSpPr/>
            <p:nvPr/>
          </p:nvSpPr>
          <p:spPr>
            <a:xfrm>
              <a:off x="322085" y="2186329"/>
              <a:ext cx="912136" cy="922595"/>
            </a:xfrm>
            <a:prstGeom prst="ellipse">
              <a:avLst/>
            </a:prstGeom>
            <a:solidFill>
              <a:srgbClr val="D5B379"/>
            </a:solidFill>
            <a:ln w="38100" cap="flat" cmpd="sng" algn="ctr">
              <a:solidFill>
                <a:srgbClr val="D5B3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Kuva 18" descr="Luettelo ääriviiva">
              <a:extLst>
                <a:ext uri="{FF2B5EF4-FFF2-40B4-BE49-F238E27FC236}">
                  <a16:creationId xmlns:a16="http://schemas.microsoft.com/office/drawing/2014/main" id="{F8BA9C64-C26C-42CE-B36C-DF65D624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39481" y="2254575"/>
              <a:ext cx="710526" cy="746493"/>
            </a:xfrm>
            <a:prstGeom prst="rect">
              <a:avLst/>
            </a:prstGeom>
          </p:spPr>
        </p:pic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A2A7524E-FABC-4885-BDA2-2B0AF39A416C}"/>
              </a:ext>
            </a:extLst>
          </p:cNvPr>
          <p:cNvSpPr/>
          <p:nvPr/>
        </p:nvSpPr>
        <p:spPr>
          <a:xfrm>
            <a:off x="1155323" y="327557"/>
            <a:ext cx="10860593" cy="591894"/>
          </a:xfrm>
          <a:prstGeom prst="rect">
            <a:avLst/>
          </a:prstGeom>
          <a:solidFill>
            <a:srgbClr val="D5B3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Täytä</a:t>
            </a: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hakemus</a:t>
            </a: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Virkailijavaltuuttamispalvelussa 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(DVV) </a:t>
            </a:r>
            <a:endParaRPr lang="fi-FI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2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8A15A18-D389-46C5-9D9C-7C950FA9780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43416" y="239263"/>
            <a:ext cx="9144000" cy="920750"/>
          </a:xfrm>
          <a:noFill/>
        </p:spPr>
        <p:txBody>
          <a:bodyPr>
            <a:normAutofit fontScale="90000"/>
          </a:bodyPr>
          <a:lstStyle/>
          <a:p>
            <a:r>
              <a:rPr lang="fi-FI" sz="3200" b="1" kern="1200" dirty="0">
                <a:noFill/>
                <a:effectLst/>
              </a:rPr>
              <a:t>Täytä hakemus Virkailijavaltuuttamispalvelussa (DVV)</a:t>
            </a:r>
            <a:endParaRPr lang="fi-FI" dirty="0">
              <a:noFill/>
            </a:endParaRPr>
          </a:p>
        </p:txBody>
      </p:sp>
      <p:pic>
        <p:nvPicPr>
          <p:cNvPr id="16" name="Kuva 15" descr="Luettelo ääriviiva">
            <a:extLst>
              <a:ext uri="{FF2B5EF4-FFF2-40B4-BE49-F238E27FC236}">
                <a16:creationId xmlns:a16="http://schemas.microsoft.com/office/drawing/2014/main" id="{3C727D06-6BCC-4DDA-8A21-D373AC5AED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8406" y="305316"/>
            <a:ext cx="769565" cy="808521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7F4D9284-FF1F-43CF-80B2-7397B3E2475E}"/>
              </a:ext>
            </a:extLst>
          </p:cNvPr>
          <p:cNvGrpSpPr/>
          <p:nvPr/>
        </p:nvGrpSpPr>
        <p:grpSpPr>
          <a:xfrm>
            <a:off x="67112" y="120682"/>
            <a:ext cx="1499414" cy="2032332"/>
            <a:chOff x="61796" y="2124999"/>
            <a:chExt cx="1499414" cy="2032332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FF6C8308-6A7F-492E-B0AD-33040434DF25}"/>
                </a:ext>
              </a:extLst>
            </p:cNvPr>
            <p:cNvSpPr/>
            <p:nvPr/>
          </p:nvSpPr>
          <p:spPr>
            <a:xfrm>
              <a:off x="61796" y="2124999"/>
              <a:ext cx="1499414" cy="2032332"/>
            </a:xfrm>
            <a:prstGeom prst="roundRect">
              <a:avLst>
                <a:gd name="adj" fmla="val 8128"/>
              </a:avLst>
            </a:prstGeom>
            <a:ln>
              <a:solidFill>
                <a:srgbClr val="D5B37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rtlCol="0" anchor="b" anchorCtr="0"/>
            <a:lstStyle/>
            <a:p>
              <a:pPr lvl="0" algn="ctr"/>
              <a:r>
                <a:rPr lang="fi-FI" sz="6600" dirty="0"/>
                <a:t>1</a:t>
              </a:r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7C42B9E4-7F34-47D4-8BD7-36345EC82405}"/>
                </a:ext>
              </a:extLst>
            </p:cNvPr>
            <p:cNvSpPr/>
            <p:nvPr/>
          </p:nvSpPr>
          <p:spPr>
            <a:xfrm>
              <a:off x="322085" y="2186329"/>
              <a:ext cx="912136" cy="922595"/>
            </a:xfrm>
            <a:prstGeom prst="ellipse">
              <a:avLst/>
            </a:prstGeom>
            <a:solidFill>
              <a:srgbClr val="D5B379"/>
            </a:solidFill>
            <a:ln w="38100" cap="flat" cmpd="sng" algn="ctr">
              <a:solidFill>
                <a:srgbClr val="D5B37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Kuva 18" descr="Luettelo ääriviiva">
              <a:extLst>
                <a:ext uri="{FF2B5EF4-FFF2-40B4-BE49-F238E27FC236}">
                  <a16:creationId xmlns:a16="http://schemas.microsoft.com/office/drawing/2014/main" id="{F8BA9C64-C26C-42CE-B36C-DF65D624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9481" y="2254575"/>
              <a:ext cx="710526" cy="746493"/>
            </a:xfrm>
            <a:prstGeom prst="rect">
              <a:avLst/>
            </a:prstGeom>
          </p:spPr>
        </p:pic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A2A7524E-FABC-4885-BDA2-2B0AF39A416C}"/>
              </a:ext>
            </a:extLst>
          </p:cNvPr>
          <p:cNvSpPr/>
          <p:nvPr/>
        </p:nvSpPr>
        <p:spPr>
          <a:xfrm>
            <a:off x="1155323" y="327557"/>
            <a:ext cx="10860593" cy="591894"/>
          </a:xfrm>
          <a:prstGeom prst="rect">
            <a:avLst/>
          </a:prstGeom>
          <a:solidFill>
            <a:srgbClr val="D5B3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Varmista </a:t>
            </a: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tunnistamiseen 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liittyvät kyvykkyydet</a:t>
            </a:r>
            <a:endParaRPr lang="fi-FI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BCB1A707-C19B-4703-94B2-C74CC4AB6D0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06526" y="1264693"/>
            <a:ext cx="9926144" cy="4725231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Varmista, että organisaatiosi kaikilla lupa-asiointeja käsittelevillä henkilöillä on mahdollisuus tunnistautua palveluun </a:t>
            </a:r>
            <a:endParaRPr lang="fi-FI" sz="2400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Suomi.fi-tunnistus toimii seuraavilla Suomessa laajasti käytössä olevilla välineillä: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pankkitunnukset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mobiilivarmenne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poliisin myöntämä henkilökortti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Digi- ja väestötietoviraston myöntämä toimikortti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Lisätietoja Digi- ja väestötietoviraston sivuilta: </a:t>
            </a:r>
            <a:r>
              <a:rPr lang="fi-FI" sz="2400" dirty="0">
                <a:hlinkClick r:id="rId6"/>
              </a:rPr>
              <a:t>https://dvv.fi/tunnistus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1408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B491989-C7B7-428C-B7B8-0B745C5706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95222" y="222540"/>
            <a:ext cx="9144000" cy="920750"/>
          </a:xfrm>
          <a:noFill/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fi-FI" sz="3200" b="1" kern="1200" dirty="0">
                <a:noFill/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Vahvistus Valtuutusoikeuksien myöntämisestä (DVV)</a:t>
            </a:r>
            <a:endParaRPr lang="fi-FI" dirty="0">
              <a:noFill/>
              <a:effectLst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94179A6-E94A-4EB2-9F76-D86C8DA2DA9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70321" y="1420012"/>
            <a:ext cx="9724698" cy="45531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ea typeface="Calibri" panose="020F0502020204030204" pitchFamily="34" charset="0"/>
              </a:rPr>
              <a:t>Hakemus käsitellään virkailijavaltuuttamispalvelussa henkilön toimesta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ea typeface="Calibri" panose="020F0502020204030204" pitchFamily="34" charset="0"/>
              </a:rPr>
              <a:t>Hakemuksen käsittelyaika on keskimäärin 1–2 viikkoa hakemuksen saapumisesta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ea typeface="Calibri" panose="020F0502020204030204" pitchFamily="34" charset="0"/>
              </a:rPr>
              <a:t>Kun saat tiedon onnistuneesta valtuuden rekisteröinnistä, voit jatkaa seuraavaan vaiheeseen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0F995BAE-1A44-43DB-9B9B-59FFB9CB42C5}"/>
              </a:ext>
            </a:extLst>
          </p:cNvPr>
          <p:cNvSpPr/>
          <p:nvPr/>
        </p:nvSpPr>
        <p:spPr>
          <a:xfrm>
            <a:off x="105432" y="146486"/>
            <a:ext cx="1499414" cy="2059769"/>
          </a:xfrm>
          <a:prstGeom prst="roundRect">
            <a:avLst>
              <a:gd name="adj" fmla="val 8128"/>
            </a:avLst>
          </a:prstGeom>
          <a:ln>
            <a:solidFill>
              <a:srgbClr val="0059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b" anchorCtr="1"/>
          <a:lstStyle/>
          <a:p>
            <a:pPr lvl="0" algn="ctr"/>
            <a:r>
              <a:rPr lang="fi-FI" sz="6600" dirty="0"/>
              <a:t>2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7016C70E-5F51-446B-96AB-C39EE07D0FAA}"/>
              </a:ext>
            </a:extLst>
          </p:cNvPr>
          <p:cNvSpPr/>
          <p:nvPr/>
        </p:nvSpPr>
        <p:spPr>
          <a:xfrm>
            <a:off x="409244" y="298228"/>
            <a:ext cx="904050" cy="922595"/>
          </a:xfrm>
          <a:prstGeom prst="ellipse">
            <a:avLst/>
          </a:prstGeom>
          <a:solidFill>
            <a:srgbClr val="0059C8"/>
          </a:solidFill>
          <a:ln w="12700" cap="flat" cmpd="sng" algn="ctr">
            <a:solidFill>
              <a:srgbClr val="0059C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Kuva 13" descr="Merkki valintamerkki1 ääriviiva">
            <a:extLst>
              <a:ext uri="{FF2B5EF4-FFF2-40B4-BE49-F238E27FC236}">
                <a16:creationId xmlns:a16="http://schemas.microsoft.com/office/drawing/2014/main" id="{ABFF38CD-1B93-4D37-A6F3-5C8811C537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9876" y="386278"/>
            <a:ext cx="710525" cy="746493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EBF679B-8CAD-4F36-B5A6-3EBA53826753}"/>
              </a:ext>
            </a:extLst>
          </p:cNvPr>
          <p:cNvSpPr/>
          <p:nvPr/>
        </p:nvSpPr>
        <p:spPr>
          <a:xfrm>
            <a:off x="1210401" y="456972"/>
            <a:ext cx="10826086" cy="576667"/>
          </a:xfrm>
          <a:prstGeom prst="rect">
            <a:avLst/>
          </a:prstGeom>
          <a:solidFill>
            <a:srgbClr val="0059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Vahvistus </a:t>
            </a: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Valtuutusoikeuksien 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myöntämisestä (DVV) </a:t>
            </a:r>
          </a:p>
        </p:txBody>
      </p:sp>
    </p:spTree>
    <p:extLst>
      <p:ext uri="{BB962C8B-B14F-4D97-AF65-F5344CB8AC3E}">
        <p14:creationId xmlns:p14="http://schemas.microsoft.com/office/powerpoint/2010/main" val="374529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8A15A18-D389-46C5-9D9C-7C950FA9780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43416" y="239262"/>
            <a:ext cx="9144000" cy="92075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3200" b="1" kern="1200" dirty="0">
                <a:solidFill>
                  <a:srgbClr val="0069B4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Jaa Valtuudet organisaatiossasi</a:t>
            </a:r>
            <a:endParaRPr lang="fi-FI" dirty="0">
              <a:effectLst/>
            </a:endParaRPr>
          </a:p>
        </p:txBody>
      </p:sp>
      <p:pic>
        <p:nvPicPr>
          <p:cNvPr id="10" name="Kuva 9" descr="Yhteydet ääriviiva">
            <a:extLst>
              <a:ext uri="{FF2B5EF4-FFF2-40B4-BE49-F238E27FC236}">
                <a16:creationId xmlns:a16="http://schemas.microsoft.com/office/drawing/2014/main" id="{802DEB28-F28B-4CA3-8B79-F6FA07F36D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8406" y="355665"/>
            <a:ext cx="753147" cy="753147"/>
          </a:xfrm>
          <a:prstGeom prst="rect">
            <a:avLst/>
          </a:prstGeom>
        </p:spPr>
      </p:pic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B10F036B-84C9-4654-8129-FE098B0FFCF9}"/>
              </a:ext>
            </a:extLst>
          </p:cNvPr>
          <p:cNvSpPr/>
          <p:nvPr/>
        </p:nvSpPr>
        <p:spPr>
          <a:xfrm>
            <a:off x="63795" y="114665"/>
            <a:ext cx="1499414" cy="2077549"/>
          </a:xfrm>
          <a:prstGeom prst="roundRect">
            <a:avLst>
              <a:gd name="adj" fmla="val 8128"/>
            </a:avLst>
          </a:prstGeom>
          <a:ln>
            <a:solidFill>
              <a:srgbClr val="D5B3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b" anchorCtr="1"/>
          <a:lstStyle/>
          <a:p>
            <a:pPr lvl="0" algn="ctr"/>
            <a:r>
              <a:rPr lang="fi-FI" sz="6600" dirty="0"/>
              <a:t>3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FCFC1BE4-19DC-4675-BAC5-8E31B103FEF1}"/>
              </a:ext>
            </a:extLst>
          </p:cNvPr>
          <p:cNvSpPr/>
          <p:nvPr/>
        </p:nvSpPr>
        <p:spPr>
          <a:xfrm>
            <a:off x="343887" y="266410"/>
            <a:ext cx="912136" cy="922595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rgbClr val="D5B3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Kuva 17" descr="Yhteydet ääriviiva">
            <a:extLst>
              <a:ext uri="{FF2B5EF4-FFF2-40B4-BE49-F238E27FC236}">
                <a16:creationId xmlns:a16="http://schemas.microsoft.com/office/drawing/2014/main" id="{8411E8FC-6884-4C26-B571-5223D123C0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2295" y="362318"/>
            <a:ext cx="746493" cy="746493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2A7524E-FABC-4885-BDA2-2B0AF39A416C}"/>
              </a:ext>
            </a:extLst>
          </p:cNvPr>
          <p:cNvSpPr/>
          <p:nvPr/>
        </p:nvSpPr>
        <p:spPr>
          <a:xfrm>
            <a:off x="1156751" y="448648"/>
            <a:ext cx="10830636" cy="591894"/>
          </a:xfrm>
          <a:prstGeom prst="rect">
            <a:avLst/>
          </a:prstGeom>
          <a:solidFill>
            <a:srgbClr val="D5B3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Pyydä</a:t>
            </a:r>
            <a:r>
              <a:rPr lang="fi-FI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Valtuus KEHA-keskukselta</a:t>
            </a:r>
          </a:p>
        </p:txBody>
      </p:sp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84B7969-3022-4FA7-916D-40C3CF8A2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15" y="1493995"/>
            <a:ext cx="4647095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B2BAB190-B467-40AD-9936-60503B56D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517515" y="1303506"/>
            <a:ext cx="5680953" cy="52880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a typeface="Calibri" panose="020F0502020204030204" pitchFamily="34" charset="0"/>
              </a:rPr>
              <a:t>Yhden organisaatiosi </a:t>
            </a:r>
            <a:r>
              <a:rPr lang="fi-FI" sz="2400" b="1" dirty="0">
                <a:ea typeface="Calibri" panose="020F0502020204030204" pitchFamily="34" charset="0"/>
              </a:rPr>
              <a:t>edustajan valtuutusoikeudellisen </a:t>
            </a:r>
            <a:r>
              <a:rPr lang="fi-FI" sz="2400" dirty="0">
                <a:ea typeface="Calibri" panose="020F0502020204030204" pitchFamily="34" charset="0"/>
              </a:rPr>
              <a:t>henkilön tulee pyytää valtuutta KEHA-keskukselta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a typeface="Calibri" panose="020F0502020204030204" pitchFamily="34" charset="0"/>
              </a:rPr>
              <a:t>Valtuus KEHA-keskukselta tarvitaan, jotta suomi.fi tunnistautumista käyttävä viranomaisorganisaatio voi asioida Luvat ja valvonta –palvelussa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Vaihekohtaiset ohjeet löytyvät ohjeesta (</a:t>
            </a:r>
            <a:r>
              <a:rPr lang="fi-FI" sz="2000" dirty="0">
                <a:hlinkClick r:id="rId5"/>
              </a:rPr>
              <a:t>suomenkielinen</a:t>
            </a:r>
            <a:r>
              <a:rPr lang="fi-FI" sz="2000" dirty="0"/>
              <a:t>, </a:t>
            </a:r>
            <a:r>
              <a:rPr lang="fi-FI" sz="2000" dirty="0">
                <a:hlinkClick r:id="rId6"/>
              </a:rPr>
              <a:t>ruotsinkielinen</a:t>
            </a:r>
            <a:r>
              <a:rPr lang="fi-FI" sz="2000" dirty="0"/>
              <a:t>) kunnan liittyminen Luvat ja valvonta –palveluun (RED II) sivuilta 11- 19</a:t>
            </a:r>
            <a:endParaRPr lang="fi-FI" sz="2000" dirty="0">
              <a:ea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47105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8A15A18-D389-46C5-9D9C-7C950FA9780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43416" y="239262"/>
            <a:ext cx="9144000" cy="92075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3200" b="1" kern="1200" dirty="0">
                <a:solidFill>
                  <a:srgbClr val="0069B4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Jaa Valtuudet organisaatiossasi</a:t>
            </a:r>
            <a:endParaRPr lang="fi-FI" dirty="0">
              <a:effectLst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B2BAB190-B467-40AD-9936-60503B56D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563209" y="1374715"/>
            <a:ext cx="5411523" cy="49871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ea typeface="Calibri" panose="020F0502020204030204" pitchFamily="34" charset="0"/>
              </a:rPr>
              <a:t>Jaa </a:t>
            </a:r>
            <a:r>
              <a:rPr lang="fi-FI" sz="2400" b="1" dirty="0">
                <a:ea typeface="Calibri" panose="020F0502020204030204" pitchFamily="34" charset="0"/>
              </a:rPr>
              <a:t>valtuudet </a:t>
            </a:r>
            <a:r>
              <a:rPr lang="fi-FI" sz="2400" dirty="0">
                <a:ea typeface="Calibri" panose="020F0502020204030204" pitchFamily="34" charset="0"/>
              </a:rPr>
              <a:t>organisaatiossasi niille, joiden tehtävä on käsitellä lupa-asiointeja Luvat ja valvonta -palvelussa</a:t>
            </a:r>
          </a:p>
          <a:p>
            <a:pPr lvl="1"/>
            <a:endParaRPr lang="fi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u="sng" dirty="0"/>
              <a:t>Valtuuksia hallinnoivat </a:t>
            </a:r>
            <a:r>
              <a:rPr lang="fi-FI" sz="2000" dirty="0"/>
              <a:t>organisaatiosi ”edustajan valtuutusoikeudelliset” henkilöt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Calibri" panose="020F0502020204030204" pitchFamily="34" charset="0"/>
              </a:rPr>
              <a:t>Valtuusasia, jolle valtuutta annetaan / pyydetään</a:t>
            </a:r>
            <a:r>
              <a:rPr lang="fi-FI" sz="2000" b="1" dirty="0">
                <a:ea typeface="Calibri" panose="020F0502020204030204" pitchFamily="34" charset="0"/>
              </a:rPr>
              <a:t>: Lupa- ja valvonta-kokonaisuuksien viranomaiskäsittely</a:t>
            </a:r>
            <a:endParaRPr lang="fi-FI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Anna tai pyydä valtuus </a:t>
            </a:r>
            <a:r>
              <a:rPr lang="fi-FI" sz="2000" dirty="0">
                <a:hlinkClick r:id="rId3"/>
              </a:rPr>
              <a:t>Suomi.fi-valtuudet palvelussa</a:t>
            </a:r>
            <a:endParaRPr lang="fi-FI" sz="2000" dirty="0"/>
          </a:p>
        </p:txBody>
      </p:sp>
      <p:pic>
        <p:nvPicPr>
          <p:cNvPr id="3" name="Kuva 2" descr="Kuva: Anna tai pyydä valtuus Lupa- ja valvonta-kokonaisuuksien viranomaiskäsittelyssä">
            <a:extLst>
              <a:ext uri="{FF2B5EF4-FFF2-40B4-BE49-F238E27FC236}">
                <a16:creationId xmlns:a16="http://schemas.microsoft.com/office/drawing/2014/main" id="{B0B8123A-D81A-4898-B3D2-99ADC3485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74" y="1533358"/>
            <a:ext cx="5263312" cy="4213413"/>
          </a:xfrm>
          <a:prstGeom prst="rect">
            <a:avLst/>
          </a:prstGeom>
          <a:ln w="19050">
            <a:solidFill>
              <a:srgbClr val="0059C8"/>
            </a:solidFill>
          </a:ln>
        </p:spPr>
      </p:pic>
      <p:pic>
        <p:nvPicPr>
          <p:cNvPr id="8" name="Kuva 7" descr="Yhteydet ääriviiva">
            <a:extLst>
              <a:ext uri="{FF2B5EF4-FFF2-40B4-BE49-F238E27FC236}">
                <a16:creationId xmlns:a16="http://schemas.microsoft.com/office/drawing/2014/main" id="{4B6F2001-AF9B-4CD7-8B6C-1298E89BF7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8406" y="355665"/>
            <a:ext cx="753147" cy="753147"/>
          </a:xfrm>
          <a:prstGeom prst="rect">
            <a:avLst/>
          </a:prstGeom>
        </p:spPr>
      </p:pic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2D2E292D-7E28-44B2-9B54-A60F1DFA6A14}"/>
              </a:ext>
            </a:extLst>
          </p:cNvPr>
          <p:cNvSpPr/>
          <p:nvPr/>
        </p:nvSpPr>
        <p:spPr>
          <a:xfrm>
            <a:off x="63795" y="114665"/>
            <a:ext cx="1499414" cy="2091591"/>
          </a:xfrm>
          <a:prstGeom prst="roundRect">
            <a:avLst>
              <a:gd name="adj" fmla="val 8128"/>
            </a:avLst>
          </a:prstGeom>
          <a:ln>
            <a:solidFill>
              <a:srgbClr val="D5B3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b" anchorCtr="1"/>
          <a:lstStyle/>
          <a:p>
            <a:pPr lvl="0" algn="ctr"/>
            <a:r>
              <a:rPr lang="fi-FI" sz="6600" dirty="0"/>
              <a:t>3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2220DFBA-247F-4C0C-8637-CB2C8FDFF650}"/>
              </a:ext>
            </a:extLst>
          </p:cNvPr>
          <p:cNvSpPr/>
          <p:nvPr/>
        </p:nvSpPr>
        <p:spPr>
          <a:xfrm>
            <a:off x="343887" y="266410"/>
            <a:ext cx="912136" cy="922595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rgbClr val="D5B3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Kuva 12" descr="Yhteydet ääriviiva">
            <a:extLst>
              <a:ext uri="{FF2B5EF4-FFF2-40B4-BE49-F238E27FC236}">
                <a16:creationId xmlns:a16="http://schemas.microsoft.com/office/drawing/2014/main" id="{E85752AB-DCE0-4A9A-AD9B-E6B38177E1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2295" y="362318"/>
            <a:ext cx="746493" cy="746493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2A7524E-FABC-4885-BDA2-2B0AF39A416C}"/>
              </a:ext>
            </a:extLst>
          </p:cNvPr>
          <p:cNvSpPr/>
          <p:nvPr/>
        </p:nvSpPr>
        <p:spPr>
          <a:xfrm>
            <a:off x="1156750" y="453964"/>
            <a:ext cx="10830636" cy="591894"/>
          </a:xfrm>
          <a:prstGeom prst="rect">
            <a:avLst/>
          </a:prstGeom>
          <a:solidFill>
            <a:srgbClr val="D5B3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Jaa</a:t>
            </a: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Valtuudet 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organisaatiossasi</a:t>
            </a:r>
            <a:endParaRPr lang="fi-FI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6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5F2F946-D131-466A-9796-C6D476029E5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06526" y="1143289"/>
            <a:ext cx="5039832" cy="51437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Kokoa tiedot asioinneista liittymislomakkeelle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Kaikki lupa-asioinnit, jotka liittyvät uusiutuvan energian hankkeisiin (kts. taulukko)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Tarkemmat ohjeet</a:t>
            </a:r>
            <a:r>
              <a:rPr lang="fi-FI" sz="2000" dirty="0"/>
              <a:t> löydät liittymislomakkeesta (</a:t>
            </a:r>
            <a:r>
              <a:rPr lang="fi-FI" sz="2000" dirty="0">
                <a:hlinkClick r:id="rId2"/>
              </a:rPr>
              <a:t>suomenkielinen</a:t>
            </a:r>
            <a:r>
              <a:rPr lang="fi-FI" sz="2000" dirty="0"/>
              <a:t>, </a:t>
            </a:r>
            <a:r>
              <a:rPr lang="fi-FI" sz="2000" dirty="0">
                <a:hlinkClick r:id="rId3"/>
              </a:rPr>
              <a:t>ruotsinkielinen</a:t>
            </a:r>
            <a:r>
              <a:rPr lang="fi-FI" sz="2000" dirty="0"/>
              <a:t>)</a:t>
            </a:r>
          </a:p>
          <a:p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 Lähetä liittymislomake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200" dirty="0"/>
              <a:t>Osoite: </a:t>
            </a:r>
            <a:r>
              <a:rPr lang="fi-FI" sz="2200" dirty="0">
                <a:hlinkClick r:id="rId4"/>
              </a:rPr>
              <a:t>tuki.lv@ely-keskus.fi</a:t>
            </a:r>
            <a:endParaRPr lang="fi-FI" sz="2200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995F7BC-6966-4EED-B1AA-90E017F325F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84068" y="158528"/>
            <a:ext cx="9144000" cy="92075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fi-FI" sz="3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Liittymisen tehtävät Luvat ja valvonta –palveluun</a:t>
            </a:r>
            <a:endParaRPr lang="fi-FI" dirty="0">
              <a:solidFill>
                <a:schemeClr val="bg1"/>
              </a:solidFill>
              <a:effectLst/>
            </a:endParaRPr>
          </a:p>
        </p:txBody>
      </p:sp>
      <p:pic>
        <p:nvPicPr>
          <p:cNvPr id="12" name="Kuva 11" descr="Asiakirja ääriviiva">
            <a:extLst>
              <a:ext uri="{FF2B5EF4-FFF2-40B4-BE49-F238E27FC236}">
                <a16:creationId xmlns:a16="http://schemas.microsoft.com/office/drawing/2014/main" id="{BA9B991D-5CBC-4D3F-B025-950D32F906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7270" y="228633"/>
            <a:ext cx="769029" cy="807957"/>
          </a:xfrm>
          <a:prstGeom prst="rect">
            <a:avLst/>
          </a:prstGeom>
        </p:spPr>
      </p:pic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6E9C83E0-B03C-4DA6-8BAC-8155ACAFED52}"/>
              </a:ext>
            </a:extLst>
          </p:cNvPr>
          <p:cNvSpPr/>
          <p:nvPr/>
        </p:nvSpPr>
        <p:spPr>
          <a:xfrm>
            <a:off x="90542" y="142580"/>
            <a:ext cx="1499414" cy="2206260"/>
          </a:xfrm>
          <a:prstGeom prst="roundRect">
            <a:avLst>
              <a:gd name="adj" fmla="val 8128"/>
            </a:avLst>
          </a:prstGeom>
          <a:ln>
            <a:solidFill>
              <a:srgbClr val="D5B3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b" anchorCtr="1"/>
          <a:lstStyle/>
          <a:p>
            <a:pPr lvl="0" algn="ctr"/>
            <a:r>
              <a:rPr lang="fi-FI" sz="6600" dirty="0"/>
              <a:t>4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A2816608-8E8E-4626-B19A-394802FED74C}"/>
              </a:ext>
            </a:extLst>
          </p:cNvPr>
          <p:cNvSpPr/>
          <p:nvPr/>
        </p:nvSpPr>
        <p:spPr>
          <a:xfrm>
            <a:off x="370634" y="294325"/>
            <a:ext cx="912136" cy="922595"/>
          </a:xfrm>
          <a:prstGeom prst="ellipse">
            <a:avLst/>
          </a:prstGeom>
          <a:solidFill>
            <a:srgbClr val="D5B379"/>
          </a:solidFill>
          <a:ln w="38100" cap="flat" cmpd="sng" algn="ctr">
            <a:solidFill>
              <a:srgbClr val="D5B3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Kuva 13" descr="Asiakirja ääriviiva">
            <a:extLst>
              <a:ext uri="{FF2B5EF4-FFF2-40B4-BE49-F238E27FC236}">
                <a16:creationId xmlns:a16="http://schemas.microsoft.com/office/drawing/2014/main" id="{79AC624C-EC93-4930-AA4D-1C0D6AC1834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3639" y="362571"/>
            <a:ext cx="710526" cy="746493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DDF6C91F-C10F-4496-B7F8-0F7647BFFCCE}"/>
              </a:ext>
            </a:extLst>
          </p:cNvPr>
          <p:cNvSpPr/>
          <p:nvPr/>
        </p:nvSpPr>
        <p:spPr>
          <a:xfrm>
            <a:off x="1185766" y="474889"/>
            <a:ext cx="10830636" cy="591894"/>
          </a:xfrm>
          <a:prstGeom prst="rect">
            <a:avLst/>
          </a:prstGeom>
          <a:solidFill>
            <a:srgbClr val="D5B3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Liittymisen tehtävät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Luvat ja valvonta –palveluun</a:t>
            </a:r>
          </a:p>
        </p:txBody>
      </p:sp>
      <p:graphicFrame>
        <p:nvGraphicFramePr>
          <p:cNvPr id="15" name="Taulukko 14" descr="Taulukko kunnan uusiutuvaan energian hankkeisiin liittyviin asiointeihin">
            <a:extLst>
              <a:ext uri="{FF2B5EF4-FFF2-40B4-BE49-F238E27FC236}">
                <a16:creationId xmlns:a16="http://schemas.microsoft.com/office/drawing/2014/main" id="{4F845929-6B11-44FC-ABE4-96DCA5B7F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47581"/>
              </p:ext>
            </p:extLst>
          </p:nvPr>
        </p:nvGraphicFramePr>
        <p:xfrm>
          <a:off x="6907458" y="1216920"/>
          <a:ext cx="5108944" cy="468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526">
                  <a:extLst>
                    <a:ext uri="{9D8B030D-6E8A-4147-A177-3AD203B41FA5}">
                      <a16:colId xmlns:a16="http://schemas.microsoft.com/office/drawing/2014/main" val="1121747738"/>
                    </a:ext>
                  </a:extLst>
                </a:gridCol>
                <a:gridCol w="1777674">
                  <a:extLst>
                    <a:ext uri="{9D8B030D-6E8A-4147-A177-3AD203B41FA5}">
                      <a16:colId xmlns:a16="http://schemas.microsoft.com/office/drawing/2014/main" val="250239142"/>
                    </a:ext>
                  </a:extLst>
                </a:gridCol>
                <a:gridCol w="1396744">
                  <a:extLst>
                    <a:ext uri="{9D8B030D-6E8A-4147-A177-3AD203B41FA5}">
                      <a16:colId xmlns:a16="http://schemas.microsoft.com/office/drawing/2014/main" val="92699936"/>
                    </a:ext>
                  </a:extLst>
                </a:gridCol>
              </a:tblGrid>
              <a:tr h="538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Luvat ja muut hallinnolliset menettelyt </a:t>
                      </a: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3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Toimivaltainen viranomainen</a:t>
                      </a:r>
                    </a:p>
                  </a:txBody>
                  <a:tcPr marL="36000" marR="36000" marT="36000" marB="36000">
                    <a:lnT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3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Sähköinen asiointi </a:t>
                      </a:r>
                    </a:p>
                  </a:txBody>
                  <a:tcPr marL="36000" marR="36000" marT="36000" marB="36000">
                    <a:lnT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54813"/>
                  </a:ext>
                </a:extLst>
              </a:tr>
              <a:tr h="426278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Ympäristölupa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AVI, kunnan ympäristönsuojeluviranomainen 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00600"/>
                  </a:ext>
                </a:extLst>
              </a:tr>
              <a:tr h="362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Toiminnan rekisteröinti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kunnan ympäristönsuojeluviranomainen 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100619"/>
                  </a:ext>
                </a:extLst>
              </a:tr>
              <a:tr h="362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Rakennuslupa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kunnan rakennusvalvontaviranomainen 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85622"/>
                  </a:ext>
                </a:extLst>
              </a:tr>
              <a:tr h="362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Toimenpidelupa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kunnan rakennusvalvontaviranomainen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82243"/>
                  </a:ext>
                </a:extLst>
              </a:tr>
              <a:tr h="362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Rakennuksen purkamislupa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kunnan rakennusvalvontaviranomainen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34970"/>
                  </a:ext>
                </a:extLst>
              </a:tr>
              <a:tr h="362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Rakennuksen purkamisilmoitus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kunnan rakennusvalvontaviranomainen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38961"/>
                  </a:ext>
                </a:extLst>
              </a:tr>
              <a:tr h="3267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Rekisteröiminen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kunnaneläinlääkäri, Ruokavirasto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591517"/>
                  </a:ext>
                </a:extLst>
              </a:tr>
              <a:tr h="3267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Hyväksyminen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kunnaneläinlääkäri, Ruokavirasto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i-FI" sz="9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Kyllä</a:t>
                      </a:r>
                    </a:p>
                  </a:txBody>
                  <a:tcPr marL="18000" marR="18000" marT="18000" marB="18000">
                    <a:solidFill>
                      <a:srgbClr val="D5B37A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823336"/>
                  </a:ext>
                </a:extLst>
              </a:tr>
              <a:tr h="6266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Suunnittelutarveratkaisu 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kunta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Vain rakennuslupamenettelyn yhteydessä käsiteltävä suunnittelutarveasia</a:t>
                      </a:r>
                      <a:endParaRPr lang="fi-FI" sz="9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>
                    <a:solidFill>
                      <a:srgbClr val="D5B37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74510"/>
                  </a:ext>
                </a:extLst>
              </a:tr>
              <a:tr h="6266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Poikkeamispäätös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350" marT="6350" marB="0" anchor="ctr">
                    <a:lnL w="19050" cap="flat" cmpd="sng" algn="ctr">
                      <a:solidFill>
                        <a:srgbClr val="D5B3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kunta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5B37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Vain rakennuslupamenettelyn yhteydessä käsiteltävä vähäinen poikkeaminen</a:t>
                      </a:r>
                      <a:endParaRPr lang="fi-FI" sz="9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>
                    <a:solidFill>
                      <a:srgbClr val="D5B37A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8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49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LV_yleisesitys_malli_110302019_linkit.potx" id="{EFE8526B-AE35-4018-B340-6E11E9607E3E}" vid="{75CC8C77-0475-40A8-97E3-0820317D2E82}"/>
    </a:ext>
  </a:extLst>
</a:theme>
</file>

<file path=ppt/theme/theme2.xml><?xml version="1.0" encoding="utf-8"?>
<a:theme xmlns:a="http://schemas.openxmlformats.org/drawingml/2006/main" name="1_Office-teema">
  <a:themeElements>
    <a:clrScheme name="Luvat ja valvonta 3">
      <a:dk1>
        <a:srgbClr val="000000"/>
      </a:dk1>
      <a:lt1>
        <a:srgbClr val="FFFFFF"/>
      </a:lt1>
      <a:dk2>
        <a:srgbClr val="0059C8"/>
      </a:dk2>
      <a:lt2>
        <a:srgbClr val="D5B379"/>
      </a:lt2>
      <a:accent1>
        <a:srgbClr val="0059C8"/>
      </a:accent1>
      <a:accent2>
        <a:srgbClr val="D5B379"/>
      </a:accent2>
      <a:accent3>
        <a:srgbClr val="EDF1F2"/>
      </a:accent3>
      <a:accent4>
        <a:srgbClr val="003A66"/>
      </a:accent4>
      <a:accent5>
        <a:srgbClr val="008290"/>
      </a:accent5>
      <a:accent6>
        <a:srgbClr val="E8AF96"/>
      </a:accent6>
      <a:hlink>
        <a:srgbClr val="0059C8"/>
      </a:hlink>
      <a:folHlink>
        <a:srgbClr val="0059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69FFACA199A96408C072731D6A2F230" ma:contentTypeVersion="1" ma:contentTypeDescription="Luo uusi asiakirja." ma:contentTypeScope="" ma:versionID="a9a903055325cc03fdcbf4adfb1aa3ff">
  <xsd:schema xmlns:xsd="http://www.w3.org/2001/XMLSchema" xmlns:xs="http://www.w3.org/2001/XMLSchema" xmlns:p="http://schemas.microsoft.com/office/2006/metadata/properties" xmlns:ns2="a4396e02-4fe2-4af6-82c8-11a8f5776388" targetNamespace="http://schemas.microsoft.com/office/2006/metadata/properties" ma:root="true" ma:fieldsID="770e4513ed559acc71fc3354f51f6905" ns2:_="">
    <xsd:import namespace="a4396e02-4fe2-4af6-82c8-11a8f577638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96e02-4fe2-4af6-82c8-11a8f57763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4C65F-B902-4809-A028-D7EAAB1483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6328C-ABFE-45C1-8E0C-77B337F57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96e02-4fe2-4af6-82c8-11a8f5776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930DCE-E3BB-4DE9-8A73-746D44D9441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4396e02-4fe2-4af6-82c8-11a8f5776388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6991</TotalTime>
  <Words>894</Words>
  <Application>Microsoft Office PowerPoint</Application>
  <PresentationFormat>Laajakuva</PresentationFormat>
  <Paragraphs>187</Paragraphs>
  <Slides>12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Office-teema</vt:lpstr>
      <vt:lpstr>1_Office-teema</vt:lpstr>
      <vt:lpstr>Luvat ja valvonta -palveluun liittyminen kuntien ja virastojen näkökulmasta </vt:lpstr>
      <vt:lpstr>Luvat ja valvonta –palvelun liittymisen vaiheet</vt:lpstr>
      <vt:lpstr>Täytä hakemus Virkailijavaltuuttamispalvelussa (DVV)</vt:lpstr>
      <vt:lpstr>Täytä hakemus Virkailijavaltuuttamispalvelussa (DVV)</vt:lpstr>
      <vt:lpstr>Täytä hakemus Virkailijavaltuuttamispalvelussa (DVV)</vt:lpstr>
      <vt:lpstr>Vahvistus Valtuutusoikeuksien myöntämisestä (DVV)</vt:lpstr>
      <vt:lpstr>Jaa Valtuudet organisaatiossasi</vt:lpstr>
      <vt:lpstr>Jaa Valtuudet organisaatiossasi</vt:lpstr>
      <vt:lpstr>Liittymisen tehtävät Luvat ja valvonta –palveluun</vt:lpstr>
      <vt:lpstr>Liittymisohje ja -lomake kunnille</vt:lpstr>
      <vt:lpstr>PowerPoint-esitys</vt:lpstr>
      <vt:lpstr> Kiitos osallistumisesta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Nokelainen</dc:creator>
  <cp:lastModifiedBy>Troberg Benita (TEM)</cp:lastModifiedBy>
  <cp:revision>177</cp:revision>
  <dcterms:created xsi:type="dcterms:W3CDTF">2021-02-10T10:21:17Z</dcterms:created>
  <dcterms:modified xsi:type="dcterms:W3CDTF">2021-09-02T05:40:02Z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0x010100A69FFACA199A96408C072731D6A2F230</vt:lpwstr>
  </property>
  <property fmtid="{D5CDD505-2E9C-101B-9397-08002B2CF9AE}" pid="3" name="_dlc_DocIdItemGuid">
    <vt:lpwstr>81f81293-d8dc-4545-8652-8a355ee19ad2</vt:lpwstr>
  </property>
</Properties>
</file>